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53"/>
  </p:notesMasterIdLst>
  <p:sldIdLst>
    <p:sldId id="256" r:id="rId2"/>
    <p:sldId id="257" r:id="rId3"/>
    <p:sldId id="305" r:id="rId4"/>
    <p:sldId id="258" r:id="rId5"/>
    <p:sldId id="259" r:id="rId6"/>
    <p:sldId id="260" r:id="rId7"/>
    <p:sldId id="261" r:id="rId8"/>
    <p:sldId id="262" r:id="rId9"/>
    <p:sldId id="306" r:id="rId10"/>
    <p:sldId id="263" r:id="rId11"/>
    <p:sldId id="264" r:id="rId12"/>
    <p:sldId id="267" r:id="rId13"/>
    <p:sldId id="307" r:id="rId14"/>
    <p:sldId id="308" r:id="rId15"/>
    <p:sldId id="271" r:id="rId16"/>
    <p:sldId id="268" r:id="rId17"/>
    <p:sldId id="274" r:id="rId18"/>
    <p:sldId id="269" r:id="rId19"/>
    <p:sldId id="272" r:id="rId20"/>
    <p:sldId id="275" r:id="rId21"/>
    <p:sldId id="313" r:id="rId22"/>
    <p:sldId id="270" r:id="rId23"/>
    <p:sldId id="340" r:id="rId24"/>
    <p:sldId id="341" r:id="rId25"/>
    <p:sldId id="277" r:id="rId26"/>
    <p:sldId id="282" r:id="rId27"/>
    <p:sldId id="279" r:id="rId28"/>
    <p:sldId id="273" r:id="rId29"/>
    <p:sldId id="276" r:id="rId30"/>
    <p:sldId id="265" r:id="rId31"/>
    <p:sldId id="278" r:id="rId32"/>
    <p:sldId id="312" r:id="rId33"/>
    <p:sldId id="355" r:id="rId34"/>
    <p:sldId id="280" r:id="rId35"/>
    <p:sldId id="352" r:id="rId36"/>
    <p:sldId id="353" r:id="rId37"/>
    <p:sldId id="354" r:id="rId38"/>
    <p:sldId id="281" r:id="rId39"/>
    <p:sldId id="283" r:id="rId40"/>
    <p:sldId id="332" r:id="rId41"/>
    <p:sldId id="331" r:id="rId42"/>
    <p:sldId id="284" r:id="rId43"/>
    <p:sldId id="286" r:id="rId44"/>
    <p:sldId id="287" r:id="rId45"/>
    <p:sldId id="288" r:id="rId46"/>
    <p:sldId id="317" r:id="rId47"/>
    <p:sldId id="285" r:id="rId48"/>
    <p:sldId id="266" r:id="rId49"/>
    <p:sldId id="357" r:id="rId50"/>
    <p:sldId id="356" r:id="rId51"/>
    <p:sldId id="289" r:id="rId52"/>
  </p:sldIdLst>
  <p:sldSz cx="9144000" cy="5143500" type="screen16x9"/>
  <p:notesSz cx="6858000" cy="9144000"/>
  <p:embeddedFontLst>
    <p:embeddedFont>
      <p:font typeface="ABeeZee" panose="020B0604020202020204" charset="0"/>
      <p:regular r:id="rId54"/>
    </p:embeddedFont>
    <p:embeddedFont>
      <p:font typeface="Agrandir Wide Ultra-Bold" panose="020B0604020202020204" charset="0"/>
      <p:regular r:id="rId55"/>
    </p:embeddedFont>
    <p:embeddedFont>
      <p:font typeface="Barlow Condensed Heavy" panose="020B0604020202020204" charset="0"/>
      <p:regular r:id="rId56"/>
    </p:embeddedFont>
    <p:embeddedFont>
      <p:font typeface="Berlin Sans FB" panose="020E0602020502020306" pitchFamily="34" charset="0"/>
      <p:regular r:id="rId57"/>
      <p:bold r:id="rId58"/>
    </p:embeddedFont>
    <p:embeddedFont>
      <p:font typeface="Calibri" panose="020F0502020204030204" pitchFamily="34" charset="0"/>
      <p:regular r:id="rId59"/>
      <p:bold r:id="rId60"/>
      <p:italic r:id="rId61"/>
      <p:boldItalic r:id="rId62"/>
    </p:embeddedFont>
    <p:embeddedFont>
      <p:font typeface="Clear Sans" panose="020B0604020202020204" charset="0"/>
      <p:regular r:id="rId63"/>
    </p:embeddedFont>
    <p:embeddedFont>
      <p:font typeface="Clear Sans Medium" panose="020B0604020202020204" charset="0"/>
      <p:regular r:id="rId64"/>
    </p:embeddedFont>
    <p:embeddedFont>
      <p:font typeface="Fira Sans Medium" panose="020B0603050000020004" pitchFamily="34" charset="0"/>
      <p:regular r:id="rId65"/>
    </p:embeddedFont>
    <p:embeddedFont>
      <p:font typeface="Fira Sans Semi-Bold" panose="020B0604020202020204" charset="0"/>
      <p:regular r:id="rId66"/>
    </p:embeddedFont>
    <p:embeddedFont>
      <p:font typeface="Fira Sans Ultra-Bold" panose="020B0604020202020204" charset="0"/>
      <p:regular r:id="rId67"/>
    </p:embeddedFont>
    <p:embeddedFont>
      <p:font typeface="Hammersmith One" panose="02010703030501060504" pitchFamily="2" charset="0"/>
      <p:regular r:id="rId68"/>
    </p:embeddedFont>
    <p:embeddedFont>
      <p:font typeface="Humnst777 Cn BT" panose="020B0506030504020204" pitchFamily="34" charset="0"/>
      <p:regular r:id="rId69"/>
      <p:bold r:id="rId70"/>
    </p:embeddedFont>
    <p:embeddedFont>
      <p:font typeface="League Spartan" panose="020B0604020202020204" charset="0"/>
      <p:regular r:id="rId71"/>
    </p:embeddedFont>
    <p:embeddedFont>
      <p:font typeface="Open Sans Bold" panose="020B0604020202020204" charset="0"/>
      <p:regular r:id="rId72"/>
    </p:embeddedFont>
    <p:embeddedFont>
      <p:font typeface="Open Sauce Bold" panose="020B0604020202020204" charset="0"/>
      <p:regular r:id="rId73"/>
    </p:embeddedFont>
    <p:embeddedFont>
      <p:font typeface="Open Sauce Light" panose="020B0604020202020204" charset="0"/>
      <p:regular r:id="rId74"/>
    </p:embeddedFont>
    <p:embeddedFont>
      <p:font typeface="Proxima Nova" panose="020B0604020202020204" charset="0"/>
      <p:regular r:id="rId75"/>
      <p:bold r:id="rId76"/>
      <p:italic r:id="rId77"/>
      <p:boldItalic r:id="rId78"/>
    </p:embeddedFont>
    <p:embeddedFont>
      <p:font typeface="Proxima Nova Semibold" panose="020B0604020202020204" charset="0"/>
      <p:regular r:id="rId79"/>
      <p:bold r:id="rId80"/>
      <p:boldItalic r:id="rId81"/>
    </p:embeddedFont>
    <p:embeddedFont>
      <p:font typeface="Roboto" panose="02000000000000000000" pitchFamily="2" charset="0"/>
      <p:regular r:id="rId82"/>
      <p:bold r:id="rId83"/>
      <p:italic r:id="rId8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C8D0C82D-5D56-4440-8EC4-58469B9A8A59}">
          <p14:sldIdLst>
            <p14:sldId id="256"/>
            <p14:sldId id="257"/>
            <p14:sldId id="305"/>
            <p14:sldId id="258"/>
            <p14:sldId id="259"/>
            <p14:sldId id="260"/>
            <p14:sldId id="261"/>
            <p14:sldId id="262"/>
            <p14:sldId id="306"/>
            <p14:sldId id="263"/>
            <p14:sldId id="264"/>
            <p14:sldId id="267"/>
            <p14:sldId id="307"/>
            <p14:sldId id="308"/>
            <p14:sldId id="271"/>
            <p14:sldId id="268"/>
            <p14:sldId id="274"/>
            <p14:sldId id="269"/>
            <p14:sldId id="272"/>
            <p14:sldId id="275"/>
            <p14:sldId id="313"/>
            <p14:sldId id="270"/>
            <p14:sldId id="340"/>
            <p14:sldId id="341"/>
            <p14:sldId id="277"/>
            <p14:sldId id="282"/>
            <p14:sldId id="279"/>
            <p14:sldId id="273"/>
            <p14:sldId id="276"/>
            <p14:sldId id="265"/>
            <p14:sldId id="278"/>
            <p14:sldId id="312"/>
            <p14:sldId id="355"/>
            <p14:sldId id="280"/>
            <p14:sldId id="352"/>
            <p14:sldId id="353"/>
            <p14:sldId id="354"/>
            <p14:sldId id="281"/>
            <p14:sldId id="283"/>
            <p14:sldId id="332"/>
            <p14:sldId id="331"/>
            <p14:sldId id="284"/>
            <p14:sldId id="286"/>
            <p14:sldId id="287"/>
            <p14:sldId id="288"/>
            <p14:sldId id="317"/>
            <p14:sldId id="285"/>
            <p14:sldId id="266"/>
            <p14:sldId id="357"/>
            <p14:sldId id="356"/>
            <p14:sldId id="2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F48"/>
    <a:srgbClr val="000D1E"/>
    <a:srgbClr val="111111"/>
    <a:srgbClr val="002D68"/>
    <a:srgbClr val="CC3300"/>
    <a:srgbClr val="FF3300"/>
    <a:srgbClr val="CC0000"/>
    <a:srgbClr val="E0E35D"/>
    <a:srgbClr val="C7A93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B08FC97-57FD-4371-A497-19E9DD10F94D}">
  <a:tblStyle styleId="{0B08FC97-57FD-4371-A497-19E9DD10F94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67" autoAdjust="0"/>
    <p:restoredTop sz="94660"/>
  </p:normalViewPr>
  <p:slideViewPr>
    <p:cSldViewPr snapToGrid="0">
      <p:cViewPr varScale="1">
        <p:scale>
          <a:sx n="86" d="100"/>
          <a:sy n="86" d="100"/>
        </p:scale>
        <p:origin x="40"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0.fntdata"/><Relationship Id="rId68" Type="http://schemas.openxmlformats.org/officeDocument/2006/relationships/font" Target="fonts/font15.fntdata"/><Relationship Id="rId84" Type="http://schemas.openxmlformats.org/officeDocument/2006/relationships/font" Target="fonts/font31.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notesMaster" Target="notesMasters/notesMaster1.xml"/><Relationship Id="rId58" Type="http://schemas.openxmlformats.org/officeDocument/2006/relationships/font" Target="fonts/font5.fntdata"/><Relationship Id="rId74" Type="http://schemas.openxmlformats.org/officeDocument/2006/relationships/font" Target="fonts/font21.fntdata"/><Relationship Id="rId79" Type="http://schemas.openxmlformats.org/officeDocument/2006/relationships/font" Target="fonts/font26.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77" Type="http://schemas.openxmlformats.org/officeDocument/2006/relationships/font" Target="fonts/font2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9.fntdata"/><Relationship Id="rId80" Type="http://schemas.openxmlformats.org/officeDocument/2006/relationships/font" Target="fonts/font27.fntdata"/><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font" Target="fonts/font17.fntdata"/><Relationship Id="rId75" Type="http://schemas.openxmlformats.org/officeDocument/2006/relationships/font" Target="fonts/font22.fntdata"/><Relationship Id="rId83" Type="http://schemas.openxmlformats.org/officeDocument/2006/relationships/font" Target="fonts/font30.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font" Target="fonts/font20.fntdata"/><Relationship Id="rId78" Type="http://schemas.openxmlformats.org/officeDocument/2006/relationships/font" Target="fonts/font25.fntdata"/><Relationship Id="rId81" Type="http://schemas.openxmlformats.org/officeDocument/2006/relationships/font" Target="fonts/font28.fntdata"/><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2.fntdata"/><Relationship Id="rId76" Type="http://schemas.openxmlformats.org/officeDocument/2006/relationships/font" Target="fonts/font23.fntdata"/><Relationship Id="rId7" Type="http://schemas.openxmlformats.org/officeDocument/2006/relationships/slide" Target="slides/slide6.xml"/><Relationship Id="rId71" Type="http://schemas.openxmlformats.org/officeDocument/2006/relationships/font" Target="fonts/font1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3.fntdata"/><Relationship Id="rId87" Type="http://schemas.openxmlformats.org/officeDocument/2006/relationships/theme" Target="theme/theme1.xml"/><Relationship Id="rId61" Type="http://schemas.openxmlformats.org/officeDocument/2006/relationships/font" Target="fonts/font8.fntdata"/><Relationship Id="rId82" Type="http://schemas.openxmlformats.org/officeDocument/2006/relationships/font" Target="fonts/font2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f9262ee2f_0_24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f9262ee2f_0_24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7f9262ee2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2"/>
        <p:cNvGrpSpPr/>
        <p:nvPr/>
      </p:nvGrpSpPr>
      <p:grpSpPr>
        <a:xfrm>
          <a:off x="0" y="0"/>
          <a:ext cx="0" cy="0"/>
          <a:chOff x="0" y="0"/>
          <a:chExt cx="0" cy="0"/>
        </a:xfrm>
      </p:grpSpPr>
      <p:sp>
        <p:nvSpPr>
          <p:cNvPr id="1983" name="Google Shape;1983;g7f9262ee2f_0_26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4" name="Google Shape;1984;g7f9262ee2f_0_26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7f9262ee2f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7f9262ee2f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7f9262ee2f_0_26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7f9262ee2f_0_26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7f9262ee2f_0_26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7f9262ee2f_0_24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7f9262ee2f_0_24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af69fccffc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af69fccffc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7"/>
        <p:cNvGrpSpPr/>
        <p:nvPr/>
      </p:nvGrpSpPr>
      <p:grpSpPr>
        <a:xfrm>
          <a:off x="0" y="0"/>
          <a:ext cx="0" cy="0"/>
          <a:chOff x="0" y="0"/>
          <a:chExt cx="0" cy="0"/>
        </a:xfrm>
      </p:grpSpPr>
      <p:sp>
        <p:nvSpPr>
          <p:cNvPr id="2038" name="Google Shape;2038;g7f9262ee2f_0_26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9" name="Google Shape;2039;g7f9262ee2f_0_26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g7f9262ee2f_0_26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1" name="Google Shape;2111;g7f9262ee2f_0_26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6"/>
        <p:cNvGrpSpPr/>
        <p:nvPr/>
      </p:nvGrpSpPr>
      <p:grpSpPr>
        <a:xfrm>
          <a:off x="0" y="0"/>
          <a:ext cx="0" cy="0"/>
          <a:chOff x="0" y="0"/>
          <a:chExt cx="0" cy="0"/>
        </a:xfrm>
      </p:grpSpPr>
      <p:sp>
        <p:nvSpPr>
          <p:cNvPr id="2067" name="Google Shape;2067;g7f9262ee2f_0_26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8" name="Google Shape;2068;g7f9262ee2f_0_26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Google Shape;1971;g7f9262ee2f_0_26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2" name="Google Shape;1972;g7f9262ee2f_0_26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7f9262ee2f_0_26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7f9262ee2f_0_26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f9262ee2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f9262ee2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8"/>
        <p:cNvGrpSpPr/>
        <p:nvPr/>
      </p:nvGrpSpPr>
      <p:grpSpPr>
        <a:xfrm>
          <a:off x="0" y="0"/>
          <a:ext cx="0" cy="0"/>
          <a:chOff x="0" y="0"/>
          <a:chExt cx="0" cy="0"/>
        </a:xfrm>
      </p:grpSpPr>
      <p:sp>
        <p:nvSpPr>
          <p:cNvPr id="2049" name="Google Shape;2049;g7f9262ee2f_0_26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0" name="Google Shape;2050;g7f9262ee2f_0_26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5"/>
        <p:cNvGrpSpPr/>
        <p:nvPr/>
      </p:nvGrpSpPr>
      <p:grpSpPr>
        <a:xfrm>
          <a:off x="0" y="0"/>
          <a:ext cx="0" cy="0"/>
          <a:chOff x="0" y="0"/>
          <a:chExt cx="0" cy="0"/>
        </a:xfrm>
      </p:grpSpPr>
      <p:sp>
        <p:nvSpPr>
          <p:cNvPr id="2086" name="Google Shape;2086;g7f9262ee2f_0_26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7" name="Google Shape;2087;g7f9262ee2f_0_26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b0fb5acbed_0_1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b0fb5acbed_0_1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7f9262ee2f_0_26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 name="Google Shape;2095;g7f9262ee2f_0_26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4"/>
        <p:cNvGrpSpPr/>
        <p:nvPr/>
      </p:nvGrpSpPr>
      <p:grpSpPr>
        <a:xfrm>
          <a:off x="0" y="0"/>
          <a:ext cx="0" cy="0"/>
          <a:chOff x="0" y="0"/>
          <a:chExt cx="0" cy="0"/>
        </a:xfrm>
      </p:grpSpPr>
      <p:sp>
        <p:nvSpPr>
          <p:cNvPr id="2125" name="Google Shape;2125;g7f9262ee2f_0_26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6" name="Google Shape;2126;g7f9262ee2f_0_26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g7f9262ee2f_0_26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9" name="Google Shape;2139;g7f9262ee2f_0_26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5"/>
        <p:cNvGrpSpPr/>
        <p:nvPr/>
      </p:nvGrpSpPr>
      <p:grpSpPr>
        <a:xfrm>
          <a:off x="0" y="0"/>
          <a:ext cx="0" cy="0"/>
          <a:chOff x="0" y="0"/>
          <a:chExt cx="0" cy="0"/>
        </a:xfrm>
      </p:grpSpPr>
      <p:sp>
        <p:nvSpPr>
          <p:cNvPr id="2156" name="Google Shape;2156;g7f9262ee2f_0_26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7" name="Google Shape;2157;g7f9262ee2f_0_26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5"/>
        <p:cNvGrpSpPr/>
        <p:nvPr/>
      </p:nvGrpSpPr>
      <p:grpSpPr>
        <a:xfrm>
          <a:off x="0" y="0"/>
          <a:ext cx="0" cy="0"/>
          <a:chOff x="0" y="0"/>
          <a:chExt cx="0" cy="0"/>
        </a:xfrm>
      </p:grpSpPr>
      <p:sp>
        <p:nvSpPr>
          <p:cNvPr id="2176" name="Google Shape;2176;g7f9262ee2f_0_26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7" name="Google Shape;2177;g7f9262ee2f_0_26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8"/>
        <p:cNvGrpSpPr/>
        <p:nvPr/>
      </p:nvGrpSpPr>
      <p:grpSpPr>
        <a:xfrm>
          <a:off x="0" y="0"/>
          <a:ext cx="0" cy="0"/>
          <a:chOff x="0" y="0"/>
          <a:chExt cx="0" cy="0"/>
        </a:xfrm>
      </p:grpSpPr>
      <p:sp>
        <p:nvSpPr>
          <p:cNvPr id="2149" name="Google Shape;2149;g7f9262ee2f_0_26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0" name="Google Shape;2150;g7f9262ee2f_0_26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f9262ee2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f9262ee2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CDAFFF-722F-437A-A326-0BE0146022A8}" type="slidenum">
              <a:rPr lang="en-US" smtClean="0"/>
              <a:t>49</a:t>
            </a:fld>
            <a:endParaRPr lang="en-US"/>
          </a:p>
        </p:txBody>
      </p:sp>
    </p:spTree>
    <p:extLst>
      <p:ext uri="{BB962C8B-B14F-4D97-AF65-F5344CB8AC3E}">
        <p14:creationId xmlns:p14="http://schemas.microsoft.com/office/powerpoint/2010/main" val="35765245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CDAFFF-722F-437A-A326-0BE0146022A8}" type="slidenum">
              <a:rPr lang="en-US" smtClean="0"/>
              <a:t>50</a:t>
            </a:fld>
            <a:endParaRPr lang="en-US"/>
          </a:p>
        </p:txBody>
      </p:sp>
    </p:spTree>
    <p:extLst>
      <p:ext uri="{BB962C8B-B14F-4D97-AF65-F5344CB8AC3E}">
        <p14:creationId xmlns:p14="http://schemas.microsoft.com/office/powerpoint/2010/main" val="35765245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3"/>
        <p:cNvGrpSpPr/>
        <p:nvPr/>
      </p:nvGrpSpPr>
      <p:grpSpPr>
        <a:xfrm>
          <a:off x="0" y="0"/>
          <a:ext cx="0" cy="0"/>
          <a:chOff x="0" y="0"/>
          <a:chExt cx="0" cy="0"/>
        </a:xfrm>
      </p:grpSpPr>
      <p:sp>
        <p:nvSpPr>
          <p:cNvPr id="2194" name="Google Shape;2194;g7f9262ee2f_0_12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5" name="Google Shape;2195;g7f9262ee2f_0_12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57"/>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Design 3">
  <p:cSld name="Title + Design 3">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3759665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 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920750" y="1634425"/>
            <a:ext cx="5302500" cy="1116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a:spLocks noGrp="1"/>
          </p:cNvSpPr>
          <p:nvPr>
            <p:ph type="body" idx="1"/>
          </p:nvPr>
        </p:nvSpPr>
        <p:spPr>
          <a:xfrm>
            <a:off x="2786550" y="3094475"/>
            <a:ext cx="3570900" cy="5670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defRPr>
            </a:lvl1pPr>
            <a:lvl2pPr marL="914400" lvl="1" indent="-342900" algn="ctr">
              <a:spcBef>
                <a:spcPts val="1600"/>
              </a:spcBef>
              <a:spcAft>
                <a:spcPts val="0"/>
              </a:spcAft>
              <a:buClr>
                <a:schemeClr val="accent1"/>
              </a:buClr>
              <a:buSzPts val="1800"/>
              <a:buChar char="○"/>
              <a:defRPr sz="1800">
                <a:solidFill>
                  <a:schemeClr val="accent1"/>
                </a:solidFill>
              </a:defRPr>
            </a:lvl2pPr>
            <a:lvl3pPr marL="1371600" lvl="2" indent="-342900" algn="ctr">
              <a:spcBef>
                <a:spcPts val="1600"/>
              </a:spcBef>
              <a:spcAft>
                <a:spcPts val="0"/>
              </a:spcAft>
              <a:buClr>
                <a:schemeClr val="accent1"/>
              </a:buClr>
              <a:buSzPts val="1800"/>
              <a:buChar char="■"/>
              <a:defRPr sz="1800">
                <a:solidFill>
                  <a:schemeClr val="accent1"/>
                </a:solidFill>
              </a:defRPr>
            </a:lvl3pPr>
            <a:lvl4pPr marL="1828800" lvl="3" indent="-342900" algn="ctr">
              <a:spcBef>
                <a:spcPts val="1600"/>
              </a:spcBef>
              <a:spcAft>
                <a:spcPts val="0"/>
              </a:spcAft>
              <a:buClr>
                <a:schemeClr val="accent1"/>
              </a:buClr>
              <a:buSzPts val="1800"/>
              <a:buChar char="●"/>
              <a:defRPr sz="1800">
                <a:solidFill>
                  <a:schemeClr val="accent1"/>
                </a:solidFill>
              </a:defRPr>
            </a:lvl4pPr>
            <a:lvl5pPr marL="2286000" lvl="4" indent="-342900" algn="ctr">
              <a:spcBef>
                <a:spcPts val="1600"/>
              </a:spcBef>
              <a:spcAft>
                <a:spcPts val="0"/>
              </a:spcAft>
              <a:buClr>
                <a:schemeClr val="accent1"/>
              </a:buClr>
              <a:buSzPts val="1800"/>
              <a:buChar char="○"/>
              <a:defRPr sz="1800">
                <a:solidFill>
                  <a:schemeClr val="accent1"/>
                </a:solidFill>
              </a:defRPr>
            </a:lvl5pPr>
            <a:lvl6pPr marL="2743200" lvl="5" indent="-342900" algn="ctr">
              <a:spcBef>
                <a:spcPts val="1600"/>
              </a:spcBef>
              <a:spcAft>
                <a:spcPts val="0"/>
              </a:spcAft>
              <a:buClr>
                <a:schemeClr val="accent1"/>
              </a:buClr>
              <a:buSzPts val="1800"/>
              <a:buChar char="■"/>
              <a:defRPr sz="1800">
                <a:solidFill>
                  <a:schemeClr val="accent1"/>
                </a:solidFill>
              </a:defRPr>
            </a:lvl6pPr>
            <a:lvl7pPr marL="3200400" lvl="6" indent="-342900" algn="ctr">
              <a:spcBef>
                <a:spcPts val="1600"/>
              </a:spcBef>
              <a:spcAft>
                <a:spcPts val="0"/>
              </a:spcAft>
              <a:buClr>
                <a:schemeClr val="accent1"/>
              </a:buClr>
              <a:buSzPts val="1800"/>
              <a:buChar char="●"/>
              <a:defRPr sz="1800">
                <a:solidFill>
                  <a:schemeClr val="accent1"/>
                </a:solidFill>
              </a:defRPr>
            </a:lvl7pPr>
            <a:lvl8pPr marL="3657600" lvl="7" indent="-342900" algn="ctr">
              <a:spcBef>
                <a:spcPts val="1600"/>
              </a:spcBef>
              <a:spcAft>
                <a:spcPts val="0"/>
              </a:spcAft>
              <a:buClr>
                <a:schemeClr val="accent1"/>
              </a:buClr>
              <a:buSzPts val="1800"/>
              <a:buChar char="○"/>
              <a:defRPr sz="1800">
                <a:solidFill>
                  <a:schemeClr val="accent1"/>
                </a:solidFill>
              </a:defRPr>
            </a:lvl8pPr>
            <a:lvl9pPr marL="4114800" lvl="8" indent="-342900" algn="ctr">
              <a:spcBef>
                <a:spcPts val="1600"/>
              </a:spcBef>
              <a:spcAft>
                <a:spcPts val="1600"/>
              </a:spcAft>
              <a:buClr>
                <a:schemeClr val="accent1"/>
              </a:buClr>
              <a:buSzPts val="1800"/>
              <a:buChar char="■"/>
              <a:defRPr sz="1800">
                <a:solidFill>
                  <a:schemeClr val="accent1"/>
                </a:solidFill>
              </a:defRPr>
            </a:lvl9pPr>
          </a:lstStyle>
          <a:p>
            <a:endParaRPr/>
          </a:p>
        </p:txBody>
      </p:sp>
    </p:spTree>
    <p:extLst>
      <p:ext uri="{BB962C8B-B14F-4D97-AF65-F5344CB8AC3E}">
        <p14:creationId xmlns:p14="http://schemas.microsoft.com/office/powerpoint/2010/main" val="25658888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40341314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820213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Two Lists">
  <p:cSld name="Title + Two Lists">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7" name="Google Shape;87;p24"/>
          <p:cNvSpPr txBox="1">
            <a:spLocks noGrp="1"/>
          </p:cNvSpPr>
          <p:nvPr>
            <p:ph type="body" idx="1"/>
          </p:nvPr>
        </p:nvSpPr>
        <p:spPr>
          <a:xfrm>
            <a:off x="1067241"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8" name="Google Shape;88;p24"/>
          <p:cNvSpPr txBox="1">
            <a:spLocks noGrp="1"/>
          </p:cNvSpPr>
          <p:nvPr>
            <p:ph type="body" idx="2"/>
          </p:nvPr>
        </p:nvSpPr>
        <p:spPr>
          <a:xfrm>
            <a:off x="4673852"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4"/>
          <p:cNvSpPr txBox="1">
            <a:spLocks noGrp="1"/>
          </p:cNvSpPr>
          <p:nvPr>
            <p:ph type="title" idx="3"/>
          </p:nvPr>
        </p:nvSpPr>
        <p:spPr>
          <a:xfrm>
            <a:off x="12134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90" name="Google Shape;90;p24"/>
          <p:cNvSpPr txBox="1">
            <a:spLocks noGrp="1"/>
          </p:cNvSpPr>
          <p:nvPr>
            <p:ph type="title" idx="4"/>
          </p:nvPr>
        </p:nvSpPr>
        <p:spPr>
          <a:xfrm>
            <a:off x="48200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Tree>
    <p:extLst>
      <p:ext uri="{BB962C8B-B14F-4D97-AF65-F5344CB8AC3E}">
        <p14:creationId xmlns:p14="http://schemas.microsoft.com/office/powerpoint/2010/main" val="24019388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Design">
  <p:cSld name="Title + Design">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35393108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4FD70-AF87-76E4-8F6F-3196E8E13E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EFDBC2-7702-C0F3-FCAC-27D499CB12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6A889F-8D45-CFDC-8474-2C184F0AB7CE}"/>
              </a:ext>
            </a:extLst>
          </p:cNvPr>
          <p:cNvSpPr>
            <a:spLocks noGrp="1"/>
          </p:cNvSpPr>
          <p:nvPr>
            <p:ph type="dt" sz="half" idx="10"/>
          </p:nvPr>
        </p:nvSpPr>
        <p:spPr/>
        <p:txBody>
          <a:bodyPr/>
          <a:lstStyle/>
          <a:p>
            <a:fld id="{1D8BD707-D9CF-40AE-B4C6-C98DA3205C09}" type="datetimeFigureOut">
              <a:rPr lang="en-US" smtClean="0"/>
              <a:pPr/>
              <a:t>11/6/2024</a:t>
            </a:fld>
            <a:endParaRPr lang="en-US"/>
          </a:p>
        </p:txBody>
      </p:sp>
      <p:sp>
        <p:nvSpPr>
          <p:cNvPr id="5" name="Footer Placeholder 4">
            <a:extLst>
              <a:ext uri="{FF2B5EF4-FFF2-40B4-BE49-F238E27FC236}">
                <a16:creationId xmlns:a16="http://schemas.microsoft.com/office/drawing/2014/main" id="{4B12073F-CC08-68E4-8486-C216E01CA7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671A50-6A37-97B3-BDCD-791656720808}"/>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71922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34959975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Six Columns  ">
  <p:cSld name="Title + Six Columns  ">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353849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0" name="Google Shape;110;p27"/>
          <p:cNvSpPr txBox="1">
            <a:spLocks noGrp="1"/>
          </p:cNvSpPr>
          <p:nvPr>
            <p:ph type="subTitle" idx="1"/>
          </p:nvPr>
        </p:nvSpPr>
        <p:spPr>
          <a:xfrm>
            <a:off x="3538498"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1" name="Google Shape;111;p27"/>
          <p:cNvSpPr txBox="1">
            <a:spLocks noGrp="1"/>
          </p:cNvSpPr>
          <p:nvPr>
            <p:ph type="title" idx="2"/>
          </p:nvPr>
        </p:nvSpPr>
        <p:spPr>
          <a:xfrm>
            <a:off x="6028553"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2" name="Google Shape;112;p27"/>
          <p:cNvSpPr txBox="1">
            <a:spLocks noGrp="1"/>
          </p:cNvSpPr>
          <p:nvPr>
            <p:ph type="subTitle" idx="3"/>
          </p:nvPr>
        </p:nvSpPr>
        <p:spPr>
          <a:xfrm>
            <a:off x="6028552"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3" name="Google Shape;113;p2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4" name="Google Shape;114;p27"/>
          <p:cNvSpPr txBox="1">
            <a:spLocks noGrp="1"/>
          </p:cNvSpPr>
          <p:nvPr>
            <p:ph type="title" idx="5"/>
          </p:nvPr>
        </p:nvSpPr>
        <p:spPr>
          <a:xfrm>
            <a:off x="104844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5" name="Google Shape;115;p27"/>
          <p:cNvSpPr txBox="1">
            <a:spLocks noGrp="1"/>
          </p:cNvSpPr>
          <p:nvPr>
            <p:ph type="subTitle" idx="6"/>
          </p:nvPr>
        </p:nvSpPr>
        <p:spPr>
          <a:xfrm>
            <a:off x="1048450"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6" name="Google Shape;116;p27"/>
          <p:cNvSpPr txBox="1">
            <a:spLocks noGrp="1"/>
          </p:cNvSpPr>
          <p:nvPr>
            <p:ph type="title" idx="7"/>
          </p:nvPr>
        </p:nvSpPr>
        <p:spPr>
          <a:xfrm>
            <a:off x="353849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7" name="Google Shape;117;p27"/>
          <p:cNvSpPr txBox="1">
            <a:spLocks noGrp="1"/>
          </p:cNvSpPr>
          <p:nvPr>
            <p:ph type="subTitle" idx="8"/>
          </p:nvPr>
        </p:nvSpPr>
        <p:spPr>
          <a:xfrm>
            <a:off x="3538498"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8" name="Google Shape;118;p27"/>
          <p:cNvSpPr txBox="1">
            <a:spLocks noGrp="1"/>
          </p:cNvSpPr>
          <p:nvPr>
            <p:ph type="title" idx="9"/>
          </p:nvPr>
        </p:nvSpPr>
        <p:spPr>
          <a:xfrm>
            <a:off x="6028553"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9" name="Google Shape;119;p27"/>
          <p:cNvSpPr txBox="1">
            <a:spLocks noGrp="1"/>
          </p:cNvSpPr>
          <p:nvPr>
            <p:ph type="subTitle" idx="13"/>
          </p:nvPr>
        </p:nvSpPr>
        <p:spPr>
          <a:xfrm>
            <a:off x="6028552"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20" name="Google Shape;120;p27"/>
          <p:cNvSpPr txBox="1">
            <a:spLocks noGrp="1"/>
          </p:cNvSpPr>
          <p:nvPr>
            <p:ph type="title" idx="14"/>
          </p:nvPr>
        </p:nvSpPr>
        <p:spPr>
          <a:xfrm>
            <a:off x="104844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21" name="Google Shape;121;p27"/>
          <p:cNvSpPr txBox="1">
            <a:spLocks noGrp="1"/>
          </p:cNvSpPr>
          <p:nvPr>
            <p:ph type="subTitle" idx="15"/>
          </p:nvPr>
        </p:nvSpPr>
        <p:spPr>
          <a:xfrm>
            <a:off x="1048450"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extLst>
      <p:ext uri="{BB962C8B-B14F-4D97-AF65-F5344CB8AC3E}">
        <p14:creationId xmlns:p14="http://schemas.microsoft.com/office/powerpoint/2010/main" val="25406415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extLst>
      <p:ext uri="{BB962C8B-B14F-4D97-AF65-F5344CB8AC3E}">
        <p14:creationId xmlns:p14="http://schemas.microsoft.com/office/powerpoint/2010/main" val="2566947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extLst>
      <p:ext uri="{BB962C8B-B14F-4D97-AF65-F5344CB8AC3E}">
        <p14:creationId xmlns:p14="http://schemas.microsoft.com/office/powerpoint/2010/main" val="34271698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12856-8166-1F7F-1987-5F472509B7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B69C83-8F25-A72A-B650-39FDCDD61328}"/>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FCFCD80-C37D-19CA-843A-A4360C6569B9}"/>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3DBCDC-244A-7A65-4E30-4D225A42C205}"/>
              </a:ext>
            </a:extLst>
          </p:cNvPr>
          <p:cNvSpPr>
            <a:spLocks noGrp="1"/>
          </p:cNvSpPr>
          <p:nvPr>
            <p:ph type="dt" sz="half" idx="10"/>
          </p:nvPr>
        </p:nvSpPr>
        <p:spPr/>
        <p:txBody>
          <a:bodyPr/>
          <a:lstStyle/>
          <a:p>
            <a:fld id="{1D8BD707-D9CF-40AE-B4C6-C98DA3205C09}" type="datetimeFigureOut">
              <a:rPr lang="en-US" smtClean="0"/>
              <a:pPr/>
              <a:t>11/6/2024</a:t>
            </a:fld>
            <a:endParaRPr lang="en-US"/>
          </a:p>
        </p:txBody>
      </p:sp>
      <p:sp>
        <p:nvSpPr>
          <p:cNvPr id="6" name="Footer Placeholder 5">
            <a:extLst>
              <a:ext uri="{FF2B5EF4-FFF2-40B4-BE49-F238E27FC236}">
                <a16:creationId xmlns:a16="http://schemas.microsoft.com/office/drawing/2014/main" id="{30D83CFA-AD42-75D3-F5F4-3417928B71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877F57-2F1F-9B14-38E7-5CD60D340FBE}"/>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081382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Four Columns 1">
  <p:cSld name="Title + Four Columns 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938500" y="445025"/>
            <a:ext cx="50436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24" name="Google Shape;124;p28"/>
          <p:cNvSpPr txBox="1">
            <a:spLocks noGrp="1"/>
          </p:cNvSpPr>
          <p:nvPr>
            <p:ph type="title" idx="2"/>
          </p:nvPr>
        </p:nvSpPr>
        <p:spPr>
          <a:xfrm>
            <a:off x="1338238" y="2359825"/>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5" name="Google Shape;125;p28"/>
          <p:cNvSpPr txBox="1">
            <a:spLocks noGrp="1"/>
          </p:cNvSpPr>
          <p:nvPr>
            <p:ph type="subTitle" idx="1"/>
          </p:nvPr>
        </p:nvSpPr>
        <p:spPr>
          <a:xfrm>
            <a:off x="1338238" y="1713051"/>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6" name="Google Shape;126;p28"/>
          <p:cNvSpPr txBox="1">
            <a:spLocks noGrp="1"/>
          </p:cNvSpPr>
          <p:nvPr>
            <p:ph type="title" idx="3"/>
          </p:nvPr>
        </p:nvSpPr>
        <p:spPr>
          <a:xfrm>
            <a:off x="1338238" y="3988950"/>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7" name="Google Shape;127;p28"/>
          <p:cNvSpPr txBox="1">
            <a:spLocks noGrp="1"/>
          </p:cNvSpPr>
          <p:nvPr>
            <p:ph type="subTitle" idx="4"/>
          </p:nvPr>
        </p:nvSpPr>
        <p:spPr>
          <a:xfrm>
            <a:off x="1338238" y="3342176"/>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8" name="Google Shape;128;p28"/>
          <p:cNvSpPr txBox="1">
            <a:spLocks noGrp="1"/>
          </p:cNvSpPr>
          <p:nvPr>
            <p:ph type="title" idx="5"/>
          </p:nvPr>
        </p:nvSpPr>
        <p:spPr>
          <a:xfrm>
            <a:off x="5078163" y="2359825"/>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29" name="Google Shape;129;p28"/>
          <p:cNvSpPr txBox="1">
            <a:spLocks noGrp="1"/>
          </p:cNvSpPr>
          <p:nvPr>
            <p:ph type="subTitle" idx="6"/>
          </p:nvPr>
        </p:nvSpPr>
        <p:spPr>
          <a:xfrm>
            <a:off x="5078163" y="1713051"/>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30" name="Google Shape;130;p28"/>
          <p:cNvSpPr txBox="1">
            <a:spLocks noGrp="1"/>
          </p:cNvSpPr>
          <p:nvPr>
            <p:ph type="title" idx="7"/>
          </p:nvPr>
        </p:nvSpPr>
        <p:spPr>
          <a:xfrm>
            <a:off x="5078163" y="3988950"/>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31" name="Google Shape;131;p28"/>
          <p:cNvSpPr txBox="1">
            <a:spLocks noGrp="1"/>
          </p:cNvSpPr>
          <p:nvPr>
            <p:ph type="subTitle" idx="8"/>
          </p:nvPr>
        </p:nvSpPr>
        <p:spPr>
          <a:xfrm>
            <a:off x="5078163" y="3342176"/>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Tree>
    <p:extLst>
      <p:ext uri="{BB962C8B-B14F-4D97-AF65-F5344CB8AC3E}">
        <p14:creationId xmlns:p14="http://schemas.microsoft.com/office/powerpoint/2010/main" val="18200185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Text 1">
  <p:cSld name="Title + Text 1">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37" name="Google Shape;137;p30"/>
          <p:cNvSpPr txBox="1">
            <a:spLocks noGrp="1"/>
          </p:cNvSpPr>
          <p:nvPr>
            <p:ph type="subTitle" idx="1"/>
          </p:nvPr>
        </p:nvSpPr>
        <p:spPr>
          <a:xfrm>
            <a:off x="93850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extLst>
      <p:ext uri="{BB962C8B-B14F-4D97-AF65-F5344CB8AC3E}">
        <p14:creationId xmlns:p14="http://schemas.microsoft.com/office/powerpoint/2010/main" val="37184451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ext 2">
  <p:cSld name="Title + Text 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40" name="Google Shape;140;p31"/>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extLst>
      <p:ext uri="{BB962C8B-B14F-4D97-AF65-F5344CB8AC3E}">
        <p14:creationId xmlns:p14="http://schemas.microsoft.com/office/powerpoint/2010/main" val="23711271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extLst>
      <p:ext uri="{BB962C8B-B14F-4D97-AF65-F5344CB8AC3E}">
        <p14:creationId xmlns:p14="http://schemas.microsoft.com/office/powerpoint/2010/main" val="27224425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One Column">
  <p:cSld name="One Column">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062800" y="2442050"/>
            <a:ext cx="5018400" cy="598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3" name="Google Shape;143;p32"/>
          <p:cNvSpPr txBox="1">
            <a:spLocks noGrp="1"/>
          </p:cNvSpPr>
          <p:nvPr>
            <p:ph type="subTitle" idx="1"/>
          </p:nvPr>
        </p:nvSpPr>
        <p:spPr>
          <a:xfrm>
            <a:off x="2896500" y="3391325"/>
            <a:ext cx="3351000" cy="11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extLst>
      <p:ext uri="{BB962C8B-B14F-4D97-AF65-F5344CB8AC3E}">
        <p14:creationId xmlns:p14="http://schemas.microsoft.com/office/powerpoint/2010/main" val="28413591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 Credits">
  <p:cSld name="Thanks + Credits">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6" name="Google Shape;146;p33"/>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extLst>
      <p:ext uri="{BB962C8B-B14F-4D97-AF65-F5344CB8AC3E}">
        <p14:creationId xmlns:p14="http://schemas.microsoft.com/office/powerpoint/2010/main" val="41987265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list">
  <p:cSld name="Title + list">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3" name="Google Shape;153;p35"/>
          <p:cNvSpPr txBox="1">
            <a:spLocks noGrp="1"/>
          </p:cNvSpPr>
          <p:nvPr>
            <p:ph type="body" idx="1"/>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17425185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Bullet points 1">
  <p:cSld name="Title + Bullet points 1">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0" name="Google Shape;150;p3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3202167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Bullet Points">
  <p:cSld name="Title + Bullet Points">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extLst>
      <p:ext uri="{BB962C8B-B14F-4D97-AF65-F5344CB8AC3E}">
        <p14:creationId xmlns:p14="http://schemas.microsoft.com/office/powerpoint/2010/main" val="3540942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2550709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Three Columns ">
  <p:cSld name="Title + Three Columns ">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extLst>
      <p:ext uri="{BB962C8B-B14F-4D97-AF65-F5344CB8AC3E}">
        <p14:creationId xmlns:p14="http://schemas.microsoft.com/office/powerpoint/2010/main" val="1220105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extLst>
      <p:ext uri="{BB962C8B-B14F-4D97-AF65-F5344CB8AC3E}">
        <p14:creationId xmlns:p14="http://schemas.microsoft.com/office/powerpoint/2010/main" val="491016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Two Columns">
  <p:cSld name="Title + Two Columns">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3933845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Text">
  <p:cSld name="Big Text">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extLst>
      <p:ext uri="{BB962C8B-B14F-4D97-AF65-F5344CB8AC3E}">
        <p14:creationId xmlns:p14="http://schemas.microsoft.com/office/powerpoint/2010/main" val="1934544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Design 1">
  <p:cSld name="Title + Design 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353492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54"/>
        <p:cNvGrpSpPr/>
        <p:nvPr/>
      </p:nvGrpSpPr>
      <p:grpSpPr>
        <a:xfrm>
          <a:off x="0" y="0"/>
          <a:ext cx="0" cy="0"/>
          <a:chOff x="0" y="0"/>
          <a:chExt cx="0" cy="0"/>
        </a:xfrm>
      </p:grpSpPr>
      <p:sp>
        <p:nvSpPr>
          <p:cNvPr id="155" name="Google Shape;155;p3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56" name="Google Shape;156;p3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2"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9.jp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38.jpeg"/><Relationship Id="rId5" Type="http://schemas.openxmlformats.org/officeDocument/2006/relationships/image" Target="../media/image37.sv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7.sv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svg"/><Relationship Id="rId7" Type="http://schemas.openxmlformats.org/officeDocument/2006/relationships/image" Target="../media/image46.svg"/><Relationship Id="rId2"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openxmlformats.org/officeDocument/2006/relationships/image" Target="../media/image51.jpeg"/></Relationships>
</file>

<file path=ppt/slides/_rels/slide2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55.jpeg"/><Relationship Id="rId4" Type="http://schemas.openxmlformats.org/officeDocument/2006/relationships/image" Target="../media/image54.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9.xml"/><Relationship Id="rId1" Type="http://schemas.openxmlformats.org/officeDocument/2006/relationships/slideLayout" Target="../slideLayouts/slideLayout22.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23.xml"/><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26.xml"/><Relationship Id="rId4" Type="http://schemas.openxmlformats.org/officeDocument/2006/relationships/image" Target="../media/image65.png"/></Relationships>
</file>

<file path=ppt/slides/_rels/slide44.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32.xml"/><Relationship Id="rId1" Type="http://schemas.openxmlformats.org/officeDocument/2006/relationships/slideLayout" Target="../slideLayouts/slideLayout2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76.png"/></Relationships>
</file>

<file path=ppt/slides/_rels/slide5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79.png"/><Relationship Id="rId4" Type="http://schemas.openxmlformats.org/officeDocument/2006/relationships/image" Target="../media/image78.png"/></Relationships>
</file>

<file path=ppt/slides/_rels/slide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28.sv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404490" y="2014526"/>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algn="l"/>
            <a:r>
              <a:rPr lang="en" sz="4800" dirty="0"/>
              <a:t>InventoryMax:</a:t>
            </a:r>
            <a:br>
              <a:rPr lang="en" sz="4800" dirty="0"/>
            </a:br>
            <a:r>
              <a:rPr lang="en" sz="1600" dirty="0"/>
              <a:t>A Product Management Capstone Project Focused on </a:t>
            </a:r>
            <a:r>
              <a:rPr lang="en-US" sz="1600" dirty="0">
                <a:solidFill>
                  <a:schemeClr val="bg1"/>
                </a:solidFill>
              </a:rPr>
              <a:t>Optimizing Inventory Management: A Tailored App Solution for Small Scale Businesses in Nigeria</a:t>
            </a:r>
            <a:br>
              <a:rPr lang="en-US" sz="1600" dirty="0">
                <a:solidFill>
                  <a:schemeClr val="bg1"/>
                </a:solidFill>
              </a:rPr>
            </a:br>
            <a:endParaRPr sz="4800" dirty="0"/>
          </a:p>
        </p:txBody>
      </p:sp>
      <p:sp>
        <p:nvSpPr>
          <p:cNvPr id="163" name="Google Shape;163;p38"/>
          <p:cNvSpPr txBox="1">
            <a:spLocks noGrp="1"/>
          </p:cNvSpPr>
          <p:nvPr>
            <p:ph type="subTitle" idx="1"/>
          </p:nvPr>
        </p:nvSpPr>
        <p:spPr>
          <a:xfrm>
            <a:off x="6196439" y="4678800"/>
            <a:ext cx="324557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Forstina John-</a:t>
            </a:r>
            <a:r>
              <a:rPr lang="en-US" b="1" dirty="0" err="1"/>
              <a:t>Omonkhodion</a:t>
            </a:r>
            <a:endParaRPr b="1" dirty="0"/>
          </a:p>
        </p:txBody>
      </p:sp>
      <p:cxnSp>
        <p:nvCxnSpPr>
          <p:cNvPr id="165" name="Google Shape;165;p38"/>
          <p:cNvCxnSpPr>
            <a:cxnSpLocks/>
          </p:cNvCxnSpPr>
          <p:nvPr/>
        </p:nvCxnSpPr>
        <p:spPr>
          <a:xfrm>
            <a:off x="6677891" y="4983808"/>
            <a:ext cx="2245072"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1">
            <a:extLst>
              <a:ext uri="{FF2B5EF4-FFF2-40B4-BE49-F238E27FC236}">
                <a16:creationId xmlns:a16="http://schemas.microsoft.com/office/drawing/2014/main" id="{A9B1BA44-951A-BEFB-1A4F-B4F0B6851B7F}"/>
              </a:ext>
            </a:extLst>
          </p:cNvPr>
          <p:cNvPicPr>
            <a:picLocks noChangeAspect="1"/>
          </p:cNvPicPr>
          <p:nvPr/>
        </p:nvPicPr>
        <p:blipFill>
          <a:blip r:embed="rId3" cstate="print">
            <a:duotone>
              <a:prstClr val="black"/>
              <a:schemeClr val="accent4">
                <a:tint val="45000"/>
                <a:satMod val="400000"/>
              </a:schemeClr>
            </a:duotone>
            <a:extLst>
              <a:ext uri="{BEBA8EAE-BF5A-486C-A8C5-ECC9F3942E4B}">
                <a14:imgProps xmlns:a14="http://schemas.microsoft.com/office/drawing/2010/main">
                  <a14:imgLayer r:embed="rId4">
                    <a14:imgEffect>
                      <a14:sharpenSoften amount="41000"/>
                    </a14:imgEffect>
                    <a14:imgEffect>
                      <a14:colorTemperature colorTemp="11500"/>
                    </a14:imgEffect>
                    <a14:imgEffect>
                      <a14:saturation sat="356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921782" y="226865"/>
            <a:ext cx="1338477" cy="644700"/>
          </a:xfrm>
          <a:prstGeom prst="rect">
            <a:avLst/>
          </a:prstGeom>
          <a:effectLst>
            <a:innerShdw blurRad="114300">
              <a:schemeClr val="accent1">
                <a:lumMod val="50000"/>
              </a:schemeClr>
            </a:innerShdw>
            <a:reflection blurRad="12700" endPos="0" dist="50800" dir="5400000" sy="-100000" algn="bl" rotWithShape="0"/>
            <a:softEdge rad="0"/>
          </a:effectLst>
        </p:spPr>
      </p:pic>
      <p:grpSp>
        <p:nvGrpSpPr>
          <p:cNvPr id="3" name="Group 10">
            <a:extLst>
              <a:ext uri="{FF2B5EF4-FFF2-40B4-BE49-F238E27FC236}">
                <a16:creationId xmlns:a16="http://schemas.microsoft.com/office/drawing/2014/main" id="{E6130FA0-05B0-AAC9-B4D5-C64870DE152C}"/>
              </a:ext>
            </a:extLst>
          </p:cNvPr>
          <p:cNvGrpSpPr/>
          <p:nvPr/>
        </p:nvGrpSpPr>
        <p:grpSpPr>
          <a:xfrm>
            <a:off x="2364996" y="340436"/>
            <a:ext cx="78988" cy="3562352"/>
            <a:chOff x="0" y="0"/>
            <a:chExt cx="20803" cy="938233"/>
          </a:xfrm>
          <a:solidFill>
            <a:schemeClr val="accent4">
              <a:lumMod val="50000"/>
            </a:schemeClr>
          </a:solidFill>
        </p:grpSpPr>
        <p:sp>
          <p:nvSpPr>
            <p:cNvPr id="4" name="Freeform 11">
              <a:extLst>
                <a:ext uri="{FF2B5EF4-FFF2-40B4-BE49-F238E27FC236}">
                  <a16:creationId xmlns:a16="http://schemas.microsoft.com/office/drawing/2014/main" id="{25C2E517-CFEA-C8B1-2BAC-F16B5281C4B4}"/>
                </a:ext>
              </a:extLst>
            </p:cNvPr>
            <p:cNvSpPr/>
            <p:nvPr/>
          </p:nvSpPr>
          <p:spPr>
            <a:xfrm>
              <a:off x="0" y="0"/>
              <a:ext cx="20803" cy="938233"/>
            </a:xfrm>
            <a:custGeom>
              <a:avLst/>
              <a:gdLst/>
              <a:ahLst/>
              <a:cxnLst/>
              <a:rect l="l" t="t" r="r" b="b"/>
              <a:pathLst>
                <a:path w="20803" h="938233">
                  <a:moveTo>
                    <a:pt x="0" y="0"/>
                  </a:moveTo>
                  <a:lnTo>
                    <a:pt x="20803" y="0"/>
                  </a:lnTo>
                  <a:lnTo>
                    <a:pt x="20803" y="938233"/>
                  </a:lnTo>
                  <a:lnTo>
                    <a:pt x="0" y="938233"/>
                  </a:lnTo>
                  <a:close/>
                </a:path>
              </a:pathLst>
            </a:custGeom>
            <a:grpFill/>
            <a:ln cap="sq">
              <a:solidFill>
                <a:schemeClr val="accent1">
                  <a:lumMod val="50000"/>
                </a:schemeClr>
              </a:solidFill>
              <a:prstDash val="solid"/>
              <a:miter/>
            </a:ln>
          </p:spPr>
          <p:txBody>
            <a:bodyPr/>
            <a:lstStyle/>
            <a:p>
              <a:endParaRPr lang="en-US"/>
            </a:p>
          </p:txBody>
        </p:sp>
        <p:sp>
          <p:nvSpPr>
            <p:cNvPr id="5" name="TextBox 12">
              <a:extLst>
                <a:ext uri="{FF2B5EF4-FFF2-40B4-BE49-F238E27FC236}">
                  <a16:creationId xmlns:a16="http://schemas.microsoft.com/office/drawing/2014/main" id="{B7B5FF52-E275-73D9-F2FE-347078F3F796}"/>
                </a:ext>
              </a:extLst>
            </p:cNvPr>
            <p:cNvSpPr txBox="1"/>
            <p:nvPr/>
          </p:nvSpPr>
          <p:spPr>
            <a:xfrm>
              <a:off x="0" y="-19050"/>
              <a:ext cx="20803" cy="957283"/>
            </a:xfrm>
            <a:prstGeom prst="rect">
              <a:avLst/>
            </a:prstGeom>
            <a:grpFill/>
            <a:ln>
              <a:solidFill>
                <a:schemeClr val="accent1">
                  <a:lumMod val="50000"/>
                </a:schemeClr>
              </a:solidFill>
            </a:ln>
          </p:spPr>
          <p:txBody>
            <a:bodyPr lIns="50800" tIns="50800" rIns="50800" bIns="50800" rtlCol="0" anchor="ctr"/>
            <a:lstStyle/>
            <a:p>
              <a:pPr marL="0" lvl="0" indent="0" algn="ctr">
                <a:lnSpc>
                  <a:spcPts val="2859"/>
                </a:lnSpc>
                <a:spcBef>
                  <a:spcPct val="0"/>
                </a:spcBef>
              </a:pPr>
              <a:endParaRPr>
                <a:ln w="0"/>
                <a:solidFill>
                  <a:schemeClr val="accent1"/>
                </a:solidFill>
                <a:effectLst>
                  <a:outerShdw blurRad="38100" dist="25400" dir="5400000" algn="ctr" rotWithShape="0">
                    <a:srgbClr val="6E747A">
                      <a:alpha val="43000"/>
                    </a:srgbClr>
                  </a:outerShdw>
                </a:effectLst>
              </a:endParaRPr>
            </a:p>
          </p:txBody>
        </p:sp>
      </p:grpSp>
      <p:pic>
        <p:nvPicPr>
          <p:cNvPr id="9" name="Picture 8">
            <a:extLst>
              <a:ext uri="{FF2B5EF4-FFF2-40B4-BE49-F238E27FC236}">
                <a16:creationId xmlns:a16="http://schemas.microsoft.com/office/drawing/2014/main" id="{0B98DC79-5B24-73DF-B13E-F263043EBFA6}"/>
              </a:ext>
            </a:extLst>
          </p:cNvPr>
          <p:cNvPicPr>
            <a:picLocks noChangeAspect="1"/>
          </p:cNvPicPr>
          <p:nvPr/>
        </p:nvPicPr>
        <p:blipFill rotWithShape="1">
          <a:blip r:embed="rId5"/>
          <a:srcRect l="4517" t="18939" r="58634" b="50000"/>
          <a:stretch/>
        </p:blipFill>
        <p:spPr>
          <a:xfrm>
            <a:off x="6525944" y="2639006"/>
            <a:ext cx="2266218" cy="2272144"/>
          </a:xfrm>
          <a:prstGeom prst="ellipse">
            <a:avLst/>
          </a:prstGeom>
          <a:ln>
            <a:noFill/>
          </a:ln>
          <a:effectLst>
            <a:softEdge rad="112500"/>
          </a:effectLst>
        </p:spPr>
      </p:pic>
      <p:sp>
        <p:nvSpPr>
          <p:cNvPr id="22" name="TextBox 21">
            <a:extLst>
              <a:ext uri="{FF2B5EF4-FFF2-40B4-BE49-F238E27FC236}">
                <a16:creationId xmlns:a16="http://schemas.microsoft.com/office/drawing/2014/main" id="{6F62CB97-BD7D-2C60-72CA-124C3DEE2A58}"/>
              </a:ext>
            </a:extLst>
          </p:cNvPr>
          <p:cNvSpPr txBox="1"/>
          <p:nvPr/>
        </p:nvSpPr>
        <p:spPr>
          <a:xfrm>
            <a:off x="5426924" y="2351449"/>
            <a:ext cx="1306836" cy="307777"/>
          </a:xfrm>
          <a:prstGeom prst="rect">
            <a:avLst/>
          </a:prstGeom>
          <a:noFill/>
        </p:spPr>
        <p:txBody>
          <a:bodyPr wrap="square" rtlCol="0">
            <a:spAutoFit/>
          </a:bodyPr>
          <a:lstStyle/>
          <a:p>
            <a:r>
              <a:rPr lang="en-US" dirty="0">
                <a:solidFill>
                  <a:schemeClr val="bg1"/>
                </a:solidFill>
              </a:rPr>
              <a:t>Presented by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3" name="TextBox 2">
            <a:extLst>
              <a:ext uri="{FF2B5EF4-FFF2-40B4-BE49-F238E27FC236}">
                <a16:creationId xmlns:a16="http://schemas.microsoft.com/office/drawing/2014/main" id="{A3AEE8CC-8B67-6790-3206-40D8C01BF81E}"/>
              </a:ext>
            </a:extLst>
          </p:cNvPr>
          <p:cNvSpPr txBox="1"/>
          <p:nvPr/>
        </p:nvSpPr>
        <p:spPr>
          <a:xfrm>
            <a:off x="1319876" y="3046"/>
            <a:ext cx="7107382" cy="276999"/>
          </a:xfrm>
          <a:prstGeom prst="rect">
            <a:avLst/>
          </a:prstGeom>
          <a:noFill/>
        </p:spPr>
        <p:txBody>
          <a:bodyPr wrap="square">
            <a:spAutoFit/>
          </a:bodyPr>
          <a:lstStyle/>
          <a:p>
            <a:r>
              <a:rPr lang="en-US" sz="1200" b="1" dirty="0">
                <a:solidFill>
                  <a:schemeClr val="bg1"/>
                </a:solidFill>
              </a:rPr>
              <a:t>Survey Empathy Mapping : Analyzing Feed Back From Google Form</a:t>
            </a:r>
            <a:endParaRPr lang="en-US" sz="1200" dirty="0">
              <a:solidFill>
                <a:schemeClr val="bg1"/>
              </a:solidFill>
            </a:endParaRPr>
          </a:p>
        </p:txBody>
      </p:sp>
      <p:graphicFrame>
        <p:nvGraphicFramePr>
          <p:cNvPr id="4" name="Table 3">
            <a:extLst>
              <a:ext uri="{FF2B5EF4-FFF2-40B4-BE49-F238E27FC236}">
                <a16:creationId xmlns:a16="http://schemas.microsoft.com/office/drawing/2014/main" id="{384B6721-3A0A-B05C-30DB-8BF4BF378CAF}"/>
              </a:ext>
            </a:extLst>
          </p:cNvPr>
          <p:cNvGraphicFramePr>
            <a:graphicFrameLocks noGrp="1"/>
          </p:cNvGraphicFramePr>
          <p:nvPr>
            <p:extLst>
              <p:ext uri="{D42A27DB-BD31-4B8C-83A1-F6EECF244321}">
                <p14:modId xmlns:p14="http://schemas.microsoft.com/office/powerpoint/2010/main" val="3496080890"/>
              </p:ext>
            </p:extLst>
          </p:nvPr>
        </p:nvGraphicFramePr>
        <p:xfrm>
          <a:off x="87086" y="231312"/>
          <a:ext cx="8958943" cy="5972410"/>
        </p:xfrm>
        <a:graphic>
          <a:graphicData uri="http://schemas.openxmlformats.org/drawingml/2006/table">
            <a:tbl>
              <a:tblPr>
                <a:tableStyleId>{5C22544A-7EE6-4342-B048-85BDC9FD1C3A}</a:tableStyleId>
              </a:tblPr>
              <a:tblGrid>
                <a:gridCol w="399484">
                  <a:extLst>
                    <a:ext uri="{9D8B030D-6E8A-4147-A177-3AD203B41FA5}">
                      <a16:colId xmlns:a16="http://schemas.microsoft.com/office/drawing/2014/main" val="4143976448"/>
                    </a:ext>
                  </a:extLst>
                </a:gridCol>
                <a:gridCol w="423814">
                  <a:extLst>
                    <a:ext uri="{9D8B030D-6E8A-4147-A177-3AD203B41FA5}">
                      <a16:colId xmlns:a16="http://schemas.microsoft.com/office/drawing/2014/main" val="2266628733"/>
                    </a:ext>
                  </a:extLst>
                </a:gridCol>
                <a:gridCol w="503031">
                  <a:extLst>
                    <a:ext uri="{9D8B030D-6E8A-4147-A177-3AD203B41FA5}">
                      <a16:colId xmlns:a16="http://schemas.microsoft.com/office/drawing/2014/main" val="3805569504"/>
                    </a:ext>
                  </a:extLst>
                </a:gridCol>
                <a:gridCol w="772370">
                  <a:extLst>
                    <a:ext uri="{9D8B030D-6E8A-4147-A177-3AD203B41FA5}">
                      <a16:colId xmlns:a16="http://schemas.microsoft.com/office/drawing/2014/main" val="2507230019"/>
                    </a:ext>
                  </a:extLst>
                </a:gridCol>
                <a:gridCol w="633741">
                  <a:extLst>
                    <a:ext uri="{9D8B030D-6E8A-4147-A177-3AD203B41FA5}">
                      <a16:colId xmlns:a16="http://schemas.microsoft.com/office/drawing/2014/main" val="540259917"/>
                    </a:ext>
                  </a:extLst>
                </a:gridCol>
                <a:gridCol w="1247677">
                  <a:extLst>
                    <a:ext uri="{9D8B030D-6E8A-4147-A177-3AD203B41FA5}">
                      <a16:colId xmlns:a16="http://schemas.microsoft.com/office/drawing/2014/main" val="1233117024"/>
                    </a:ext>
                  </a:extLst>
                </a:gridCol>
                <a:gridCol w="768411">
                  <a:extLst>
                    <a:ext uri="{9D8B030D-6E8A-4147-A177-3AD203B41FA5}">
                      <a16:colId xmlns:a16="http://schemas.microsoft.com/office/drawing/2014/main" val="269418202"/>
                    </a:ext>
                  </a:extLst>
                </a:gridCol>
                <a:gridCol w="946650">
                  <a:extLst>
                    <a:ext uri="{9D8B030D-6E8A-4147-A177-3AD203B41FA5}">
                      <a16:colId xmlns:a16="http://schemas.microsoft.com/office/drawing/2014/main" val="2814916133"/>
                    </a:ext>
                  </a:extLst>
                </a:gridCol>
                <a:gridCol w="918925">
                  <a:extLst>
                    <a:ext uri="{9D8B030D-6E8A-4147-A177-3AD203B41FA5}">
                      <a16:colId xmlns:a16="http://schemas.microsoft.com/office/drawing/2014/main" val="2629029540"/>
                    </a:ext>
                  </a:extLst>
                </a:gridCol>
                <a:gridCol w="1045671">
                  <a:extLst>
                    <a:ext uri="{9D8B030D-6E8A-4147-A177-3AD203B41FA5}">
                      <a16:colId xmlns:a16="http://schemas.microsoft.com/office/drawing/2014/main" val="387256602"/>
                    </a:ext>
                  </a:extLst>
                </a:gridCol>
                <a:gridCol w="922885">
                  <a:extLst>
                    <a:ext uri="{9D8B030D-6E8A-4147-A177-3AD203B41FA5}">
                      <a16:colId xmlns:a16="http://schemas.microsoft.com/office/drawing/2014/main" val="2279024404"/>
                    </a:ext>
                  </a:extLst>
                </a:gridCol>
                <a:gridCol w="376284">
                  <a:extLst>
                    <a:ext uri="{9D8B030D-6E8A-4147-A177-3AD203B41FA5}">
                      <a16:colId xmlns:a16="http://schemas.microsoft.com/office/drawing/2014/main" val="1006536144"/>
                    </a:ext>
                  </a:extLst>
                </a:gridCol>
              </a:tblGrid>
              <a:tr h="82941">
                <a:tc rowSpan="2">
                  <a:txBody>
                    <a:bodyPr/>
                    <a:lstStyle/>
                    <a:p>
                      <a:pPr algn="ctr" fontAlgn="b"/>
                      <a:r>
                        <a:rPr lang="en-US" sz="400" u="none" strike="noStrike" dirty="0">
                          <a:effectLst/>
                        </a:rPr>
                        <a:t>Name:</a:t>
                      </a:r>
                      <a:endParaRPr lang="en-US" sz="400" b="1" i="0" u="none" strike="noStrike" dirty="0">
                        <a:solidFill>
                          <a:srgbClr val="C00000"/>
                        </a:solidFill>
                        <a:effectLst/>
                        <a:latin typeface="Calibri" panose="020F0502020204030204" pitchFamily="34" charset="0"/>
                      </a:endParaRPr>
                    </a:p>
                  </a:txBody>
                  <a:tcPr marL="1881" marR="1881" marT="1881" marB="0" anchor="b"/>
                </a:tc>
                <a:tc rowSpan="2">
                  <a:txBody>
                    <a:bodyPr/>
                    <a:lstStyle/>
                    <a:p>
                      <a:pPr algn="ctr" fontAlgn="b"/>
                      <a:r>
                        <a:rPr lang="en-US" sz="400" u="none" strike="noStrike" dirty="0">
                          <a:effectLst/>
                        </a:rPr>
                        <a:t>Email:</a:t>
                      </a:r>
                      <a:endParaRPr lang="en-US" sz="400" b="1" i="0" u="none" strike="noStrike" dirty="0">
                        <a:solidFill>
                          <a:srgbClr val="C00000"/>
                        </a:solidFill>
                        <a:effectLst/>
                        <a:latin typeface="Calibri" panose="020F0502020204030204" pitchFamily="34" charset="0"/>
                      </a:endParaRPr>
                    </a:p>
                  </a:txBody>
                  <a:tcPr marL="1881" marR="1881" marT="1881" marB="0" anchor="b"/>
                </a:tc>
                <a:tc>
                  <a:txBody>
                    <a:bodyPr/>
                    <a:lstStyle/>
                    <a:p>
                      <a:pPr algn="l" fontAlgn="b"/>
                      <a:r>
                        <a:rPr lang="en-US" sz="400" u="none" strike="noStrike" dirty="0">
                          <a:effectLst/>
                        </a:rPr>
                        <a:t>What is your role in </a:t>
                      </a:r>
                      <a:endParaRPr lang="en-US" sz="400" b="1" i="0" u="none" strike="noStrike" dirty="0">
                        <a:solidFill>
                          <a:srgbClr val="C00000"/>
                        </a:solidFill>
                        <a:effectLst/>
                        <a:latin typeface="Calibri" panose="020F0502020204030204" pitchFamily="34" charset="0"/>
                      </a:endParaRPr>
                    </a:p>
                  </a:txBody>
                  <a:tcPr marL="1881" marR="1881" marT="1881" marB="0" anchor="b"/>
                </a:tc>
                <a:tc>
                  <a:txBody>
                    <a:bodyPr/>
                    <a:lstStyle/>
                    <a:p>
                      <a:pPr algn="l" fontAlgn="b"/>
                      <a:r>
                        <a:rPr lang="en-US" sz="400" u="none" strike="noStrike" dirty="0">
                          <a:effectLst/>
                        </a:rPr>
                        <a:t>What type of products does</a:t>
                      </a:r>
                      <a:endParaRPr lang="en-US" sz="400" b="1" i="0" u="none" strike="noStrike" dirty="0">
                        <a:solidFill>
                          <a:srgbClr val="C00000"/>
                        </a:solidFill>
                        <a:effectLst/>
                        <a:latin typeface="Calibri" panose="020F0502020204030204" pitchFamily="34" charset="0"/>
                      </a:endParaRPr>
                    </a:p>
                  </a:txBody>
                  <a:tcPr marL="1881" marR="1881" marT="1881" marB="0" anchor="b"/>
                </a:tc>
                <a:tc>
                  <a:txBody>
                    <a:bodyPr/>
                    <a:lstStyle/>
                    <a:p>
                      <a:pPr algn="l" fontAlgn="b"/>
                      <a:r>
                        <a:rPr lang="en-US" sz="400" u="none" strike="noStrike">
                          <a:effectLst/>
                        </a:rPr>
                        <a:t>How do you currently </a:t>
                      </a:r>
                      <a:endParaRPr lang="en-US" sz="400" b="1" i="0" u="none" strike="noStrike">
                        <a:solidFill>
                          <a:srgbClr val="C00000"/>
                        </a:solidFill>
                        <a:effectLst/>
                        <a:latin typeface="Calibri" panose="020F0502020204030204" pitchFamily="34" charset="0"/>
                      </a:endParaRPr>
                    </a:p>
                  </a:txBody>
                  <a:tcPr marL="1881" marR="1881" marT="1881" marB="0" anchor="b"/>
                </a:tc>
                <a:tc>
                  <a:txBody>
                    <a:bodyPr/>
                    <a:lstStyle/>
                    <a:p>
                      <a:pPr algn="l" fontAlgn="b"/>
                      <a:r>
                        <a:rPr lang="en-US" sz="400" u="none" strike="noStrike" dirty="0">
                          <a:effectLst/>
                        </a:rPr>
                        <a:t>What are the biggest challenges you face </a:t>
                      </a:r>
                      <a:endParaRPr lang="en-US" sz="400" b="1" i="0" u="none" strike="noStrike" dirty="0">
                        <a:solidFill>
                          <a:srgbClr val="C00000"/>
                        </a:solidFill>
                        <a:effectLst/>
                        <a:latin typeface="Calibri" panose="020F0502020204030204" pitchFamily="34" charset="0"/>
                      </a:endParaRPr>
                    </a:p>
                  </a:txBody>
                  <a:tcPr marL="1881" marR="1881" marT="1881" marB="0" anchor="b"/>
                </a:tc>
                <a:tc>
                  <a:txBody>
                    <a:bodyPr/>
                    <a:lstStyle/>
                    <a:p>
                      <a:pPr algn="l" fontAlgn="b"/>
                      <a:r>
                        <a:rPr lang="en-US" sz="400" u="none" strike="noStrike" dirty="0">
                          <a:effectLst/>
                        </a:rPr>
                        <a:t>How often do you experience </a:t>
                      </a:r>
                      <a:endParaRPr lang="en-US" sz="400" b="1" i="0" u="none" strike="noStrike" dirty="0">
                        <a:solidFill>
                          <a:srgbClr val="C00000"/>
                        </a:solidFill>
                        <a:effectLst/>
                        <a:latin typeface="Calibri" panose="020F0502020204030204" pitchFamily="34" charset="0"/>
                      </a:endParaRPr>
                    </a:p>
                  </a:txBody>
                  <a:tcPr marL="1881" marR="1881" marT="1881" marB="0" anchor="b"/>
                </a:tc>
                <a:tc>
                  <a:txBody>
                    <a:bodyPr/>
                    <a:lstStyle/>
                    <a:p>
                      <a:pPr algn="l" fontAlgn="b"/>
                      <a:r>
                        <a:rPr lang="en-US" sz="400" u="none" strike="noStrike" dirty="0">
                          <a:effectLst/>
                        </a:rPr>
                        <a:t>What features would you expect </a:t>
                      </a:r>
                      <a:endParaRPr lang="en-US" sz="400" b="1" i="0" u="none" strike="noStrike" dirty="0">
                        <a:solidFill>
                          <a:srgbClr val="C00000"/>
                        </a:solidFill>
                        <a:effectLst/>
                        <a:latin typeface="Calibri" panose="020F0502020204030204" pitchFamily="34" charset="0"/>
                      </a:endParaRPr>
                    </a:p>
                  </a:txBody>
                  <a:tcPr marL="1881" marR="1881" marT="1881" marB="0" anchor="b"/>
                </a:tc>
                <a:tc>
                  <a:txBody>
                    <a:bodyPr/>
                    <a:lstStyle/>
                    <a:p>
                      <a:pPr algn="l" fontAlgn="b"/>
                      <a:r>
                        <a:rPr lang="en-US" sz="400" u="none" strike="noStrike">
                          <a:effectLst/>
                        </a:rPr>
                        <a:t>How Important is real-time </a:t>
                      </a:r>
                      <a:endParaRPr lang="en-US" sz="400" b="1" i="0" u="none" strike="noStrike">
                        <a:solidFill>
                          <a:srgbClr val="C00000"/>
                        </a:solidFill>
                        <a:effectLst/>
                        <a:latin typeface="Calibri" panose="020F0502020204030204" pitchFamily="34" charset="0"/>
                      </a:endParaRPr>
                    </a:p>
                  </a:txBody>
                  <a:tcPr marL="1881" marR="1881" marT="1881" marB="0" anchor="b"/>
                </a:tc>
                <a:tc>
                  <a:txBody>
                    <a:bodyPr/>
                    <a:lstStyle/>
                    <a:p>
                      <a:pPr algn="l" fontAlgn="b"/>
                      <a:r>
                        <a:rPr lang="en-US" sz="400" u="none" strike="noStrike">
                          <a:effectLst/>
                        </a:rPr>
                        <a:t>How important is ease of use to you </a:t>
                      </a:r>
                      <a:endParaRPr lang="en-US" sz="400" b="1" i="0" u="none" strike="noStrike">
                        <a:solidFill>
                          <a:srgbClr val="C00000"/>
                        </a:solidFill>
                        <a:effectLst/>
                        <a:latin typeface="Calibri" panose="020F0502020204030204" pitchFamily="34" charset="0"/>
                      </a:endParaRPr>
                    </a:p>
                  </a:txBody>
                  <a:tcPr marL="1881" marR="1881" marT="1881" marB="0" anchor="b"/>
                </a:tc>
                <a:tc>
                  <a:txBody>
                    <a:bodyPr/>
                    <a:lstStyle/>
                    <a:p>
                      <a:pPr algn="l" fontAlgn="b"/>
                      <a:r>
                        <a:rPr lang="en-US" sz="400" u="none" strike="noStrike">
                          <a:effectLst/>
                        </a:rPr>
                        <a:t>Are there any specific pain points or </a:t>
                      </a:r>
                      <a:endParaRPr lang="en-US" sz="400" b="1" i="0" u="none" strike="noStrike">
                        <a:solidFill>
                          <a:srgbClr val="C00000"/>
                        </a:solidFill>
                        <a:effectLst/>
                        <a:latin typeface="Calibri" panose="020F0502020204030204" pitchFamily="34" charset="0"/>
                      </a:endParaRPr>
                    </a:p>
                  </a:txBody>
                  <a:tcPr marL="1881" marR="1881" marT="1881" marB="0" anchor="b"/>
                </a:tc>
                <a:tc>
                  <a:txBody>
                    <a:bodyPr/>
                    <a:lstStyle/>
                    <a:p>
                      <a:pPr algn="l" fontAlgn="b"/>
                      <a:r>
                        <a:rPr lang="en-US" sz="400" u="none" strike="noStrike">
                          <a:effectLst/>
                        </a:rPr>
                        <a:t>Any additional</a:t>
                      </a:r>
                      <a:endParaRPr lang="en-US" sz="400" b="1" i="0" u="none" strike="noStrike">
                        <a:solidFill>
                          <a:srgbClr val="C00000"/>
                        </a:solidFill>
                        <a:effectLst/>
                        <a:latin typeface="Calibri" panose="020F0502020204030204" pitchFamily="34" charset="0"/>
                      </a:endParaRPr>
                    </a:p>
                  </a:txBody>
                  <a:tcPr marL="1881" marR="1881" marT="1881" marB="0" anchor="b"/>
                </a:tc>
                <a:extLst>
                  <a:ext uri="{0D108BD9-81ED-4DB2-BD59-A6C34878D82A}">
                    <a16:rowId xmlns:a16="http://schemas.microsoft.com/office/drawing/2014/main" val="2587224716"/>
                  </a:ext>
                </a:extLst>
              </a:tr>
              <a:tr h="146039">
                <a:tc vMerge="1">
                  <a:txBody>
                    <a:bodyPr/>
                    <a:lstStyle/>
                    <a:p>
                      <a:endParaRPr lang="en-US"/>
                    </a:p>
                  </a:txBody>
                  <a:tcPr/>
                </a:tc>
                <a:tc vMerge="1">
                  <a:txBody>
                    <a:bodyPr/>
                    <a:lstStyle/>
                    <a:p>
                      <a:endParaRPr lang="en-US"/>
                    </a:p>
                  </a:txBody>
                  <a:tcPr/>
                </a:tc>
                <a:tc>
                  <a:txBody>
                    <a:bodyPr/>
                    <a:lstStyle/>
                    <a:p>
                      <a:pPr algn="l" fontAlgn="b"/>
                      <a:r>
                        <a:rPr lang="en-US" sz="400" u="none" strike="noStrike" dirty="0">
                          <a:effectLst/>
                        </a:rPr>
                        <a:t>your organization?</a:t>
                      </a:r>
                      <a:endParaRPr lang="en-US" sz="400" b="1" i="0" u="none" strike="noStrike" dirty="0">
                        <a:solidFill>
                          <a:srgbClr val="C00000"/>
                        </a:solidFill>
                        <a:effectLst/>
                        <a:latin typeface="Calibri" panose="020F0502020204030204" pitchFamily="34" charset="0"/>
                      </a:endParaRPr>
                    </a:p>
                  </a:txBody>
                  <a:tcPr marL="1881" marR="1881" marT="1881" marB="0" anchor="b"/>
                </a:tc>
                <a:tc>
                  <a:txBody>
                    <a:bodyPr/>
                    <a:lstStyle/>
                    <a:p>
                      <a:pPr algn="l" fontAlgn="b"/>
                      <a:r>
                        <a:rPr lang="en-US" sz="400" u="none" strike="noStrike" dirty="0">
                          <a:effectLst/>
                        </a:rPr>
                        <a:t> your organization sell or manage?</a:t>
                      </a:r>
                      <a:endParaRPr lang="en-US" sz="400" b="1" i="0" u="none" strike="noStrike" dirty="0">
                        <a:solidFill>
                          <a:srgbClr val="C00000"/>
                        </a:solidFill>
                        <a:effectLst/>
                        <a:latin typeface="Calibri" panose="020F0502020204030204" pitchFamily="34" charset="0"/>
                      </a:endParaRPr>
                    </a:p>
                  </a:txBody>
                  <a:tcPr marL="1881" marR="1881" marT="1881" marB="0" anchor="b"/>
                </a:tc>
                <a:tc>
                  <a:txBody>
                    <a:bodyPr/>
                    <a:lstStyle/>
                    <a:p>
                      <a:pPr algn="l" fontAlgn="b"/>
                      <a:r>
                        <a:rPr lang="en-US" sz="400" u="none" strike="noStrike" dirty="0">
                          <a:effectLst/>
                        </a:rPr>
                        <a:t>manage your inventory?</a:t>
                      </a:r>
                      <a:endParaRPr lang="en-US" sz="400" b="1" i="0" u="none" strike="noStrike" dirty="0">
                        <a:solidFill>
                          <a:srgbClr val="C00000"/>
                        </a:solidFill>
                        <a:effectLst/>
                        <a:latin typeface="Calibri" panose="020F0502020204030204" pitchFamily="34" charset="0"/>
                      </a:endParaRPr>
                    </a:p>
                  </a:txBody>
                  <a:tcPr marL="1881" marR="1881" marT="1881" marB="0" anchor="b"/>
                </a:tc>
                <a:tc>
                  <a:txBody>
                    <a:bodyPr/>
                    <a:lstStyle/>
                    <a:p>
                      <a:pPr algn="l" fontAlgn="b"/>
                      <a:r>
                        <a:rPr lang="en-US" sz="400" u="none" strike="noStrike" dirty="0">
                          <a:effectLst/>
                        </a:rPr>
                        <a:t>with your current inventory management system?</a:t>
                      </a:r>
                      <a:endParaRPr lang="en-US" sz="400" b="1" i="0" u="none" strike="noStrike" dirty="0">
                        <a:solidFill>
                          <a:srgbClr val="C00000"/>
                        </a:solidFill>
                        <a:effectLst/>
                        <a:latin typeface="Calibri" panose="020F0502020204030204" pitchFamily="34" charset="0"/>
                      </a:endParaRPr>
                    </a:p>
                  </a:txBody>
                  <a:tcPr marL="1881" marR="1881" marT="1881" marB="0" anchor="b"/>
                </a:tc>
                <a:tc>
                  <a:txBody>
                    <a:bodyPr/>
                    <a:lstStyle/>
                    <a:p>
                      <a:pPr algn="l" fontAlgn="b"/>
                      <a:r>
                        <a:rPr lang="en-US" sz="400" u="none" strike="noStrike" dirty="0">
                          <a:effectLst/>
                        </a:rPr>
                        <a:t>stockouts or overstocking?</a:t>
                      </a:r>
                      <a:endParaRPr lang="en-US" sz="400" b="1" i="0" u="none" strike="noStrike" dirty="0">
                        <a:solidFill>
                          <a:srgbClr val="C00000"/>
                        </a:solidFill>
                        <a:effectLst/>
                        <a:latin typeface="Calibri" panose="020F0502020204030204" pitchFamily="34" charset="0"/>
                      </a:endParaRPr>
                    </a:p>
                  </a:txBody>
                  <a:tcPr marL="1881" marR="1881" marT="1881" marB="0" anchor="b"/>
                </a:tc>
                <a:tc>
                  <a:txBody>
                    <a:bodyPr/>
                    <a:lstStyle/>
                    <a:p>
                      <a:pPr algn="l" fontAlgn="b"/>
                      <a:r>
                        <a:rPr lang="en-US" sz="400" u="none" strike="noStrike" dirty="0">
                          <a:effectLst/>
                        </a:rPr>
                        <a:t>from an inventory management app?</a:t>
                      </a:r>
                      <a:endParaRPr lang="en-US" sz="400" b="1" i="0" u="none" strike="noStrike" dirty="0">
                        <a:solidFill>
                          <a:srgbClr val="C00000"/>
                        </a:solidFill>
                        <a:effectLst/>
                        <a:latin typeface="Calibri" panose="020F0502020204030204" pitchFamily="34" charset="0"/>
                      </a:endParaRPr>
                    </a:p>
                  </a:txBody>
                  <a:tcPr marL="1881" marR="1881" marT="1881" marB="0" anchor="b"/>
                </a:tc>
                <a:tc>
                  <a:txBody>
                    <a:bodyPr/>
                    <a:lstStyle/>
                    <a:p>
                      <a:pPr algn="l" fontAlgn="b"/>
                      <a:r>
                        <a:rPr lang="en-US" sz="400" u="none" strike="noStrike" dirty="0">
                          <a:effectLst/>
                        </a:rPr>
                        <a:t>inventory tracking to your business?</a:t>
                      </a:r>
                      <a:endParaRPr lang="en-US" sz="400" b="1" i="0" u="none" strike="noStrike" dirty="0">
                        <a:solidFill>
                          <a:srgbClr val="C00000"/>
                        </a:solidFill>
                        <a:effectLst/>
                        <a:latin typeface="Calibri" panose="020F0502020204030204" pitchFamily="34" charset="0"/>
                      </a:endParaRPr>
                    </a:p>
                  </a:txBody>
                  <a:tcPr marL="1881" marR="1881" marT="1881" marB="0" anchor="b"/>
                </a:tc>
                <a:tc>
                  <a:txBody>
                    <a:bodyPr/>
                    <a:lstStyle/>
                    <a:p>
                      <a:pPr algn="l" fontAlgn="b"/>
                      <a:r>
                        <a:rPr lang="en-US" sz="400" u="none" strike="noStrike" dirty="0">
                          <a:effectLst/>
                        </a:rPr>
                        <a:t>when it comes to inventory management software?</a:t>
                      </a:r>
                      <a:endParaRPr lang="en-US" sz="400" b="1" i="0" u="none" strike="noStrike" dirty="0">
                        <a:solidFill>
                          <a:srgbClr val="C00000"/>
                        </a:solidFill>
                        <a:effectLst/>
                        <a:latin typeface="Calibri" panose="020F0502020204030204" pitchFamily="34" charset="0"/>
                      </a:endParaRPr>
                    </a:p>
                  </a:txBody>
                  <a:tcPr marL="1881" marR="1881" marT="1881" marB="0" anchor="b"/>
                </a:tc>
                <a:tc>
                  <a:txBody>
                    <a:bodyPr/>
                    <a:lstStyle/>
                    <a:p>
                      <a:pPr algn="l" fontAlgn="b"/>
                      <a:r>
                        <a:rPr lang="en-US" sz="400" u="none" strike="noStrike" dirty="0">
                          <a:effectLst/>
                        </a:rPr>
                        <a:t>challenges you'd like the app to address?</a:t>
                      </a:r>
                      <a:endParaRPr lang="en-US" sz="400" b="1" i="0" u="none" strike="noStrike" dirty="0">
                        <a:solidFill>
                          <a:srgbClr val="C00000"/>
                        </a:solidFill>
                        <a:effectLst/>
                        <a:latin typeface="Calibri" panose="020F0502020204030204" pitchFamily="34" charset="0"/>
                      </a:endParaRPr>
                    </a:p>
                  </a:txBody>
                  <a:tcPr marL="1881" marR="1881" marT="1881" marB="0" anchor="b"/>
                </a:tc>
                <a:tc>
                  <a:txBody>
                    <a:bodyPr/>
                    <a:lstStyle/>
                    <a:p>
                      <a:pPr algn="l" fontAlgn="b"/>
                      <a:r>
                        <a:rPr lang="en-US" sz="400" u="none" strike="noStrike" dirty="0">
                          <a:effectLst/>
                        </a:rPr>
                        <a:t> comments or suggestions?</a:t>
                      </a:r>
                      <a:endParaRPr lang="en-US" sz="400" b="1" i="0" u="none" strike="noStrike" dirty="0">
                        <a:solidFill>
                          <a:srgbClr val="C00000"/>
                        </a:solidFill>
                        <a:effectLst/>
                        <a:latin typeface="Calibri" panose="020F0502020204030204" pitchFamily="34" charset="0"/>
                      </a:endParaRPr>
                    </a:p>
                  </a:txBody>
                  <a:tcPr marL="1881" marR="1881" marT="1881" marB="0" anchor="b"/>
                </a:tc>
                <a:extLst>
                  <a:ext uri="{0D108BD9-81ED-4DB2-BD59-A6C34878D82A}">
                    <a16:rowId xmlns:a16="http://schemas.microsoft.com/office/drawing/2014/main" val="916367924"/>
                  </a:ext>
                </a:extLst>
              </a:tr>
              <a:tr h="131525">
                <a:tc>
                  <a:txBody>
                    <a:bodyPr/>
                    <a:lstStyle/>
                    <a:p>
                      <a:pPr algn="l" fontAlgn="b"/>
                      <a:r>
                        <a:rPr lang="en-US" sz="500" u="none" strike="noStrike" dirty="0">
                          <a:effectLst/>
                        </a:rPr>
                        <a:t>Okoro John </a:t>
                      </a:r>
                      <a:r>
                        <a:rPr lang="en-US" sz="500" u="none" strike="noStrike" dirty="0" err="1">
                          <a:effectLst/>
                        </a:rPr>
                        <a:t>Omonkhodion</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akjeremyjt@gmail.com </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General Manager</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Properties </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Software</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Interconnectivity </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Once in a while</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Automation</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Very Important</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Very Important</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Flexibility of use</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 </a:t>
                      </a:r>
                      <a:endParaRPr lang="en-US" sz="500" b="0" i="0" u="none" strike="noStrike">
                        <a:solidFill>
                          <a:srgbClr val="000000"/>
                        </a:solidFill>
                        <a:effectLst/>
                        <a:latin typeface="Calibri" panose="020F0502020204030204" pitchFamily="34" charset="0"/>
                      </a:endParaRPr>
                    </a:p>
                  </a:txBody>
                  <a:tcPr marL="1881" marR="1881" marT="1881" marB="0" anchor="b"/>
                </a:tc>
                <a:extLst>
                  <a:ext uri="{0D108BD9-81ED-4DB2-BD59-A6C34878D82A}">
                    <a16:rowId xmlns:a16="http://schemas.microsoft.com/office/drawing/2014/main" val="2039673042"/>
                  </a:ext>
                </a:extLst>
              </a:tr>
              <a:tr h="196838">
                <a:tc>
                  <a:txBody>
                    <a:bodyPr/>
                    <a:lstStyle/>
                    <a:p>
                      <a:pPr algn="l" fontAlgn="b"/>
                      <a:r>
                        <a:rPr lang="en-US" sz="500" u="none" strike="noStrike" dirty="0" err="1">
                          <a:effectLst/>
                        </a:rPr>
                        <a:t>Olaade</a:t>
                      </a:r>
                      <a:r>
                        <a:rPr lang="en-US" sz="500" u="none" strike="noStrike" dirty="0">
                          <a:effectLst/>
                        </a:rPr>
                        <a:t> Timothy Oluwafemi </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timothyolaade@gmail.com </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 </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My organization is a faith base </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Software</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Management of people </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Not very often</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Automation</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Extremely Important</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Extremely important</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err="1">
                          <a:effectLst/>
                        </a:rPr>
                        <a:t>Nill</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Nill</a:t>
                      </a:r>
                      <a:endParaRPr lang="en-US" sz="500" b="0" i="0" u="none" strike="noStrike">
                        <a:solidFill>
                          <a:srgbClr val="000000"/>
                        </a:solidFill>
                        <a:effectLst/>
                        <a:latin typeface="Calibri" panose="020F0502020204030204" pitchFamily="34" charset="0"/>
                      </a:endParaRPr>
                    </a:p>
                  </a:txBody>
                  <a:tcPr marL="1881" marR="1881" marT="1881" marB="0" anchor="b"/>
                </a:tc>
                <a:extLst>
                  <a:ext uri="{0D108BD9-81ED-4DB2-BD59-A6C34878D82A}">
                    <a16:rowId xmlns:a16="http://schemas.microsoft.com/office/drawing/2014/main" val="2254551457"/>
                  </a:ext>
                </a:extLst>
              </a:tr>
              <a:tr h="131525">
                <a:tc>
                  <a:txBody>
                    <a:bodyPr/>
                    <a:lstStyle/>
                    <a:p>
                      <a:pPr algn="l" fontAlgn="b"/>
                      <a:r>
                        <a:rPr lang="en-US" sz="500" u="none" strike="noStrike">
                          <a:effectLst/>
                        </a:rPr>
                        <a:t>Daniel Aikhomogbe</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daikhomogbe@gmail.com</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Marketing </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Kitchen/home appliances </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 </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No clear Data and previous check</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Every time</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Tracking</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Extremely Important</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Extremely important</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Keeping of records and tracking </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None </a:t>
                      </a:r>
                      <a:endParaRPr lang="en-US" sz="500" b="0" i="0" u="none" strike="noStrike">
                        <a:solidFill>
                          <a:srgbClr val="000000"/>
                        </a:solidFill>
                        <a:effectLst/>
                        <a:latin typeface="Calibri" panose="020F0502020204030204" pitchFamily="34" charset="0"/>
                      </a:endParaRPr>
                    </a:p>
                  </a:txBody>
                  <a:tcPr marL="1881" marR="1881" marT="1881" marB="0" anchor="b"/>
                </a:tc>
                <a:extLst>
                  <a:ext uri="{0D108BD9-81ED-4DB2-BD59-A6C34878D82A}">
                    <a16:rowId xmlns:a16="http://schemas.microsoft.com/office/drawing/2014/main" val="3344355809"/>
                  </a:ext>
                </a:extLst>
              </a:tr>
              <a:tr h="131525">
                <a:tc>
                  <a:txBody>
                    <a:bodyPr/>
                    <a:lstStyle/>
                    <a:p>
                      <a:pPr algn="l" fontAlgn="b"/>
                      <a:r>
                        <a:rPr lang="en-US" sz="500" u="none" strike="noStrike">
                          <a:effectLst/>
                        </a:rPr>
                        <a:t>Muyiwa Olaniyi</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muyiwaofjesus@gmail.com</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Business Owner</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Household items</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Manual Counting</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Running out stock</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Every time</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Reporting</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Very Important</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Extremely important</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Ability to notify when stock is running out</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 </a:t>
                      </a:r>
                      <a:endParaRPr lang="en-US" sz="500" b="0" i="0" u="none" strike="noStrike">
                        <a:solidFill>
                          <a:srgbClr val="000000"/>
                        </a:solidFill>
                        <a:effectLst/>
                        <a:latin typeface="Calibri" panose="020F0502020204030204" pitchFamily="34" charset="0"/>
                      </a:endParaRPr>
                    </a:p>
                  </a:txBody>
                  <a:tcPr marL="1881" marR="1881" marT="1881" marB="0" anchor="b"/>
                </a:tc>
                <a:extLst>
                  <a:ext uri="{0D108BD9-81ED-4DB2-BD59-A6C34878D82A}">
                    <a16:rowId xmlns:a16="http://schemas.microsoft.com/office/drawing/2014/main" val="159451993"/>
                  </a:ext>
                </a:extLst>
              </a:tr>
              <a:tr h="131525">
                <a:tc>
                  <a:txBody>
                    <a:bodyPr/>
                    <a:lstStyle/>
                    <a:p>
                      <a:pPr algn="l" fontAlgn="b"/>
                      <a:r>
                        <a:rPr lang="en-US" sz="500" u="none" strike="noStrike">
                          <a:effectLst/>
                        </a:rPr>
                        <a:t>Ojeniyi bukola </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buquienterprises@gmail.com </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Business Owner</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Household products </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Manual Counting</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You suddenly noticed that a product is suddenly not in stock.</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Once in a while</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Tracking</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Extremely Important</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Extremely important</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 </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 </a:t>
                      </a:r>
                      <a:endParaRPr lang="en-US" sz="500" b="0" i="0" u="none" strike="noStrike">
                        <a:solidFill>
                          <a:srgbClr val="000000"/>
                        </a:solidFill>
                        <a:effectLst/>
                        <a:latin typeface="Calibri" panose="020F0502020204030204" pitchFamily="34" charset="0"/>
                      </a:endParaRPr>
                    </a:p>
                  </a:txBody>
                  <a:tcPr marL="1881" marR="1881" marT="1881" marB="0" anchor="b"/>
                </a:tc>
                <a:extLst>
                  <a:ext uri="{0D108BD9-81ED-4DB2-BD59-A6C34878D82A}">
                    <a16:rowId xmlns:a16="http://schemas.microsoft.com/office/drawing/2014/main" val="3242202240"/>
                  </a:ext>
                </a:extLst>
              </a:tr>
              <a:tr h="131525">
                <a:tc>
                  <a:txBody>
                    <a:bodyPr/>
                    <a:lstStyle/>
                    <a:p>
                      <a:pPr algn="l" fontAlgn="b"/>
                      <a:r>
                        <a:rPr lang="en-US" sz="500" u="none" strike="noStrike">
                          <a:effectLst/>
                        </a:rPr>
                        <a:t>Rosemary Michael </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rosmariziel@gmail.com</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Business Owner</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Baked goods </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Software</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App failure</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Not very often</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Tracking</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Very Important</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Extremely important</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 </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 </a:t>
                      </a:r>
                      <a:endParaRPr lang="en-US" sz="500" b="0" i="0" u="none" strike="noStrike">
                        <a:solidFill>
                          <a:srgbClr val="000000"/>
                        </a:solidFill>
                        <a:effectLst/>
                        <a:latin typeface="Calibri" panose="020F0502020204030204" pitchFamily="34" charset="0"/>
                      </a:endParaRPr>
                    </a:p>
                  </a:txBody>
                  <a:tcPr marL="1881" marR="1881" marT="1881" marB="0" anchor="b"/>
                </a:tc>
                <a:extLst>
                  <a:ext uri="{0D108BD9-81ED-4DB2-BD59-A6C34878D82A}">
                    <a16:rowId xmlns:a16="http://schemas.microsoft.com/office/drawing/2014/main" val="885301662"/>
                  </a:ext>
                </a:extLst>
              </a:tr>
              <a:tr h="131525">
                <a:tc>
                  <a:txBody>
                    <a:bodyPr/>
                    <a:lstStyle/>
                    <a:p>
                      <a:pPr algn="l" fontAlgn="b"/>
                      <a:r>
                        <a:rPr lang="en-US" sz="500" u="none" strike="noStrike">
                          <a:effectLst/>
                        </a:rPr>
                        <a:t>Adewale </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Wale.williams91@yahoo.com</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Machine operator</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Sim cards</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Spreadsheet</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 </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Not very often</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Automation</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Somewhat Important</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Very Important</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 </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 </a:t>
                      </a:r>
                      <a:endParaRPr lang="en-US" sz="500" b="0" i="0" u="none" strike="noStrike">
                        <a:solidFill>
                          <a:srgbClr val="000000"/>
                        </a:solidFill>
                        <a:effectLst/>
                        <a:latin typeface="Calibri" panose="020F0502020204030204" pitchFamily="34" charset="0"/>
                      </a:endParaRPr>
                    </a:p>
                  </a:txBody>
                  <a:tcPr marL="1881" marR="1881" marT="1881" marB="0" anchor="b"/>
                </a:tc>
                <a:extLst>
                  <a:ext uri="{0D108BD9-81ED-4DB2-BD59-A6C34878D82A}">
                    <a16:rowId xmlns:a16="http://schemas.microsoft.com/office/drawing/2014/main" val="1708342256"/>
                  </a:ext>
                </a:extLst>
              </a:tr>
              <a:tr h="131525">
                <a:tc>
                  <a:txBody>
                    <a:bodyPr/>
                    <a:lstStyle/>
                    <a:p>
                      <a:pPr algn="l" fontAlgn="b"/>
                      <a:r>
                        <a:rPr lang="en-US" sz="500" u="none" strike="noStrike">
                          <a:effectLst/>
                        </a:rPr>
                        <a:t>Samuel </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Ifypsalm@gmail.com</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Operations Manager</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Foods </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Manual Counting</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time consuming </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Once in a while</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Automation</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Very Important</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Very Important</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None for now</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No</a:t>
                      </a:r>
                      <a:endParaRPr lang="en-US" sz="500" b="0" i="0" u="none" strike="noStrike">
                        <a:solidFill>
                          <a:srgbClr val="000000"/>
                        </a:solidFill>
                        <a:effectLst/>
                        <a:latin typeface="Calibri" panose="020F0502020204030204" pitchFamily="34" charset="0"/>
                      </a:endParaRPr>
                    </a:p>
                  </a:txBody>
                  <a:tcPr marL="1881" marR="1881" marT="1881" marB="0" anchor="b"/>
                </a:tc>
                <a:extLst>
                  <a:ext uri="{0D108BD9-81ED-4DB2-BD59-A6C34878D82A}">
                    <a16:rowId xmlns:a16="http://schemas.microsoft.com/office/drawing/2014/main" val="664879824"/>
                  </a:ext>
                </a:extLst>
              </a:tr>
              <a:tr h="131525">
                <a:tc>
                  <a:txBody>
                    <a:bodyPr/>
                    <a:lstStyle/>
                    <a:p>
                      <a:pPr algn="l" fontAlgn="b"/>
                      <a:r>
                        <a:rPr lang="en-US" sz="500" u="none" strike="noStrike">
                          <a:effectLst/>
                        </a:rPr>
                        <a:t>Micheal Ifeanyi </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michealmic00@gmail.com</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Engineer </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Telecommunications </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Spreadsheet</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Collating of data</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Not very often</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Automation</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Very Important</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Very Important</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Data referencing </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 </a:t>
                      </a:r>
                      <a:endParaRPr lang="en-US" sz="500" b="0" i="0" u="none" strike="noStrike">
                        <a:solidFill>
                          <a:srgbClr val="000000"/>
                        </a:solidFill>
                        <a:effectLst/>
                        <a:latin typeface="Calibri" panose="020F0502020204030204" pitchFamily="34" charset="0"/>
                      </a:endParaRPr>
                    </a:p>
                  </a:txBody>
                  <a:tcPr marL="1881" marR="1881" marT="1881" marB="0" anchor="b"/>
                </a:tc>
                <a:extLst>
                  <a:ext uri="{0D108BD9-81ED-4DB2-BD59-A6C34878D82A}">
                    <a16:rowId xmlns:a16="http://schemas.microsoft.com/office/drawing/2014/main" val="1924191498"/>
                  </a:ext>
                </a:extLst>
              </a:tr>
              <a:tr h="131525">
                <a:tc>
                  <a:txBody>
                    <a:bodyPr/>
                    <a:lstStyle/>
                    <a:p>
                      <a:pPr algn="l" fontAlgn="b"/>
                      <a:r>
                        <a:rPr lang="en-US" sz="500" u="none" strike="noStrike">
                          <a:effectLst/>
                        </a:rPr>
                        <a:t>MOGAJI Damilola </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dammy2shoes@gmail.com</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Business Owner</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Leather bag and accessories </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Manual Counting</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Loss of count</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Not very often</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Tracking</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Very Important</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Very </a:t>
                      </a:r>
                      <a:r>
                        <a:rPr lang="en-US" sz="500" u="none" strike="noStrike" dirty="0" err="1">
                          <a:effectLst/>
                        </a:rPr>
                        <a:t>Important;Somewhat</a:t>
                      </a:r>
                      <a:r>
                        <a:rPr lang="en-US" sz="500" u="none" strike="noStrike" dirty="0">
                          <a:effectLst/>
                        </a:rPr>
                        <a:t> Important</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Tracking sales</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Reducing overstocking</a:t>
                      </a:r>
                      <a:endParaRPr lang="en-US" sz="500" b="0" i="0" u="none" strike="noStrike">
                        <a:solidFill>
                          <a:srgbClr val="000000"/>
                        </a:solidFill>
                        <a:effectLst/>
                        <a:latin typeface="Calibri" panose="020F0502020204030204" pitchFamily="34" charset="0"/>
                      </a:endParaRPr>
                    </a:p>
                  </a:txBody>
                  <a:tcPr marL="1881" marR="1881" marT="1881" marB="0" anchor="b"/>
                </a:tc>
                <a:extLst>
                  <a:ext uri="{0D108BD9-81ED-4DB2-BD59-A6C34878D82A}">
                    <a16:rowId xmlns:a16="http://schemas.microsoft.com/office/drawing/2014/main" val="1963531641"/>
                  </a:ext>
                </a:extLst>
              </a:tr>
              <a:tr h="131525">
                <a:tc>
                  <a:txBody>
                    <a:bodyPr/>
                    <a:lstStyle/>
                    <a:p>
                      <a:pPr algn="l" fontAlgn="b"/>
                      <a:r>
                        <a:rPr lang="en-US" sz="500" u="none" strike="noStrike">
                          <a:effectLst/>
                        </a:rPr>
                        <a:t>Jesuware Esther </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mayowaoni89@gmail.com</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Business Owner</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Educational books </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Manual Counting</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Taking stock</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Every time</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Reporting</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Somewhat Important</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Very Important</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 </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 </a:t>
                      </a:r>
                      <a:endParaRPr lang="en-US" sz="500" b="0" i="0" u="none" strike="noStrike">
                        <a:solidFill>
                          <a:srgbClr val="000000"/>
                        </a:solidFill>
                        <a:effectLst/>
                        <a:latin typeface="Calibri" panose="020F0502020204030204" pitchFamily="34" charset="0"/>
                      </a:endParaRPr>
                    </a:p>
                  </a:txBody>
                  <a:tcPr marL="1881" marR="1881" marT="1881" marB="0" anchor="b"/>
                </a:tc>
                <a:extLst>
                  <a:ext uri="{0D108BD9-81ED-4DB2-BD59-A6C34878D82A}">
                    <a16:rowId xmlns:a16="http://schemas.microsoft.com/office/drawing/2014/main" val="2017421263"/>
                  </a:ext>
                </a:extLst>
              </a:tr>
              <a:tr h="196838">
                <a:tc>
                  <a:txBody>
                    <a:bodyPr/>
                    <a:lstStyle/>
                    <a:p>
                      <a:pPr algn="l" fontAlgn="b"/>
                      <a:r>
                        <a:rPr lang="en-US" sz="500" u="none" strike="noStrike">
                          <a:effectLst/>
                        </a:rPr>
                        <a:t>Felix Okon</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felixokon19@gmail.com</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Business Development Mgr </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Artificial plants, grass and fiberglass pots </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Software</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No idea</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Once in a while</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Automation</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Somewhat Important</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Somewhat Important</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No</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No</a:t>
                      </a:r>
                      <a:endParaRPr lang="en-US" sz="500" b="0" i="0" u="none" strike="noStrike">
                        <a:solidFill>
                          <a:srgbClr val="000000"/>
                        </a:solidFill>
                        <a:effectLst/>
                        <a:latin typeface="Calibri" panose="020F0502020204030204" pitchFamily="34" charset="0"/>
                      </a:endParaRPr>
                    </a:p>
                  </a:txBody>
                  <a:tcPr marL="1881" marR="1881" marT="1881" marB="0" anchor="b"/>
                </a:tc>
                <a:extLst>
                  <a:ext uri="{0D108BD9-81ED-4DB2-BD59-A6C34878D82A}">
                    <a16:rowId xmlns:a16="http://schemas.microsoft.com/office/drawing/2014/main" val="3590552839"/>
                  </a:ext>
                </a:extLst>
              </a:tr>
              <a:tr h="130632">
                <a:tc>
                  <a:txBody>
                    <a:bodyPr/>
                    <a:lstStyle/>
                    <a:p>
                      <a:pPr algn="l" fontAlgn="b"/>
                      <a:r>
                        <a:rPr lang="en-US" sz="500" u="none" strike="noStrike">
                          <a:effectLst/>
                        </a:rPr>
                        <a:t>Oremade Yemisi </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yemisiores@gmail.com</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Operations Manager</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Human </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Spreadsheet</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Incorrect entries</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Once in a while</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Automation</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Extremely Important</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Very Important</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 </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 </a:t>
                      </a:r>
                      <a:endParaRPr lang="en-US" sz="500" b="0" i="0" u="none" strike="noStrike">
                        <a:solidFill>
                          <a:srgbClr val="000000"/>
                        </a:solidFill>
                        <a:effectLst/>
                        <a:latin typeface="Calibri" panose="020F0502020204030204" pitchFamily="34" charset="0"/>
                      </a:endParaRPr>
                    </a:p>
                  </a:txBody>
                  <a:tcPr marL="1881" marR="1881" marT="1881" marB="0" anchor="b"/>
                </a:tc>
                <a:extLst>
                  <a:ext uri="{0D108BD9-81ED-4DB2-BD59-A6C34878D82A}">
                    <a16:rowId xmlns:a16="http://schemas.microsoft.com/office/drawing/2014/main" val="474614801"/>
                  </a:ext>
                </a:extLst>
              </a:tr>
              <a:tr h="0">
                <a:tc>
                  <a:txBody>
                    <a:bodyPr/>
                    <a:lstStyle/>
                    <a:p>
                      <a:pPr algn="l" fontAlgn="b"/>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endParaRPr lang="en-US" sz="500" b="0" i="0" u="none" strike="noStrike" dirty="0">
                        <a:solidFill>
                          <a:srgbClr val="000000"/>
                        </a:solidFill>
                        <a:effectLst/>
                        <a:latin typeface="Calibri" panose="020F0502020204030204" pitchFamily="34" charset="0"/>
                      </a:endParaRPr>
                    </a:p>
                  </a:txBody>
                  <a:tcPr marL="1881" marR="1881" marT="1881" marB="0" anchor="b"/>
                </a:tc>
                <a:extLst>
                  <a:ext uri="{0D108BD9-81ED-4DB2-BD59-A6C34878D82A}">
                    <a16:rowId xmlns:a16="http://schemas.microsoft.com/office/drawing/2014/main" val="1694491356"/>
                  </a:ext>
                </a:extLst>
              </a:tr>
              <a:tr h="131525">
                <a:tc>
                  <a:txBody>
                    <a:bodyPr/>
                    <a:lstStyle/>
                    <a:p>
                      <a:pPr algn="l" fontAlgn="b"/>
                      <a:r>
                        <a:rPr lang="en-US" sz="500" u="none" strike="noStrike">
                          <a:effectLst/>
                        </a:rPr>
                        <a:t>UnboxNg Logistics</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unboxnglagos@gmail.com</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Operations Manager</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LOGISTICS SERVICE</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Spreadsheet</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TIME MANAGEMENT</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Never</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Tracking</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Very Important</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Very Important</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NO</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NO</a:t>
                      </a:r>
                      <a:endParaRPr lang="en-US" sz="500" b="0" i="0" u="none" strike="noStrike">
                        <a:solidFill>
                          <a:srgbClr val="000000"/>
                        </a:solidFill>
                        <a:effectLst/>
                        <a:latin typeface="Calibri" panose="020F0502020204030204" pitchFamily="34" charset="0"/>
                      </a:endParaRPr>
                    </a:p>
                  </a:txBody>
                  <a:tcPr marL="1881" marR="1881" marT="1881" marB="0" anchor="b"/>
                </a:tc>
                <a:extLst>
                  <a:ext uri="{0D108BD9-81ED-4DB2-BD59-A6C34878D82A}">
                    <a16:rowId xmlns:a16="http://schemas.microsoft.com/office/drawing/2014/main" val="2067174495"/>
                  </a:ext>
                </a:extLst>
              </a:tr>
              <a:tr h="131525">
                <a:tc>
                  <a:txBody>
                    <a:bodyPr/>
                    <a:lstStyle/>
                    <a:p>
                      <a:pPr algn="l" fontAlgn="b"/>
                      <a:r>
                        <a:rPr lang="en-US" sz="500" u="none" strike="noStrike">
                          <a:effectLst/>
                        </a:rPr>
                        <a:t>Eniola kazeem </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keniola914@gmail.com</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Business Owner</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Mechanical engineering </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Manual Counting</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Afraid to loss</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Not very often</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Reporting</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Very Important</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Very Important</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No</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No</a:t>
                      </a:r>
                      <a:endParaRPr lang="en-US" sz="500" b="0" i="0" u="none" strike="noStrike" dirty="0">
                        <a:solidFill>
                          <a:srgbClr val="000000"/>
                        </a:solidFill>
                        <a:effectLst/>
                        <a:latin typeface="Calibri" panose="020F0502020204030204" pitchFamily="34" charset="0"/>
                      </a:endParaRPr>
                    </a:p>
                  </a:txBody>
                  <a:tcPr marL="1881" marR="1881" marT="1881" marB="0" anchor="b"/>
                </a:tc>
                <a:extLst>
                  <a:ext uri="{0D108BD9-81ED-4DB2-BD59-A6C34878D82A}">
                    <a16:rowId xmlns:a16="http://schemas.microsoft.com/office/drawing/2014/main" val="557568249"/>
                  </a:ext>
                </a:extLst>
              </a:tr>
              <a:tr h="131525">
                <a:tc>
                  <a:txBody>
                    <a:bodyPr/>
                    <a:lstStyle/>
                    <a:p>
                      <a:pPr algn="l" fontAlgn="b"/>
                      <a:r>
                        <a:rPr lang="en-US" sz="500" u="none" strike="noStrike">
                          <a:effectLst/>
                        </a:rPr>
                        <a:t>Godbless Isaiah Eddie </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godblessisaiaheddie@gmail.com</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Operations Manager</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Chicken </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Software</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Country's economy instability </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Once in a while</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Reporting</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Very Important</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Somewhat Important</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Mobility of goods</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 </a:t>
                      </a:r>
                      <a:endParaRPr lang="en-US" sz="500" b="0" i="0" u="none" strike="noStrike" dirty="0">
                        <a:solidFill>
                          <a:srgbClr val="000000"/>
                        </a:solidFill>
                        <a:effectLst/>
                        <a:latin typeface="Calibri" panose="020F0502020204030204" pitchFamily="34" charset="0"/>
                      </a:endParaRPr>
                    </a:p>
                  </a:txBody>
                  <a:tcPr marL="1881" marR="1881" marT="1881" marB="0" anchor="b"/>
                </a:tc>
                <a:extLst>
                  <a:ext uri="{0D108BD9-81ED-4DB2-BD59-A6C34878D82A}">
                    <a16:rowId xmlns:a16="http://schemas.microsoft.com/office/drawing/2014/main" val="2559205171"/>
                  </a:ext>
                </a:extLst>
              </a:tr>
              <a:tr h="131525">
                <a:tc>
                  <a:txBody>
                    <a:bodyPr/>
                    <a:lstStyle/>
                    <a:p>
                      <a:pPr algn="l" fontAlgn="b"/>
                      <a:r>
                        <a:rPr lang="en-US" sz="500" u="none" strike="noStrike">
                          <a:effectLst/>
                        </a:rPr>
                        <a:t>kenneth Ogbebor</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ogbebor10@gmail.com</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Business Owner</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Real Estate</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Spreadsheet</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Difficult to track changes in real time</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Every time</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All the above</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Extremely Important</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Extremely important</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Remote access</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 </a:t>
                      </a:r>
                      <a:endParaRPr lang="en-US" sz="500" b="0" i="0" u="none" strike="noStrike" dirty="0">
                        <a:solidFill>
                          <a:srgbClr val="000000"/>
                        </a:solidFill>
                        <a:effectLst/>
                        <a:latin typeface="Calibri" panose="020F0502020204030204" pitchFamily="34" charset="0"/>
                      </a:endParaRPr>
                    </a:p>
                  </a:txBody>
                  <a:tcPr marL="1881" marR="1881" marT="1881" marB="0" anchor="b"/>
                </a:tc>
                <a:extLst>
                  <a:ext uri="{0D108BD9-81ED-4DB2-BD59-A6C34878D82A}">
                    <a16:rowId xmlns:a16="http://schemas.microsoft.com/office/drawing/2014/main" val="3208351117"/>
                  </a:ext>
                </a:extLst>
              </a:tr>
              <a:tr h="131525">
                <a:tc>
                  <a:txBody>
                    <a:bodyPr/>
                    <a:lstStyle/>
                    <a:p>
                      <a:pPr algn="l" fontAlgn="b"/>
                      <a:r>
                        <a:rPr lang="en-US" sz="500" u="none" strike="noStrike">
                          <a:effectLst/>
                        </a:rPr>
                        <a:t>Femi </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femiiadedayo@gmail.com</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Business Owner</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Biscuits </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Spreadsheet</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Not automated </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Once in a while</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Automation</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Extremely Important</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Extremely important</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Notify when stock is at a certain threshold </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 </a:t>
                      </a:r>
                      <a:endParaRPr lang="en-US" sz="500" b="0" i="0" u="none" strike="noStrike" dirty="0">
                        <a:solidFill>
                          <a:srgbClr val="000000"/>
                        </a:solidFill>
                        <a:effectLst/>
                        <a:latin typeface="Calibri" panose="020F0502020204030204" pitchFamily="34" charset="0"/>
                      </a:endParaRPr>
                    </a:p>
                  </a:txBody>
                  <a:tcPr marL="1881" marR="1881" marT="1881" marB="0" anchor="b"/>
                </a:tc>
                <a:extLst>
                  <a:ext uri="{0D108BD9-81ED-4DB2-BD59-A6C34878D82A}">
                    <a16:rowId xmlns:a16="http://schemas.microsoft.com/office/drawing/2014/main" val="2574353923"/>
                  </a:ext>
                </a:extLst>
              </a:tr>
              <a:tr h="131525">
                <a:tc>
                  <a:txBody>
                    <a:bodyPr/>
                    <a:lstStyle/>
                    <a:p>
                      <a:pPr algn="l" fontAlgn="b"/>
                      <a:r>
                        <a:rPr lang="en-US" sz="500" u="none" strike="noStrike">
                          <a:effectLst/>
                        </a:rPr>
                        <a:t>michael fatunase</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mfatunase@gmail.com</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Operations Manager</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SIM Cards manufacturing </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Spreadsheet</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No major issues </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Never</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Tracking</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Extremely Important</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Very Important</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 </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 </a:t>
                      </a:r>
                      <a:endParaRPr lang="en-US" sz="500" b="0" i="0" u="none" strike="noStrike" dirty="0">
                        <a:solidFill>
                          <a:srgbClr val="000000"/>
                        </a:solidFill>
                        <a:effectLst/>
                        <a:latin typeface="Calibri" panose="020F0502020204030204" pitchFamily="34" charset="0"/>
                      </a:endParaRPr>
                    </a:p>
                  </a:txBody>
                  <a:tcPr marL="1881" marR="1881" marT="1881" marB="0" anchor="b"/>
                </a:tc>
                <a:extLst>
                  <a:ext uri="{0D108BD9-81ED-4DB2-BD59-A6C34878D82A}">
                    <a16:rowId xmlns:a16="http://schemas.microsoft.com/office/drawing/2014/main" val="3256238689"/>
                  </a:ext>
                </a:extLst>
              </a:tr>
              <a:tr h="131525">
                <a:tc>
                  <a:txBody>
                    <a:bodyPr/>
                    <a:lstStyle/>
                    <a:p>
                      <a:pPr algn="l" fontAlgn="b"/>
                      <a:r>
                        <a:rPr lang="en-US" sz="500" u="none" strike="noStrike">
                          <a:effectLst/>
                        </a:rPr>
                        <a:t>Oluwaseun Adefuye</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Oluwaseunadefuye@yahoo.com</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 </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Groceries</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 </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Inability to track down bit by bit quantity</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Once in a while</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Reporting</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Extremely Important</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Somewhat Important</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Ability to update stock frequently</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 </a:t>
                      </a:r>
                      <a:endParaRPr lang="en-US" sz="500" b="0" i="0" u="none" strike="noStrike" dirty="0">
                        <a:solidFill>
                          <a:srgbClr val="000000"/>
                        </a:solidFill>
                        <a:effectLst/>
                        <a:latin typeface="Calibri" panose="020F0502020204030204" pitchFamily="34" charset="0"/>
                      </a:endParaRPr>
                    </a:p>
                  </a:txBody>
                  <a:tcPr marL="1881" marR="1881" marT="1881" marB="0" anchor="b"/>
                </a:tc>
                <a:extLst>
                  <a:ext uri="{0D108BD9-81ED-4DB2-BD59-A6C34878D82A}">
                    <a16:rowId xmlns:a16="http://schemas.microsoft.com/office/drawing/2014/main" val="164310874"/>
                  </a:ext>
                </a:extLst>
              </a:tr>
              <a:tr h="131525">
                <a:tc>
                  <a:txBody>
                    <a:bodyPr/>
                    <a:lstStyle/>
                    <a:p>
                      <a:pPr algn="l" fontAlgn="b"/>
                      <a:r>
                        <a:rPr lang="en-US" sz="500" u="none" strike="noStrike">
                          <a:effectLst/>
                        </a:rPr>
                        <a:t>Onubiyi Adamaka</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ezeukwuadamaka@gmail.com</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Business Owner</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Food items </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Software</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Network issues sometimes </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Never</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Tracking</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Somewhat Important</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Extremely important</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Network management </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 </a:t>
                      </a:r>
                      <a:endParaRPr lang="en-US" sz="500" b="0" i="0" u="none" strike="noStrike" dirty="0">
                        <a:solidFill>
                          <a:srgbClr val="000000"/>
                        </a:solidFill>
                        <a:effectLst/>
                        <a:latin typeface="Calibri" panose="020F0502020204030204" pitchFamily="34" charset="0"/>
                      </a:endParaRPr>
                    </a:p>
                  </a:txBody>
                  <a:tcPr marL="1881" marR="1881" marT="1881" marB="0" anchor="b"/>
                </a:tc>
                <a:extLst>
                  <a:ext uri="{0D108BD9-81ED-4DB2-BD59-A6C34878D82A}">
                    <a16:rowId xmlns:a16="http://schemas.microsoft.com/office/drawing/2014/main" val="2550522430"/>
                  </a:ext>
                </a:extLst>
              </a:tr>
              <a:tr h="131525">
                <a:tc>
                  <a:txBody>
                    <a:bodyPr/>
                    <a:lstStyle/>
                    <a:p>
                      <a:pPr algn="l" fontAlgn="b"/>
                      <a:r>
                        <a:rPr lang="en-US" sz="500" u="none" strike="noStrike">
                          <a:effectLst/>
                        </a:rPr>
                        <a:t>Olusogo Aguda</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olusogoa@gmail.com</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Business Owner</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Shoes and clothes</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Manual Counting</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Frequent arrangement of items</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Once in a while</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Tracking</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Very Important</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Very Important</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Not really</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The app should be user friendly</a:t>
                      </a:r>
                      <a:endParaRPr lang="en-US" sz="500" b="0" i="0" u="none" strike="noStrike" dirty="0">
                        <a:solidFill>
                          <a:srgbClr val="000000"/>
                        </a:solidFill>
                        <a:effectLst/>
                        <a:latin typeface="Calibri" panose="020F0502020204030204" pitchFamily="34" charset="0"/>
                      </a:endParaRPr>
                    </a:p>
                  </a:txBody>
                  <a:tcPr marL="1881" marR="1881" marT="1881" marB="0" anchor="b"/>
                </a:tc>
                <a:extLst>
                  <a:ext uri="{0D108BD9-81ED-4DB2-BD59-A6C34878D82A}">
                    <a16:rowId xmlns:a16="http://schemas.microsoft.com/office/drawing/2014/main" val="225323570"/>
                  </a:ext>
                </a:extLst>
              </a:tr>
              <a:tr h="131525">
                <a:tc>
                  <a:txBody>
                    <a:bodyPr/>
                    <a:lstStyle/>
                    <a:p>
                      <a:pPr algn="l" fontAlgn="b"/>
                      <a:r>
                        <a:rPr lang="en-US" sz="500" u="none" strike="noStrike">
                          <a:effectLst/>
                        </a:rPr>
                        <a:t>Adekunle Adefuye </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Adekunleadefuye@yahoo.com</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Branch Manager </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Financial services </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Software</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None because it is fully automated </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Never</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Automation</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Extremely Important</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Extremely important</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None</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None</a:t>
                      </a:r>
                      <a:endParaRPr lang="en-US" sz="500" b="0" i="0" u="none" strike="noStrike" dirty="0">
                        <a:solidFill>
                          <a:srgbClr val="000000"/>
                        </a:solidFill>
                        <a:effectLst/>
                        <a:latin typeface="Calibri" panose="020F0502020204030204" pitchFamily="34" charset="0"/>
                      </a:endParaRPr>
                    </a:p>
                  </a:txBody>
                  <a:tcPr marL="1881" marR="1881" marT="1881" marB="0" anchor="b"/>
                </a:tc>
                <a:extLst>
                  <a:ext uri="{0D108BD9-81ED-4DB2-BD59-A6C34878D82A}">
                    <a16:rowId xmlns:a16="http://schemas.microsoft.com/office/drawing/2014/main" val="3348309581"/>
                  </a:ext>
                </a:extLst>
              </a:tr>
              <a:tr h="131525">
                <a:tc>
                  <a:txBody>
                    <a:bodyPr/>
                    <a:lstStyle/>
                    <a:p>
                      <a:pPr algn="l" fontAlgn="b"/>
                      <a:r>
                        <a:rPr lang="en-US" sz="500" u="none" strike="noStrike">
                          <a:effectLst/>
                        </a:rPr>
                        <a:t>YETUNDE  ABOLARIN</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abolarinyetunde79@gmail.com</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Operations Manager</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Books</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Manual Counting</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Reconciliation </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Once in a while</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All of the above</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Extremely Important</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Very Important</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Reconciliation of stock based on first in , first out</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Ease usability of product.</a:t>
                      </a:r>
                      <a:endParaRPr lang="en-US" sz="500" b="0" i="0" u="none" strike="noStrike" dirty="0">
                        <a:solidFill>
                          <a:srgbClr val="000000"/>
                        </a:solidFill>
                        <a:effectLst/>
                        <a:latin typeface="Calibri" panose="020F0502020204030204" pitchFamily="34" charset="0"/>
                      </a:endParaRPr>
                    </a:p>
                  </a:txBody>
                  <a:tcPr marL="1881" marR="1881" marT="1881" marB="0" anchor="b"/>
                </a:tc>
                <a:extLst>
                  <a:ext uri="{0D108BD9-81ED-4DB2-BD59-A6C34878D82A}">
                    <a16:rowId xmlns:a16="http://schemas.microsoft.com/office/drawing/2014/main" val="3632931714"/>
                  </a:ext>
                </a:extLst>
              </a:tr>
              <a:tr h="131525">
                <a:tc>
                  <a:txBody>
                    <a:bodyPr/>
                    <a:lstStyle/>
                    <a:p>
                      <a:pPr algn="l" fontAlgn="b"/>
                      <a:r>
                        <a:rPr lang="en-US" sz="500" u="none" strike="noStrike">
                          <a:effectLst/>
                        </a:rPr>
                        <a:t>Greg</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Gregojie1@gmail.com</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Operations Manager</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 </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Software</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Cost of maintenance </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Once in a while</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Automation</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Extremely Important</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Extremely important</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Simplicity in usage</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 </a:t>
                      </a:r>
                      <a:endParaRPr lang="en-US" sz="500" b="0" i="0" u="none" strike="noStrike" dirty="0">
                        <a:solidFill>
                          <a:srgbClr val="000000"/>
                        </a:solidFill>
                        <a:effectLst/>
                        <a:latin typeface="Calibri" panose="020F0502020204030204" pitchFamily="34" charset="0"/>
                      </a:endParaRPr>
                    </a:p>
                  </a:txBody>
                  <a:tcPr marL="1881" marR="1881" marT="1881" marB="0" anchor="b"/>
                </a:tc>
                <a:extLst>
                  <a:ext uri="{0D108BD9-81ED-4DB2-BD59-A6C34878D82A}">
                    <a16:rowId xmlns:a16="http://schemas.microsoft.com/office/drawing/2014/main" val="859193746"/>
                  </a:ext>
                </a:extLst>
              </a:tr>
              <a:tr h="131525">
                <a:tc>
                  <a:txBody>
                    <a:bodyPr/>
                    <a:lstStyle/>
                    <a:p>
                      <a:pPr algn="l" fontAlgn="b"/>
                      <a:r>
                        <a:rPr lang="en-US" sz="500" u="none" strike="noStrike">
                          <a:effectLst/>
                        </a:rPr>
                        <a:t>Damilola </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Dolydamy@gmail.com</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Accountant</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Fabrics</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Software</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Non</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Once in a while</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Automation</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Extremely Important</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Extremely important</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Tracking </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No</a:t>
                      </a:r>
                      <a:endParaRPr lang="en-US" sz="500" b="0" i="0" u="none" strike="noStrike" dirty="0">
                        <a:solidFill>
                          <a:srgbClr val="000000"/>
                        </a:solidFill>
                        <a:effectLst/>
                        <a:latin typeface="Calibri" panose="020F0502020204030204" pitchFamily="34" charset="0"/>
                      </a:endParaRPr>
                    </a:p>
                  </a:txBody>
                  <a:tcPr marL="1881" marR="1881" marT="1881" marB="0" anchor="b"/>
                </a:tc>
                <a:extLst>
                  <a:ext uri="{0D108BD9-81ED-4DB2-BD59-A6C34878D82A}">
                    <a16:rowId xmlns:a16="http://schemas.microsoft.com/office/drawing/2014/main" val="4015221235"/>
                  </a:ext>
                </a:extLst>
              </a:tr>
              <a:tr h="131525">
                <a:tc>
                  <a:txBody>
                    <a:bodyPr/>
                    <a:lstStyle/>
                    <a:p>
                      <a:pPr algn="l" fontAlgn="b"/>
                      <a:r>
                        <a:rPr lang="en-US" sz="500" u="none" strike="noStrike">
                          <a:effectLst/>
                        </a:rPr>
                        <a:t>Abioye Aanuoluwa </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abioyeaanuoluwa@gmail.com</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Business Owner</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Confectioneries </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Spreadsheet</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Stress of input </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Every time</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Automation</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Somewhat Important</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Very Important</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Notification bell or tone</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err="1">
                          <a:effectLst/>
                        </a:rPr>
                        <a:t>Nill</a:t>
                      </a:r>
                      <a:endParaRPr lang="en-US" sz="500" b="0" i="0" u="none" strike="noStrike" dirty="0">
                        <a:solidFill>
                          <a:srgbClr val="000000"/>
                        </a:solidFill>
                        <a:effectLst/>
                        <a:latin typeface="Calibri" panose="020F0502020204030204" pitchFamily="34" charset="0"/>
                      </a:endParaRPr>
                    </a:p>
                  </a:txBody>
                  <a:tcPr marL="1881" marR="1881" marT="1881" marB="0" anchor="b"/>
                </a:tc>
                <a:extLst>
                  <a:ext uri="{0D108BD9-81ED-4DB2-BD59-A6C34878D82A}">
                    <a16:rowId xmlns:a16="http://schemas.microsoft.com/office/drawing/2014/main" val="914205306"/>
                  </a:ext>
                </a:extLst>
              </a:tr>
              <a:tr h="131525">
                <a:tc>
                  <a:txBody>
                    <a:bodyPr/>
                    <a:lstStyle/>
                    <a:p>
                      <a:pPr algn="l" fontAlgn="b"/>
                      <a:r>
                        <a:rPr lang="en-US" sz="500" u="none" strike="noStrike">
                          <a:effectLst/>
                        </a:rPr>
                        <a:t>Fabunmi ibironke </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ronkes_7@yahoo.com</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Business Owner</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Consumable goods</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Manual Counting</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Inaccuracy </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Every time</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Reporting</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Very Important</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Very Important</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Ability to detect expired date</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None </a:t>
                      </a:r>
                      <a:endParaRPr lang="en-US" sz="500" b="0" i="0" u="none" strike="noStrike" dirty="0">
                        <a:solidFill>
                          <a:srgbClr val="000000"/>
                        </a:solidFill>
                        <a:effectLst/>
                        <a:latin typeface="Calibri" panose="020F0502020204030204" pitchFamily="34" charset="0"/>
                      </a:endParaRPr>
                    </a:p>
                  </a:txBody>
                  <a:tcPr marL="1881" marR="1881" marT="1881" marB="0" anchor="b"/>
                </a:tc>
                <a:extLst>
                  <a:ext uri="{0D108BD9-81ED-4DB2-BD59-A6C34878D82A}">
                    <a16:rowId xmlns:a16="http://schemas.microsoft.com/office/drawing/2014/main" val="3594284708"/>
                  </a:ext>
                </a:extLst>
              </a:tr>
              <a:tr h="131525">
                <a:tc>
                  <a:txBody>
                    <a:bodyPr/>
                    <a:lstStyle/>
                    <a:p>
                      <a:pPr algn="l" fontAlgn="b"/>
                      <a:r>
                        <a:rPr lang="en-US" sz="500" u="none" strike="noStrike">
                          <a:effectLst/>
                        </a:rPr>
                        <a:t>Joel Michael</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cherrystouch@gmail.com</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Product Designer</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Innovation</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Software</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Demand forecasting</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Not very often</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Tracking</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Extremely Important</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Very Important</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 </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Non</a:t>
                      </a:r>
                      <a:endParaRPr lang="en-US" sz="500" b="0" i="0" u="none" strike="noStrike" dirty="0">
                        <a:solidFill>
                          <a:srgbClr val="000000"/>
                        </a:solidFill>
                        <a:effectLst/>
                        <a:latin typeface="Calibri" panose="020F0502020204030204" pitchFamily="34" charset="0"/>
                      </a:endParaRPr>
                    </a:p>
                  </a:txBody>
                  <a:tcPr marL="1881" marR="1881" marT="1881" marB="0" anchor="b"/>
                </a:tc>
                <a:extLst>
                  <a:ext uri="{0D108BD9-81ED-4DB2-BD59-A6C34878D82A}">
                    <a16:rowId xmlns:a16="http://schemas.microsoft.com/office/drawing/2014/main" val="2380699675"/>
                  </a:ext>
                </a:extLst>
              </a:tr>
              <a:tr h="131525">
                <a:tc>
                  <a:txBody>
                    <a:bodyPr/>
                    <a:lstStyle/>
                    <a:p>
                      <a:pPr algn="l" fontAlgn="b"/>
                      <a:r>
                        <a:rPr lang="en-US" sz="500" u="none" strike="noStrike">
                          <a:effectLst/>
                        </a:rPr>
                        <a:t>Olanrewaju Omowunmi </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mosfluffycakes@gmail.com</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Business Owner</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Baking</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Manual Counting</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Space </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Not very often</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Reporting</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Very Important</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Very Important</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No</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No</a:t>
                      </a:r>
                      <a:endParaRPr lang="en-US" sz="500" b="0" i="0" u="none" strike="noStrike" dirty="0">
                        <a:solidFill>
                          <a:srgbClr val="000000"/>
                        </a:solidFill>
                        <a:effectLst/>
                        <a:latin typeface="Calibri" panose="020F0502020204030204" pitchFamily="34" charset="0"/>
                      </a:endParaRPr>
                    </a:p>
                  </a:txBody>
                  <a:tcPr marL="1881" marR="1881" marT="1881" marB="0" anchor="b"/>
                </a:tc>
                <a:extLst>
                  <a:ext uri="{0D108BD9-81ED-4DB2-BD59-A6C34878D82A}">
                    <a16:rowId xmlns:a16="http://schemas.microsoft.com/office/drawing/2014/main" val="2678110547"/>
                  </a:ext>
                </a:extLst>
              </a:tr>
              <a:tr h="131525">
                <a:tc>
                  <a:txBody>
                    <a:bodyPr/>
                    <a:lstStyle/>
                    <a:p>
                      <a:pPr algn="l" fontAlgn="b"/>
                      <a:r>
                        <a:rPr lang="en-US" sz="500" u="none" strike="noStrike">
                          <a:effectLst/>
                        </a:rPr>
                        <a:t>Olawunmi  Olaade </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oluwasikemi1981@gmail.com</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Business Owner</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Provisions </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Manual Counting</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The inventory is not always accurate </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Not very often</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 </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Extremely Important</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Extremely important</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 </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 </a:t>
                      </a:r>
                      <a:endParaRPr lang="en-US" sz="500" b="0" i="0" u="none" strike="noStrike" dirty="0">
                        <a:solidFill>
                          <a:srgbClr val="000000"/>
                        </a:solidFill>
                        <a:effectLst/>
                        <a:latin typeface="Calibri" panose="020F0502020204030204" pitchFamily="34" charset="0"/>
                      </a:endParaRPr>
                    </a:p>
                  </a:txBody>
                  <a:tcPr marL="1881" marR="1881" marT="1881" marB="0" anchor="b"/>
                </a:tc>
                <a:extLst>
                  <a:ext uri="{0D108BD9-81ED-4DB2-BD59-A6C34878D82A}">
                    <a16:rowId xmlns:a16="http://schemas.microsoft.com/office/drawing/2014/main" val="2736378755"/>
                  </a:ext>
                </a:extLst>
              </a:tr>
              <a:tr h="131525">
                <a:tc>
                  <a:txBody>
                    <a:bodyPr/>
                    <a:lstStyle/>
                    <a:p>
                      <a:pPr algn="l" fontAlgn="b"/>
                      <a:r>
                        <a:rPr lang="en-US" sz="500" u="none" strike="noStrike">
                          <a:effectLst/>
                        </a:rPr>
                        <a:t>Oue</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oyeojeniyi@yahoo.com </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Operations Manager</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Soap</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Manual Counting</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Counting the products </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Once in a while</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Automation</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Extremely Important</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Extremely important</a:t>
                      </a:r>
                      <a:endParaRPr lang="en-US" sz="500" b="0" i="0" u="none" strike="noStrike" dirty="0">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a:effectLst/>
                        </a:rPr>
                        <a:t>Accuracy </a:t>
                      </a:r>
                      <a:endParaRPr lang="en-US" sz="500" b="0" i="0" u="none" strike="noStrike">
                        <a:solidFill>
                          <a:srgbClr val="000000"/>
                        </a:solidFill>
                        <a:effectLst/>
                        <a:latin typeface="Calibri" panose="020F0502020204030204" pitchFamily="34" charset="0"/>
                      </a:endParaRPr>
                    </a:p>
                  </a:txBody>
                  <a:tcPr marL="1881" marR="1881" marT="1881" marB="0" anchor="b"/>
                </a:tc>
                <a:tc>
                  <a:txBody>
                    <a:bodyPr/>
                    <a:lstStyle/>
                    <a:p>
                      <a:pPr algn="l" fontAlgn="b"/>
                      <a:r>
                        <a:rPr lang="en-US" sz="500" u="none" strike="noStrike" dirty="0">
                          <a:effectLst/>
                        </a:rPr>
                        <a:t>None</a:t>
                      </a:r>
                      <a:endParaRPr lang="en-US" sz="500" b="0" i="0" u="none" strike="noStrike" dirty="0">
                        <a:solidFill>
                          <a:srgbClr val="000000"/>
                        </a:solidFill>
                        <a:effectLst/>
                        <a:latin typeface="Calibri" panose="020F0502020204030204" pitchFamily="34" charset="0"/>
                      </a:endParaRPr>
                    </a:p>
                  </a:txBody>
                  <a:tcPr marL="1881" marR="1881" marT="1881" marB="0" anchor="b"/>
                </a:tc>
                <a:extLst>
                  <a:ext uri="{0D108BD9-81ED-4DB2-BD59-A6C34878D82A}">
                    <a16:rowId xmlns:a16="http://schemas.microsoft.com/office/drawing/2014/main" val="1803997332"/>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p:nvPr>
        </p:nvSpPr>
        <p:spPr>
          <a:xfrm>
            <a:off x="265492" y="102624"/>
            <a:ext cx="8670690" cy="941400"/>
          </a:xfrm>
          <a:prstGeom prst="rect">
            <a:avLst/>
          </a:prstGeom>
        </p:spPr>
        <p:txBody>
          <a:bodyPr spcFirstLastPara="1" wrap="square" lIns="91425" tIns="91425" rIns="91425" bIns="91425" anchor="t" anchorCtr="0">
            <a:noAutofit/>
          </a:bodyPr>
          <a:lstStyle/>
          <a:p>
            <a:pPr marL="0" indent="0">
              <a:lnSpc>
                <a:spcPct val="107000"/>
              </a:lnSpc>
              <a:spcBef>
                <a:spcPts val="0"/>
              </a:spcBef>
              <a:spcAft>
                <a:spcPts val="800"/>
              </a:spcAft>
              <a:buNone/>
            </a:pPr>
            <a:r>
              <a:rPr lang="en-US" sz="1800" b="1" dirty="0"/>
              <a:t>Empathy Mapping Using Survey: Analyzing Feed Back From Google Form</a:t>
            </a:r>
            <a:br>
              <a:rPr lang="en-US" sz="1800" b="1" dirty="0"/>
            </a:b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2" name="Content Placeholder 2" descr="Forms response chart. Question title: What is your role in your organization?. Number of responses: 33 responses.&#10;42.4% from this response are the business owners, meaning you're certain of more accurate answer, because they are directly affected.&#10;">
            <a:extLst>
              <a:ext uri="{FF2B5EF4-FFF2-40B4-BE49-F238E27FC236}">
                <a16:creationId xmlns:a16="http://schemas.microsoft.com/office/drawing/2014/main" id="{E7FB5548-B9F9-6061-D9BE-712BCE77C9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8546" y="540066"/>
            <a:ext cx="3810730" cy="160368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838E56C-6E0C-89B6-7BDC-B50B2B7ADE19}"/>
              </a:ext>
            </a:extLst>
          </p:cNvPr>
          <p:cNvSpPr txBox="1"/>
          <p:nvPr/>
        </p:nvSpPr>
        <p:spPr>
          <a:xfrm>
            <a:off x="69272" y="2187890"/>
            <a:ext cx="3880004" cy="1061829"/>
          </a:xfrm>
          <a:prstGeom prst="rect">
            <a:avLst/>
          </a:prstGeom>
          <a:noFill/>
        </p:spPr>
        <p:txBody>
          <a:bodyPr wrap="square" rtlCol="0">
            <a:spAutoFit/>
          </a:bodyPr>
          <a:lstStyle/>
          <a:p>
            <a:r>
              <a:rPr lang="en-US" sz="1050" dirty="0">
                <a:solidFill>
                  <a:schemeClr val="bg1"/>
                </a:solidFill>
              </a:rPr>
              <a:t>Forms response chart. Question title: What is your role in your organization?. Number of responses: 33 responses.</a:t>
            </a:r>
          </a:p>
          <a:p>
            <a:endParaRPr lang="en-US" sz="1050" dirty="0">
              <a:solidFill>
                <a:schemeClr val="bg1"/>
              </a:solidFill>
            </a:endParaRPr>
          </a:p>
          <a:p>
            <a:r>
              <a:rPr lang="en-US" sz="1050" i="1" dirty="0">
                <a:solidFill>
                  <a:schemeClr val="accent1">
                    <a:lumMod val="75000"/>
                  </a:schemeClr>
                </a:solidFill>
              </a:rPr>
              <a:t>42.4% from this response are the business owners, meaning you're certain of more accurate answer, because they are directly affected.</a:t>
            </a:r>
          </a:p>
        </p:txBody>
      </p:sp>
      <p:pic>
        <p:nvPicPr>
          <p:cNvPr id="15" name="Picture 14">
            <a:extLst>
              <a:ext uri="{FF2B5EF4-FFF2-40B4-BE49-F238E27FC236}">
                <a16:creationId xmlns:a16="http://schemas.microsoft.com/office/drawing/2014/main" id="{05B917AC-C178-D2A6-49C4-CA08AB0FA4A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75748" y="511191"/>
            <a:ext cx="3933962" cy="163255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A17C7751-88F0-AB40-430D-BD4835A06366}"/>
              </a:ext>
            </a:extLst>
          </p:cNvPr>
          <p:cNvSpPr txBox="1"/>
          <p:nvPr/>
        </p:nvSpPr>
        <p:spPr>
          <a:xfrm>
            <a:off x="4475748" y="2187890"/>
            <a:ext cx="4598980" cy="1061829"/>
          </a:xfrm>
          <a:prstGeom prst="rect">
            <a:avLst/>
          </a:prstGeom>
          <a:noFill/>
        </p:spPr>
        <p:txBody>
          <a:bodyPr wrap="square">
            <a:spAutoFit/>
          </a:bodyPr>
          <a:lstStyle/>
          <a:p>
            <a:r>
              <a:rPr lang="en-US" sz="1050" dirty="0">
                <a:solidFill>
                  <a:schemeClr val="bg1"/>
                </a:solidFill>
              </a:rPr>
              <a:t>Forms response chart. Question title: How do you currently manage your inventory?. Number of responses: 33 responses.</a:t>
            </a:r>
          </a:p>
          <a:p>
            <a:endParaRPr lang="en-US" sz="1050" dirty="0">
              <a:solidFill>
                <a:schemeClr val="bg1"/>
              </a:solidFill>
            </a:endParaRPr>
          </a:p>
          <a:p>
            <a:r>
              <a:rPr lang="en-US" sz="1050" i="1" dirty="0">
                <a:solidFill>
                  <a:schemeClr val="accent1">
                    <a:lumMod val="75000"/>
                  </a:schemeClr>
                </a:solidFill>
              </a:rPr>
              <a:t>From this response, a larger percent of the people still engage in manual inventory counting, 27.3% still using spreadsheet, hence the need for an InventoryMax app</a:t>
            </a:r>
          </a:p>
        </p:txBody>
      </p:sp>
      <p:pic>
        <p:nvPicPr>
          <p:cNvPr id="18" name="Picture 17" descr="Forms response chart. Question title: How often do you experience stockouts or overstocking?. Number of responses: 33 responses. &#10;From this response, only 12.1% never experience stockouts or overstocking, while 87.9 have a history of overstocking or stockouts, resulting in lost sales and revenue and overstocking resulting to holding excess stock, tying up capital and increasing storage costs. hence the need for an inventory management app&#10;  &#10;">
            <a:extLst>
              <a:ext uri="{FF2B5EF4-FFF2-40B4-BE49-F238E27FC236}">
                <a16:creationId xmlns:a16="http://schemas.microsoft.com/office/drawing/2014/main" id="{0AE7C9F5-AF7C-BA4E-488A-42786B2498E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8545" y="3249718"/>
            <a:ext cx="3971441" cy="1662105"/>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07688759-45AC-16CC-BA13-3A4FDF9419F6}"/>
              </a:ext>
            </a:extLst>
          </p:cNvPr>
          <p:cNvSpPr txBox="1"/>
          <p:nvPr/>
        </p:nvSpPr>
        <p:spPr>
          <a:xfrm>
            <a:off x="4186771" y="3472495"/>
            <a:ext cx="4887957" cy="1516634"/>
          </a:xfrm>
          <a:prstGeom prst="rect">
            <a:avLst/>
          </a:prstGeom>
          <a:noFill/>
        </p:spPr>
        <p:txBody>
          <a:bodyPr wrap="square">
            <a:spAutoFit/>
          </a:bodyPr>
          <a:lstStyle/>
          <a:p>
            <a:pPr algn="just">
              <a:lnSpc>
                <a:spcPct val="150000"/>
              </a:lnSpc>
            </a:pPr>
            <a:r>
              <a:rPr lang="en-US" sz="1050" dirty="0">
                <a:solidFill>
                  <a:schemeClr val="bg1"/>
                </a:solidFill>
              </a:rPr>
              <a:t>Forms response chart. Question title: How often do you experience stockouts or overstocking?. Number of responses: 33 responses. </a:t>
            </a:r>
          </a:p>
          <a:p>
            <a:pPr algn="just">
              <a:lnSpc>
                <a:spcPct val="150000"/>
              </a:lnSpc>
            </a:pPr>
            <a:r>
              <a:rPr lang="en-US" sz="1050" i="1" dirty="0">
                <a:solidFill>
                  <a:schemeClr val="accent1">
                    <a:lumMod val="75000"/>
                  </a:schemeClr>
                </a:solidFill>
              </a:rPr>
              <a:t>From this response, only 12.1% never experience stockouts or overstocking, while 87.9 have a history of overstocking or stockouts, resulting in lost sales and revenue and overstocking resulting to holding excess stock, tying up capital and increasing storage costs, hence the need for InventoryMax app</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2"/>
        <p:cNvGrpSpPr/>
        <p:nvPr/>
      </p:nvGrpSpPr>
      <p:grpSpPr>
        <a:xfrm>
          <a:off x="0" y="0"/>
          <a:ext cx="0" cy="0"/>
          <a:chOff x="0" y="0"/>
          <a:chExt cx="0" cy="0"/>
        </a:xfrm>
      </p:grpSpPr>
      <p:sp>
        <p:nvSpPr>
          <p:cNvPr id="273" name="Google Shape;273;p49"/>
          <p:cNvSpPr txBox="1">
            <a:spLocks noGrp="1"/>
          </p:cNvSpPr>
          <p:nvPr>
            <p:ph type="ctrTitle"/>
          </p:nvPr>
        </p:nvSpPr>
        <p:spPr>
          <a:xfrm>
            <a:off x="28077" y="78995"/>
            <a:ext cx="9126433" cy="42351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b="1" dirty="0">
                <a:solidFill>
                  <a:schemeClr val="accent1">
                    <a:lumMod val="75000"/>
                  </a:schemeClr>
                </a:solidFill>
              </a:rPr>
              <a:t>Empathy Mapping Using Survey: Analyzing Feed Back From Google Form</a:t>
            </a:r>
            <a:br>
              <a:rPr lang="en-US" sz="1800" b="1" dirty="0"/>
            </a:br>
            <a:endParaRPr sz="1800" dirty="0"/>
          </a:p>
        </p:txBody>
      </p:sp>
      <p:pic>
        <p:nvPicPr>
          <p:cNvPr id="2" name="Content Placeholder 9" descr="Forms response chart. Question title: What features would you expect from an inventory management app?. Number of responses: 32 responses.&#10;&#10;Tracking, Automation and reporting are key features of an inventory management app">
            <a:extLst>
              <a:ext uri="{FF2B5EF4-FFF2-40B4-BE49-F238E27FC236}">
                <a16:creationId xmlns:a16="http://schemas.microsoft.com/office/drawing/2014/main" id="{D6A7375A-AFB2-00F4-8E0F-D4CE472823A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4674" y="500514"/>
            <a:ext cx="3716063" cy="1674796"/>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3" name="Picture 2" descr="Forms response chart. Question title: How Important is real-time inventory tracking to your business?. Number of responses: 33 responses.&#10;84.9%, which is above average, see the importance of a real-time inventory tracking to any business">
            <a:extLst>
              <a:ext uri="{FF2B5EF4-FFF2-40B4-BE49-F238E27FC236}">
                <a16:creationId xmlns:a16="http://schemas.microsoft.com/office/drawing/2014/main" id="{D8777775-5A5D-20C5-C72A-93B7C2EFF4A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91518" y="661259"/>
            <a:ext cx="3958290" cy="1460468"/>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9152AF5-3484-A98B-65FB-69DE50FFD2EB}"/>
              </a:ext>
            </a:extLst>
          </p:cNvPr>
          <p:cNvSpPr txBox="1"/>
          <p:nvPr/>
        </p:nvSpPr>
        <p:spPr>
          <a:xfrm>
            <a:off x="239036" y="2175310"/>
            <a:ext cx="4207836" cy="1015663"/>
          </a:xfrm>
          <a:prstGeom prst="rect">
            <a:avLst/>
          </a:prstGeom>
          <a:noFill/>
        </p:spPr>
        <p:txBody>
          <a:bodyPr wrap="square">
            <a:spAutoFit/>
          </a:bodyPr>
          <a:lstStyle/>
          <a:p>
            <a:r>
              <a:rPr lang="en-US" sz="1000" dirty="0">
                <a:solidFill>
                  <a:schemeClr val="bg1"/>
                </a:solidFill>
              </a:rPr>
              <a:t>Forms response chart. Question title: What features would you expect from an inventory management app?. Number of responses: 32 responses.</a:t>
            </a:r>
          </a:p>
          <a:p>
            <a:endParaRPr lang="en-US" sz="1000" dirty="0">
              <a:solidFill>
                <a:schemeClr val="bg1"/>
              </a:solidFill>
            </a:endParaRPr>
          </a:p>
          <a:p>
            <a:r>
              <a:rPr lang="en-US" sz="1000" i="1" dirty="0">
                <a:solidFill>
                  <a:schemeClr val="accent1">
                    <a:lumMod val="75000"/>
                  </a:schemeClr>
                </a:solidFill>
              </a:rPr>
              <a:t>Tracking, automation and reporting are key features of an inventory management app</a:t>
            </a:r>
          </a:p>
        </p:txBody>
      </p:sp>
      <p:sp>
        <p:nvSpPr>
          <p:cNvPr id="8" name="TextBox 7">
            <a:extLst>
              <a:ext uri="{FF2B5EF4-FFF2-40B4-BE49-F238E27FC236}">
                <a16:creationId xmlns:a16="http://schemas.microsoft.com/office/drawing/2014/main" id="{29B1B9D1-439B-CEDE-4C6E-B79B7645883E}"/>
              </a:ext>
            </a:extLst>
          </p:cNvPr>
          <p:cNvSpPr txBox="1"/>
          <p:nvPr/>
        </p:nvSpPr>
        <p:spPr>
          <a:xfrm>
            <a:off x="4582510" y="2175310"/>
            <a:ext cx="4572000" cy="1107996"/>
          </a:xfrm>
          <a:prstGeom prst="rect">
            <a:avLst/>
          </a:prstGeom>
          <a:noFill/>
        </p:spPr>
        <p:txBody>
          <a:bodyPr wrap="square">
            <a:spAutoFit/>
          </a:bodyPr>
          <a:lstStyle/>
          <a:p>
            <a:r>
              <a:rPr lang="en-US" sz="1100" dirty="0">
                <a:solidFill>
                  <a:schemeClr val="bg1"/>
                </a:solidFill>
              </a:rPr>
              <a:t>Forms response chart. Question title: How Important is real-time inventory tracking to your business?. Number of responses: 33 responses.</a:t>
            </a:r>
          </a:p>
          <a:p>
            <a:endParaRPr lang="en-US" sz="1100" dirty="0">
              <a:solidFill>
                <a:schemeClr val="bg1"/>
              </a:solidFill>
            </a:endParaRPr>
          </a:p>
          <a:p>
            <a:r>
              <a:rPr lang="en-US" sz="1100" i="1" dirty="0">
                <a:solidFill>
                  <a:schemeClr val="accent1">
                    <a:lumMod val="75000"/>
                  </a:schemeClr>
                </a:solidFill>
              </a:rPr>
              <a:t>84.9%, which is above average, strongly accept that a real-time inventory tracking is extremely important to any business</a:t>
            </a:r>
          </a:p>
        </p:txBody>
      </p:sp>
      <p:pic>
        <p:nvPicPr>
          <p:cNvPr id="9" name="Picture 8" descr="Forms response chart. Question title: How important is ease of use to you when it comes to inventory management software?. Number of responses: 33 responses.&#10;&#10;Again 90.9% agrees that they need an inventory management app that is easy to use making it easy to manage stock, so they can make informed decisions and improve their bottom line.&#10;&#10; ">
            <a:extLst>
              <a:ext uri="{FF2B5EF4-FFF2-40B4-BE49-F238E27FC236}">
                <a16:creationId xmlns:a16="http://schemas.microsoft.com/office/drawing/2014/main" id="{3D5B5D4F-CDC4-892C-B14C-9D3A92DD01A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9037" y="3227734"/>
            <a:ext cx="3851700" cy="183876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ACFF08-DCCC-11EB-A6E1-F3310E0DA646}"/>
              </a:ext>
            </a:extLst>
          </p:cNvPr>
          <p:cNvSpPr txBox="1"/>
          <p:nvPr/>
        </p:nvSpPr>
        <p:spPr>
          <a:xfrm>
            <a:off x="4382257" y="3508478"/>
            <a:ext cx="4576812" cy="1277273"/>
          </a:xfrm>
          <a:prstGeom prst="rect">
            <a:avLst/>
          </a:prstGeom>
          <a:noFill/>
        </p:spPr>
        <p:txBody>
          <a:bodyPr wrap="square">
            <a:spAutoFit/>
          </a:bodyPr>
          <a:lstStyle/>
          <a:p>
            <a:r>
              <a:rPr lang="en-US" sz="1100" dirty="0">
                <a:solidFill>
                  <a:schemeClr val="bg1"/>
                </a:solidFill>
              </a:rPr>
              <a:t>Forms response chart. Question title: How important is ease of use to you when it comes to inventory management software?. Number of responses: 33 responses.</a:t>
            </a:r>
          </a:p>
          <a:p>
            <a:endParaRPr lang="en-US" sz="1100" dirty="0">
              <a:solidFill>
                <a:schemeClr val="bg1"/>
              </a:solidFill>
            </a:endParaRPr>
          </a:p>
          <a:p>
            <a:r>
              <a:rPr lang="en-US" sz="1100" i="1" dirty="0">
                <a:solidFill>
                  <a:schemeClr val="accent1">
                    <a:lumMod val="75000"/>
                  </a:schemeClr>
                </a:solidFill>
              </a:rPr>
              <a:t>Again 90.9% agrees that they need an inventory management app that is easy to use making it easy to manage stock, so they can make informed decisions and improve their bottom line.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1F48"/>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99421FEA-A33E-6D9F-A076-1884CC0055EE}"/>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00000"/>
                    </a14:imgEffect>
                  </a14:imgLayer>
                </a14:imgProps>
              </a:ext>
            </a:extLst>
          </a:blip>
          <a:srcRect l="-2" t="8339" r="2" b="31875"/>
          <a:stretch/>
        </p:blipFill>
        <p:spPr>
          <a:xfrm>
            <a:off x="282354" y="1"/>
            <a:ext cx="8861645" cy="1501625"/>
          </a:xfrm>
          <a:prstGeom prst="rect">
            <a:avLst/>
          </a:prstGeom>
          <a:solidFill>
            <a:schemeClr val="tx2">
              <a:lumMod val="75000"/>
            </a:schemeClr>
          </a:solidFill>
        </p:spPr>
      </p:pic>
      <p:sp>
        <p:nvSpPr>
          <p:cNvPr id="4" name="AutoShape 4"/>
          <p:cNvSpPr/>
          <p:nvPr/>
        </p:nvSpPr>
        <p:spPr>
          <a:xfrm>
            <a:off x="407422" y="2533650"/>
            <a:ext cx="5985191" cy="0"/>
          </a:xfrm>
          <a:prstGeom prst="line">
            <a:avLst/>
          </a:prstGeom>
          <a:ln w="28575" cap="rnd">
            <a:solidFill>
              <a:srgbClr val="FFB923"/>
            </a:solidFill>
            <a:prstDash val="solid"/>
            <a:headEnd type="none" w="sm" len="sm"/>
            <a:tailEnd type="none" w="sm" len="sm"/>
          </a:ln>
        </p:spPr>
      </p:sp>
      <p:sp>
        <p:nvSpPr>
          <p:cNvPr id="5" name="AutoShape 5"/>
          <p:cNvSpPr/>
          <p:nvPr/>
        </p:nvSpPr>
        <p:spPr>
          <a:xfrm>
            <a:off x="407422" y="3784683"/>
            <a:ext cx="4158932" cy="0"/>
          </a:xfrm>
          <a:prstGeom prst="line">
            <a:avLst/>
          </a:prstGeom>
          <a:ln w="28575" cap="rnd">
            <a:solidFill>
              <a:srgbClr val="FFB923"/>
            </a:solidFill>
            <a:prstDash val="solid"/>
            <a:headEnd type="none" w="sm" len="sm"/>
            <a:tailEnd type="none" w="sm" len="sm"/>
          </a:ln>
        </p:spPr>
      </p:sp>
      <p:sp>
        <p:nvSpPr>
          <p:cNvPr id="6" name="AutoShape 6"/>
          <p:cNvSpPr/>
          <p:nvPr/>
        </p:nvSpPr>
        <p:spPr>
          <a:xfrm rot="-5400000">
            <a:off x="3405408" y="3708884"/>
            <a:ext cx="2336180" cy="0"/>
          </a:xfrm>
          <a:prstGeom prst="line">
            <a:avLst/>
          </a:prstGeom>
          <a:ln w="28575" cap="rnd">
            <a:solidFill>
              <a:srgbClr val="FFB923"/>
            </a:solidFill>
            <a:prstDash val="solid"/>
            <a:headEnd type="none" w="sm" len="sm"/>
            <a:tailEnd type="none" w="sm" len="sm"/>
          </a:ln>
        </p:spPr>
      </p:sp>
      <p:sp>
        <p:nvSpPr>
          <p:cNvPr id="7" name="Freeform 7"/>
          <p:cNvSpPr/>
          <p:nvPr/>
        </p:nvSpPr>
        <p:spPr>
          <a:xfrm rot="5400000">
            <a:off x="-2479458" y="2381689"/>
            <a:ext cx="5143500" cy="380123"/>
          </a:xfrm>
          <a:custGeom>
            <a:avLst/>
            <a:gdLst/>
            <a:ahLst/>
            <a:cxnLst/>
            <a:rect l="l" t="t" r="r" b="b"/>
            <a:pathLst>
              <a:path w="10287000" h="760245">
                <a:moveTo>
                  <a:pt x="0" y="0"/>
                </a:moveTo>
                <a:lnTo>
                  <a:pt x="10287000" y="0"/>
                </a:lnTo>
                <a:lnTo>
                  <a:pt x="10287000" y="760246"/>
                </a:lnTo>
                <a:lnTo>
                  <a:pt x="0" y="760246"/>
                </a:lnTo>
                <a:lnTo>
                  <a:pt x="0" y="0"/>
                </a:lnTo>
                <a:close/>
              </a:path>
            </a:pathLst>
          </a:custGeom>
          <a:blipFill>
            <a:blip r:embed="rId4">
              <a:extLst>
                <a:ext uri="{96DAC541-7B7A-43D3-8B79-37D633B846F1}">
                  <asvg:svgBlip xmlns:asvg="http://schemas.microsoft.com/office/drawing/2016/SVG/main" r:embed="rId5"/>
                </a:ext>
              </a:extLst>
            </a:blip>
            <a:stretch>
              <a:fillRect l="-171" t="-308623" r="-7088" b="-1042730"/>
            </a:stretch>
          </a:blipFill>
        </p:spPr>
      </p:sp>
      <p:sp>
        <p:nvSpPr>
          <p:cNvPr id="8" name="TextBox 8"/>
          <p:cNvSpPr txBox="1"/>
          <p:nvPr/>
        </p:nvSpPr>
        <p:spPr>
          <a:xfrm>
            <a:off x="605268" y="323093"/>
            <a:ext cx="3975373" cy="500137"/>
          </a:xfrm>
          <a:prstGeom prst="rect">
            <a:avLst/>
          </a:prstGeom>
        </p:spPr>
        <p:txBody>
          <a:bodyPr lIns="0" tIns="0" rIns="0" bIns="0" rtlCol="0" anchor="t">
            <a:spAutoFit/>
          </a:bodyPr>
          <a:lstStyle/>
          <a:p>
            <a:pPr>
              <a:lnSpc>
                <a:spcPts val="3900"/>
              </a:lnSpc>
              <a:spcBef>
                <a:spcPct val="0"/>
              </a:spcBef>
            </a:pPr>
            <a:r>
              <a:rPr lang="en-US" sz="2800" spc="-60" dirty="0">
                <a:solidFill>
                  <a:schemeClr val="bg1"/>
                </a:solidFill>
                <a:latin typeface="Hammersmith One"/>
                <a:ea typeface="Hammersmith One"/>
                <a:cs typeface="Hammersmith One"/>
                <a:sym typeface="Hammersmith One"/>
              </a:rPr>
              <a:t>Derek</a:t>
            </a:r>
          </a:p>
        </p:txBody>
      </p:sp>
      <p:grpSp>
        <p:nvGrpSpPr>
          <p:cNvPr id="9" name="Group 9"/>
          <p:cNvGrpSpPr/>
          <p:nvPr/>
        </p:nvGrpSpPr>
        <p:grpSpPr>
          <a:xfrm>
            <a:off x="595551" y="954709"/>
            <a:ext cx="2100123" cy="1672612"/>
            <a:chOff x="-3" y="-28575"/>
            <a:chExt cx="5600326" cy="4460293"/>
          </a:xfrm>
        </p:grpSpPr>
        <p:sp>
          <p:nvSpPr>
            <p:cNvPr id="10" name="TextBox 10"/>
            <p:cNvSpPr txBox="1"/>
            <p:nvPr/>
          </p:nvSpPr>
          <p:spPr>
            <a:xfrm>
              <a:off x="-3" y="643504"/>
              <a:ext cx="5600326" cy="3788214"/>
            </a:xfrm>
            <a:prstGeom prst="rect">
              <a:avLst/>
            </a:prstGeom>
          </p:spPr>
          <p:txBody>
            <a:bodyPr wrap="square" lIns="0" tIns="0" rIns="0" bIns="0" rtlCol="0" anchor="t">
              <a:spAutoFit/>
            </a:bodyPr>
            <a:lstStyle/>
            <a:p>
              <a:pPr>
                <a:lnSpc>
                  <a:spcPts val="1420"/>
                </a:lnSpc>
              </a:pPr>
              <a:r>
                <a:rPr lang="en-US" sz="10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Derek is an Operations Manager with 8 years of experience in the electronics industry. He's responsible for managing online sales, inventory, and customer experience. He is  passionate about staying ahead of the competition. He values data-driven decision-making</a:t>
              </a:r>
              <a:r>
                <a:rPr lang="en-US" sz="9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 </a:t>
              </a:r>
            </a:p>
            <a:p>
              <a:pPr>
                <a:lnSpc>
                  <a:spcPts val="1420"/>
                </a:lnSpc>
              </a:pPr>
              <a:r>
                <a:rPr lang="en-US" sz="1000" dirty="0">
                  <a:solidFill>
                    <a:schemeClr val="bg1"/>
                  </a:solidFill>
                  <a:latin typeface="Clear Sans"/>
                  <a:ea typeface="Clear Sans"/>
                  <a:cs typeface="Clear Sans"/>
                  <a:sym typeface="Clear Sans"/>
                </a:rPr>
                <a:t>.</a:t>
              </a:r>
            </a:p>
          </p:txBody>
        </p:sp>
        <p:sp>
          <p:nvSpPr>
            <p:cNvPr id="11" name="TextBox 11"/>
            <p:cNvSpPr txBox="1"/>
            <p:nvPr/>
          </p:nvSpPr>
          <p:spPr>
            <a:xfrm>
              <a:off x="0" y="-28575"/>
              <a:ext cx="4927428" cy="507661"/>
            </a:xfrm>
            <a:prstGeom prst="rect">
              <a:avLst/>
            </a:prstGeom>
          </p:spPr>
          <p:txBody>
            <a:bodyPr lIns="0" tIns="0" rIns="0" bIns="0" rtlCol="0" anchor="t">
              <a:spAutoFit/>
            </a:bodyPr>
            <a:lstStyle/>
            <a:p>
              <a:pPr>
                <a:lnSpc>
                  <a:spcPts val="1625"/>
                </a:lnSpc>
              </a:pPr>
              <a:r>
                <a:rPr lang="en-US" sz="1250" b="1" spc="-12" dirty="0">
                  <a:solidFill>
                    <a:schemeClr val="bg1"/>
                  </a:solidFill>
                  <a:latin typeface="Clear Sans Medium"/>
                  <a:ea typeface="Clear Sans Medium"/>
                  <a:cs typeface="Clear Sans Medium"/>
                  <a:sym typeface="Clear Sans Medium"/>
                </a:rPr>
                <a:t>ABOUT THE USER</a:t>
              </a:r>
            </a:p>
          </p:txBody>
        </p:sp>
      </p:grpSp>
      <p:grpSp>
        <p:nvGrpSpPr>
          <p:cNvPr id="12" name="Group 12"/>
          <p:cNvGrpSpPr/>
          <p:nvPr/>
        </p:nvGrpSpPr>
        <p:grpSpPr>
          <a:xfrm>
            <a:off x="595552" y="2733427"/>
            <a:ext cx="3695571" cy="983384"/>
            <a:chOff x="0" y="-28575"/>
            <a:chExt cx="9854856" cy="2622357"/>
          </a:xfrm>
        </p:grpSpPr>
        <p:sp>
          <p:nvSpPr>
            <p:cNvPr id="13" name="TextBox 13"/>
            <p:cNvSpPr txBox="1"/>
            <p:nvPr/>
          </p:nvSpPr>
          <p:spPr>
            <a:xfrm>
              <a:off x="0" y="643505"/>
              <a:ext cx="9854856" cy="1950277"/>
            </a:xfrm>
            <a:prstGeom prst="rect">
              <a:avLst/>
            </a:prstGeom>
          </p:spPr>
          <p:txBody>
            <a:bodyPr lIns="0" tIns="0" rIns="0" bIns="0" rtlCol="0" anchor="t">
              <a:spAutoFit/>
            </a:bodyPr>
            <a:lstStyle/>
            <a:p>
              <a:pPr marL="171450" marR="0" indent="-171450">
                <a:lnSpc>
                  <a:spcPct val="115000"/>
                </a:lnSpc>
                <a:spcBef>
                  <a:spcPts val="0"/>
                </a:spcBef>
                <a:spcAft>
                  <a:spcPts val="0"/>
                </a:spcAft>
                <a:buFont typeface="Wingdings" panose="05000000000000000000" pitchFamily="2" charset="2"/>
                <a:buChar char="v"/>
              </a:pPr>
              <a:r>
                <a:rPr lang="en-US" sz="105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Inaccurate inventory levels leading to stockouts and overselling.</a:t>
              </a:r>
            </a:p>
            <a:p>
              <a:pPr marL="171450" marR="0" indent="-171450">
                <a:lnSpc>
                  <a:spcPct val="115000"/>
                </a:lnSpc>
                <a:spcBef>
                  <a:spcPts val="0"/>
                </a:spcBef>
                <a:spcAft>
                  <a:spcPts val="0"/>
                </a:spcAft>
                <a:buFont typeface="Wingdings" panose="05000000000000000000" pitchFamily="2" charset="2"/>
                <a:buChar char="v"/>
              </a:pPr>
              <a:r>
                <a:rPr lang="en-US" sz="105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Inventory complexity</a:t>
              </a:r>
            </a:p>
            <a:p>
              <a:pPr marL="171450" marR="0" indent="-171450">
                <a:lnSpc>
                  <a:spcPct val="115000"/>
                </a:lnSpc>
                <a:spcBef>
                  <a:spcPts val="0"/>
                </a:spcBef>
                <a:spcAft>
                  <a:spcPts val="0"/>
                </a:spcAft>
                <a:buFont typeface="Wingdings" panose="05000000000000000000" pitchFamily="2" charset="2"/>
                <a:buChar char="v"/>
              </a:pPr>
              <a:r>
                <a:rPr lang="en-US" sz="105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Customer complaint of non-availability of certain products because of stockouts</a:t>
              </a:r>
              <a:endParaRPr lang="en-US" sz="1100" dirty="0">
                <a:solidFill>
                  <a:schemeClr val="bg1"/>
                </a:solidFill>
                <a:latin typeface="Clear Sans"/>
                <a:ea typeface="Clear Sans"/>
                <a:cs typeface="Clear Sans"/>
                <a:sym typeface="Clear Sans"/>
              </a:endParaRPr>
            </a:p>
          </p:txBody>
        </p:sp>
        <p:sp>
          <p:nvSpPr>
            <p:cNvPr id="14" name="TextBox 14"/>
            <p:cNvSpPr txBox="1"/>
            <p:nvPr/>
          </p:nvSpPr>
          <p:spPr>
            <a:xfrm>
              <a:off x="0" y="-28575"/>
              <a:ext cx="9854856" cy="507661"/>
            </a:xfrm>
            <a:prstGeom prst="rect">
              <a:avLst/>
            </a:prstGeom>
          </p:spPr>
          <p:txBody>
            <a:bodyPr lIns="0" tIns="0" rIns="0" bIns="0" rtlCol="0" anchor="t">
              <a:spAutoFit/>
            </a:bodyPr>
            <a:lstStyle/>
            <a:p>
              <a:pPr>
                <a:lnSpc>
                  <a:spcPts val="1625"/>
                </a:lnSpc>
              </a:pPr>
              <a:r>
                <a:rPr lang="en-US" sz="1250" b="1" spc="-12" dirty="0">
                  <a:solidFill>
                    <a:schemeClr val="bg1"/>
                  </a:solidFill>
                  <a:latin typeface="Clear Sans Medium"/>
                  <a:ea typeface="Clear Sans Medium"/>
                  <a:cs typeface="Clear Sans Medium"/>
                  <a:sym typeface="Clear Sans Medium"/>
                </a:rPr>
                <a:t>FRUSTRATIONS</a:t>
              </a:r>
            </a:p>
          </p:txBody>
        </p:sp>
      </p:grpSp>
      <p:grpSp>
        <p:nvGrpSpPr>
          <p:cNvPr id="15" name="Group 15"/>
          <p:cNvGrpSpPr/>
          <p:nvPr/>
        </p:nvGrpSpPr>
        <p:grpSpPr>
          <a:xfrm>
            <a:off x="605268" y="3966690"/>
            <a:ext cx="3695571" cy="993259"/>
            <a:chOff x="0" y="-28575"/>
            <a:chExt cx="9854856" cy="2648691"/>
          </a:xfrm>
        </p:grpSpPr>
        <p:sp>
          <p:nvSpPr>
            <p:cNvPr id="16" name="TextBox 16"/>
            <p:cNvSpPr txBox="1"/>
            <p:nvPr/>
          </p:nvSpPr>
          <p:spPr>
            <a:xfrm>
              <a:off x="0" y="643505"/>
              <a:ext cx="9854856" cy="1976611"/>
            </a:xfrm>
            <a:prstGeom prst="rect">
              <a:avLst/>
            </a:prstGeom>
          </p:spPr>
          <p:txBody>
            <a:bodyPr lIns="0" tIns="0" rIns="0" bIns="0" rtlCol="0" anchor="t">
              <a:spAutoFit/>
            </a:bodyPr>
            <a:lstStyle/>
            <a:p>
              <a:pPr marL="0" marR="0">
                <a:lnSpc>
                  <a:spcPct val="115000"/>
                </a:lnSpc>
                <a:spcBef>
                  <a:spcPts val="0"/>
                </a:spcBef>
                <a:spcAft>
                  <a:spcPts val="0"/>
                </a:spcAft>
              </a:pPr>
              <a:r>
                <a:rPr lang="en-US" sz="11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a:t>
              </a:r>
              <a:r>
                <a:rPr lang="en-US" sz="105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I want to make our online store the go-to destination for electronics enthusiasts. We need to stay ahead of the competition and make sure our customers find what they're looking for quickly and easily."</a:t>
              </a:r>
            </a:p>
          </p:txBody>
        </p:sp>
        <p:sp>
          <p:nvSpPr>
            <p:cNvPr id="17" name="TextBox 17"/>
            <p:cNvSpPr txBox="1"/>
            <p:nvPr/>
          </p:nvSpPr>
          <p:spPr>
            <a:xfrm>
              <a:off x="0" y="-28575"/>
              <a:ext cx="9854856" cy="507661"/>
            </a:xfrm>
            <a:prstGeom prst="rect">
              <a:avLst/>
            </a:prstGeom>
          </p:spPr>
          <p:txBody>
            <a:bodyPr lIns="0" tIns="0" rIns="0" bIns="0" rtlCol="0" anchor="t">
              <a:spAutoFit/>
            </a:bodyPr>
            <a:lstStyle/>
            <a:p>
              <a:pPr>
                <a:lnSpc>
                  <a:spcPts val="1625"/>
                </a:lnSpc>
              </a:pPr>
              <a:r>
                <a:rPr lang="en-US" sz="1250" b="1" spc="-12" dirty="0">
                  <a:solidFill>
                    <a:schemeClr val="bg1"/>
                  </a:solidFill>
                  <a:latin typeface="Clear Sans Medium"/>
                  <a:ea typeface="Clear Sans Medium"/>
                  <a:cs typeface="Clear Sans Medium"/>
                  <a:sym typeface="Clear Sans Medium"/>
                </a:rPr>
                <a:t>QUOTE</a:t>
              </a:r>
            </a:p>
          </p:txBody>
        </p:sp>
      </p:grpSp>
      <p:grpSp>
        <p:nvGrpSpPr>
          <p:cNvPr id="18" name="Group 18"/>
          <p:cNvGrpSpPr/>
          <p:nvPr/>
        </p:nvGrpSpPr>
        <p:grpSpPr>
          <a:xfrm>
            <a:off x="2832500" y="954709"/>
            <a:ext cx="1733854" cy="1332393"/>
            <a:chOff x="0" y="-28575"/>
            <a:chExt cx="4623609" cy="3553046"/>
          </a:xfrm>
        </p:grpSpPr>
        <p:sp>
          <p:nvSpPr>
            <p:cNvPr id="19" name="TextBox 19"/>
            <p:cNvSpPr txBox="1"/>
            <p:nvPr/>
          </p:nvSpPr>
          <p:spPr>
            <a:xfrm>
              <a:off x="0" y="1185371"/>
              <a:ext cx="4623609" cy="2339100"/>
            </a:xfrm>
            <a:prstGeom prst="rect">
              <a:avLst/>
            </a:prstGeom>
          </p:spPr>
          <p:txBody>
            <a:bodyPr lIns="0" tIns="0" rIns="0" bIns="0" rtlCol="0" anchor="t">
              <a:spAutoFit/>
            </a:bodyPr>
            <a:lstStyle/>
            <a:p>
              <a:pPr algn="l"/>
              <a:r>
                <a:rPr lang="en-US" sz="1200" dirty="0">
                  <a:solidFill>
                    <a:schemeClr val="bg1"/>
                  </a:solidFill>
                  <a:latin typeface="Humnst777 Cn BT" panose="020B0506030504020204" pitchFamily="34" charset="0"/>
                  <a:ea typeface="Clear Sans Medium"/>
                  <a:cs typeface="Clear Sans Medium"/>
                  <a:sym typeface="Clear Sans Medium"/>
                </a:rPr>
                <a:t>Age: </a:t>
              </a:r>
              <a:r>
                <a:rPr lang="en-US" sz="1200" dirty="0">
                  <a:solidFill>
                    <a:schemeClr val="bg1"/>
                  </a:solidFill>
                  <a:latin typeface="Humnst777 Cn BT" panose="020B0506030504020204" pitchFamily="34" charset="0"/>
                  <a:ea typeface="Clear Sans"/>
                  <a:cs typeface="Clear Sans"/>
                  <a:sym typeface="Clear Sans"/>
                </a:rPr>
                <a:t>40</a:t>
              </a:r>
            </a:p>
            <a:p>
              <a:r>
                <a:rPr lang="en-US" sz="1100" dirty="0">
                  <a:solidFill>
                    <a:schemeClr val="bg1"/>
                  </a:solidFill>
                  <a:latin typeface="Humnst777 Cn BT" panose="020B0506030504020204" pitchFamily="34" charset="0"/>
                  <a:ea typeface="Clear Sans Bold"/>
                  <a:cs typeface="Clear Sans Bold"/>
                  <a:sym typeface="Clear Sans Bold"/>
                </a:rPr>
                <a:t>Occupation:</a:t>
              </a:r>
              <a:r>
                <a:rPr lang="en-US" sz="1200" dirty="0">
                  <a:solidFill>
                    <a:schemeClr val="bg1"/>
                  </a:solidFill>
                  <a:latin typeface="Humnst777 Cn BT" panose="020B0506030504020204" pitchFamily="34" charset="0"/>
                  <a:ea typeface="Clear Sans Bold"/>
                  <a:cs typeface="Clear Sans Bold"/>
                  <a:sym typeface="Clear Sans Bold"/>
                </a:rPr>
                <a:t> </a:t>
              </a:r>
              <a:r>
                <a:rPr lang="en-US" sz="1100" dirty="0">
                  <a:solidFill>
                    <a:schemeClr val="bg1"/>
                  </a:solidFill>
                  <a:effectLst/>
                  <a:latin typeface="Humnst777 Cn BT" panose="020B0506030504020204" pitchFamily="34" charset="0"/>
                  <a:ea typeface="SimSun" panose="02010600030101010101" pitchFamily="2" charset="-122"/>
                  <a:cs typeface="Times New Roman" panose="02020603050405020304" pitchFamily="18" charset="0"/>
                </a:rPr>
                <a:t>Operations Manager</a:t>
              </a:r>
            </a:p>
            <a:p>
              <a:pPr marL="0" marR="0">
                <a:spcBef>
                  <a:spcPts val="0"/>
                </a:spcBef>
                <a:spcAft>
                  <a:spcPts val="0"/>
                </a:spcAft>
              </a:pPr>
              <a:r>
                <a:rPr lang="en-US" sz="1100" dirty="0">
                  <a:solidFill>
                    <a:schemeClr val="bg1"/>
                  </a:solidFill>
                  <a:effectLst/>
                  <a:latin typeface="Humnst777 Cn BT" panose="020B0506030504020204" pitchFamily="34" charset="0"/>
                  <a:ea typeface="SimSun" panose="02010600030101010101" pitchFamily="2" charset="-122"/>
                  <a:cs typeface="Clear Sans Medium" panose="020B0604020202020204" charset="0"/>
                </a:rPr>
                <a:t>Industry: Electronics</a:t>
              </a:r>
            </a:p>
            <a:p>
              <a:pPr marL="0" marR="0">
                <a:spcBef>
                  <a:spcPts val="0"/>
                </a:spcBef>
                <a:spcAft>
                  <a:spcPts val="0"/>
                </a:spcAft>
              </a:pPr>
              <a:r>
                <a:rPr lang="en-US" sz="1100" dirty="0">
                  <a:solidFill>
                    <a:schemeClr val="bg1"/>
                  </a:solidFill>
                  <a:latin typeface="Humnst777 Cn BT" panose="020B0506030504020204" pitchFamily="34" charset="0"/>
                  <a:ea typeface="Clear Sans Medium"/>
                  <a:cs typeface="Clear Sans Medium"/>
                  <a:sym typeface="Clear Sans Medium"/>
                </a:rPr>
                <a:t>Location:</a:t>
              </a:r>
              <a:r>
                <a:rPr lang="en-US" sz="1050" dirty="0">
                  <a:solidFill>
                    <a:schemeClr val="bg1"/>
                  </a:solidFill>
                  <a:latin typeface="Humnst777 Cn BT" panose="020B0506030504020204" pitchFamily="34" charset="0"/>
                  <a:ea typeface="Clear Sans Medium"/>
                  <a:cs typeface="Clear Sans Medium"/>
                  <a:sym typeface="Clear Sans Medium"/>
                </a:rPr>
                <a:t> </a:t>
              </a:r>
              <a:r>
                <a:rPr lang="en-US" sz="1100" dirty="0">
                  <a:solidFill>
                    <a:schemeClr val="bg1"/>
                  </a:solidFill>
                  <a:latin typeface="Humnst777 Cn BT" panose="020B0506030504020204" pitchFamily="34" charset="0"/>
                  <a:ea typeface="Clear Sans Medium"/>
                  <a:cs typeface="Clear Sans"/>
                  <a:sym typeface="Clear Sans"/>
                </a:rPr>
                <a:t>Benin City, Edo</a:t>
              </a:r>
              <a:endParaRPr lang="en-US" sz="1050" dirty="0">
                <a:solidFill>
                  <a:schemeClr val="bg1"/>
                </a:solidFill>
                <a:latin typeface="Humnst777 Cn BT" panose="020B0506030504020204" pitchFamily="34" charset="0"/>
                <a:ea typeface="Clear Sans"/>
                <a:cs typeface="Clear Sans"/>
                <a:sym typeface="Clear Sans"/>
              </a:endParaRPr>
            </a:p>
          </p:txBody>
        </p:sp>
        <p:sp>
          <p:nvSpPr>
            <p:cNvPr id="20" name="TextBox 20"/>
            <p:cNvSpPr txBox="1"/>
            <p:nvPr/>
          </p:nvSpPr>
          <p:spPr>
            <a:xfrm>
              <a:off x="0" y="-28575"/>
              <a:ext cx="4623609" cy="1054821"/>
            </a:xfrm>
            <a:prstGeom prst="rect">
              <a:avLst/>
            </a:prstGeom>
          </p:spPr>
          <p:txBody>
            <a:bodyPr lIns="0" tIns="0" rIns="0" bIns="0" rtlCol="0" anchor="t">
              <a:spAutoFit/>
            </a:bodyPr>
            <a:lstStyle/>
            <a:p>
              <a:pPr>
                <a:lnSpc>
                  <a:spcPts val="1625"/>
                </a:lnSpc>
              </a:pPr>
              <a:r>
                <a:rPr lang="en-US" sz="1250" b="1" spc="-12" dirty="0">
                  <a:solidFill>
                    <a:schemeClr val="bg1"/>
                  </a:solidFill>
                  <a:latin typeface="Clear Sans Medium"/>
                  <a:ea typeface="Clear Sans Medium"/>
                  <a:cs typeface="Clear Sans Medium"/>
                  <a:sym typeface="Clear Sans Medium"/>
                </a:rPr>
                <a:t>DEMOGRAPHIC INFORMATION</a:t>
              </a:r>
            </a:p>
          </p:txBody>
        </p:sp>
      </p:grpSp>
      <p:grpSp>
        <p:nvGrpSpPr>
          <p:cNvPr id="21" name="Group 21"/>
          <p:cNvGrpSpPr/>
          <p:nvPr/>
        </p:nvGrpSpPr>
        <p:grpSpPr>
          <a:xfrm>
            <a:off x="4776095" y="2733427"/>
            <a:ext cx="1559618" cy="1797966"/>
            <a:chOff x="0" y="-28575"/>
            <a:chExt cx="4158979" cy="4794569"/>
          </a:xfrm>
        </p:grpSpPr>
        <p:sp>
          <p:nvSpPr>
            <p:cNvPr id="22" name="TextBox 22"/>
            <p:cNvSpPr txBox="1"/>
            <p:nvPr/>
          </p:nvSpPr>
          <p:spPr>
            <a:xfrm>
              <a:off x="0" y="643504"/>
              <a:ext cx="4158979" cy="4122490"/>
            </a:xfrm>
            <a:prstGeom prst="rect">
              <a:avLst/>
            </a:prstGeom>
          </p:spPr>
          <p:txBody>
            <a:bodyPr lIns="0" tIns="0" rIns="0" bIns="0" rtlCol="0" anchor="t">
              <a:spAutoFit/>
            </a:bodyPr>
            <a:lstStyle/>
            <a:p>
              <a:pPr marL="171450" marR="0" indent="-171450">
                <a:lnSpc>
                  <a:spcPct val="115000"/>
                </a:lnSpc>
                <a:spcBef>
                  <a:spcPts val="0"/>
                </a:spcBef>
                <a:spcAft>
                  <a:spcPts val="0"/>
                </a:spcAft>
                <a:buFont typeface="Arial" panose="020B0604020202020204" pitchFamily="34" charset="0"/>
                <a:buChar char="•"/>
              </a:pPr>
              <a:r>
                <a:rPr lang="en-US" sz="11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 Increase online sales by 20% within the next quarter.</a:t>
              </a:r>
            </a:p>
            <a:p>
              <a:pPr marL="171450" marR="0" indent="-171450">
                <a:lnSpc>
                  <a:spcPct val="115000"/>
                </a:lnSpc>
                <a:spcBef>
                  <a:spcPts val="0"/>
                </a:spcBef>
                <a:spcAft>
                  <a:spcPts val="0"/>
                </a:spcAft>
                <a:buFont typeface="Arial" panose="020B0604020202020204" pitchFamily="34" charset="0"/>
                <a:buChar char="•"/>
              </a:pPr>
              <a:r>
                <a:rPr lang="en-US" sz="11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 Improve supply chain efficiency to reduce shipping times.</a:t>
              </a:r>
            </a:p>
            <a:p>
              <a:pPr marL="171450" marR="0" indent="-171450">
                <a:lnSpc>
                  <a:spcPct val="115000"/>
                </a:lnSpc>
                <a:spcBef>
                  <a:spcPts val="0"/>
                </a:spcBef>
                <a:spcAft>
                  <a:spcPts val="0"/>
                </a:spcAft>
                <a:buFont typeface="Arial" panose="020B0604020202020204" pitchFamily="34" charset="0"/>
                <a:buChar char="•"/>
              </a:pPr>
              <a:r>
                <a:rPr lang="en-US" sz="11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 Stay competitive in the industry</a:t>
              </a:r>
            </a:p>
          </p:txBody>
        </p:sp>
        <p:sp>
          <p:nvSpPr>
            <p:cNvPr id="23" name="TextBox 23"/>
            <p:cNvSpPr txBox="1"/>
            <p:nvPr/>
          </p:nvSpPr>
          <p:spPr>
            <a:xfrm>
              <a:off x="0" y="-28575"/>
              <a:ext cx="4158979" cy="507661"/>
            </a:xfrm>
            <a:prstGeom prst="rect">
              <a:avLst/>
            </a:prstGeom>
          </p:spPr>
          <p:txBody>
            <a:bodyPr lIns="0" tIns="0" rIns="0" bIns="0" rtlCol="0" anchor="t">
              <a:spAutoFit/>
            </a:bodyPr>
            <a:lstStyle/>
            <a:p>
              <a:pPr>
                <a:lnSpc>
                  <a:spcPts val="1625"/>
                </a:lnSpc>
              </a:pPr>
              <a:r>
                <a:rPr lang="en-US" sz="1250" b="1" spc="-12" dirty="0">
                  <a:solidFill>
                    <a:schemeClr val="bg1"/>
                  </a:solidFill>
                  <a:latin typeface="Clear Sans Medium"/>
                  <a:ea typeface="Clear Sans Medium"/>
                  <a:cs typeface="Clear Sans Medium"/>
                  <a:sym typeface="Clear Sans Medium"/>
                </a:rPr>
                <a:t>GOALS AND NEEDS</a:t>
              </a:r>
            </a:p>
          </p:txBody>
        </p:sp>
      </p:grpSp>
      <p:grpSp>
        <p:nvGrpSpPr>
          <p:cNvPr id="24" name="Group 24"/>
          <p:cNvGrpSpPr/>
          <p:nvPr/>
        </p:nvGrpSpPr>
        <p:grpSpPr>
          <a:xfrm>
            <a:off x="4776095" y="954709"/>
            <a:ext cx="1559618" cy="798593"/>
            <a:chOff x="0" y="-28575"/>
            <a:chExt cx="4158979" cy="2129581"/>
          </a:xfrm>
        </p:grpSpPr>
        <p:sp>
          <p:nvSpPr>
            <p:cNvPr id="25" name="TextBox 25"/>
            <p:cNvSpPr txBox="1"/>
            <p:nvPr/>
          </p:nvSpPr>
          <p:spPr>
            <a:xfrm>
              <a:off x="0" y="1185369"/>
              <a:ext cx="4158979" cy="915637"/>
            </a:xfrm>
            <a:prstGeom prst="rect">
              <a:avLst/>
            </a:prstGeom>
          </p:spPr>
          <p:txBody>
            <a:bodyPr lIns="0" tIns="0" rIns="0" bIns="0" rtlCol="0" anchor="t">
              <a:spAutoFit/>
            </a:bodyPr>
            <a:lstStyle/>
            <a:p>
              <a:pPr>
                <a:lnSpc>
                  <a:spcPts val="1420"/>
                </a:lnSpc>
              </a:pPr>
              <a:r>
                <a:rPr lang="en-US" sz="1050" dirty="0">
                  <a:solidFill>
                    <a:schemeClr val="bg1"/>
                  </a:solidFill>
                  <a:latin typeface="Clear Sans"/>
                  <a:ea typeface="Clear Sans"/>
                  <a:cs typeface="Clear Sans"/>
                  <a:sym typeface="Clear Sans"/>
                </a:rPr>
                <a:t>(Friendly, disciplined, strong)</a:t>
              </a:r>
            </a:p>
          </p:txBody>
        </p:sp>
        <p:sp>
          <p:nvSpPr>
            <p:cNvPr id="26" name="TextBox 26"/>
            <p:cNvSpPr txBox="1"/>
            <p:nvPr/>
          </p:nvSpPr>
          <p:spPr>
            <a:xfrm>
              <a:off x="0" y="-28575"/>
              <a:ext cx="4158979" cy="1054821"/>
            </a:xfrm>
            <a:prstGeom prst="rect">
              <a:avLst/>
            </a:prstGeom>
          </p:spPr>
          <p:txBody>
            <a:bodyPr lIns="0" tIns="0" rIns="0" bIns="0" rtlCol="0" anchor="t">
              <a:spAutoFit/>
            </a:bodyPr>
            <a:lstStyle/>
            <a:p>
              <a:pPr>
                <a:lnSpc>
                  <a:spcPts val="1625"/>
                </a:lnSpc>
              </a:pPr>
              <a:r>
                <a:rPr lang="en-US" sz="1250" b="1" spc="-12" dirty="0">
                  <a:solidFill>
                    <a:schemeClr val="bg1"/>
                  </a:solidFill>
                  <a:latin typeface="Clear Sans Medium"/>
                  <a:ea typeface="Clear Sans Medium"/>
                  <a:cs typeface="Clear Sans Medium"/>
                  <a:sym typeface="Clear Sans Medium"/>
                </a:rPr>
                <a:t>MOODS AND PERSONALITY</a:t>
              </a:r>
            </a:p>
          </p:txBody>
        </p:sp>
      </p:grpSp>
      <p:sp>
        <p:nvSpPr>
          <p:cNvPr id="29" name="TextBox 28">
            <a:extLst>
              <a:ext uri="{FF2B5EF4-FFF2-40B4-BE49-F238E27FC236}">
                <a16:creationId xmlns:a16="http://schemas.microsoft.com/office/drawing/2014/main" id="{661D2516-037B-F28E-3323-6DEFCC5B63D9}"/>
              </a:ext>
            </a:extLst>
          </p:cNvPr>
          <p:cNvSpPr txBox="1"/>
          <p:nvPr/>
        </p:nvSpPr>
        <p:spPr>
          <a:xfrm>
            <a:off x="1829889" y="69317"/>
            <a:ext cx="4622006" cy="307777"/>
          </a:xfrm>
          <a:prstGeom prst="rect">
            <a:avLst/>
          </a:prstGeom>
          <a:noFill/>
        </p:spPr>
        <p:txBody>
          <a:bodyPr wrap="square">
            <a:spAutoFit/>
          </a:bodyPr>
          <a:lstStyle/>
          <a:p>
            <a:r>
              <a:rPr lang="en-US" sz="1400" b="1" dirty="0">
                <a:solidFill>
                  <a:schemeClr val="accent1">
                    <a:lumMod val="75000"/>
                  </a:schemeClr>
                </a:solidFill>
              </a:rPr>
              <a:t>CREATING PERSONAS BASED ON RESEARCH </a:t>
            </a:r>
          </a:p>
        </p:txBody>
      </p:sp>
      <p:grpSp>
        <p:nvGrpSpPr>
          <p:cNvPr id="33" name="Group 3">
            <a:extLst>
              <a:ext uri="{FF2B5EF4-FFF2-40B4-BE49-F238E27FC236}">
                <a16:creationId xmlns:a16="http://schemas.microsoft.com/office/drawing/2014/main" id="{EF264FF8-C4BC-2053-9402-41FDD88ADEBC}"/>
              </a:ext>
            </a:extLst>
          </p:cNvPr>
          <p:cNvGrpSpPr/>
          <p:nvPr/>
        </p:nvGrpSpPr>
        <p:grpSpPr>
          <a:xfrm>
            <a:off x="6685666" y="377093"/>
            <a:ext cx="2062128" cy="4371001"/>
            <a:chOff x="0" y="0"/>
            <a:chExt cx="5499008" cy="11688040"/>
          </a:xfrm>
        </p:grpSpPr>
        <p:pic>
          <p:nvPicPr>
            <p:cNvPr id="34" name="Picture 4">
              <a:extLst>
                <a:ext uri="{FF2B5EF4-FFF2-40B4-BE49-F238E27FC236}">
                  <a16:creationId xmlns:a16="http://schemas.microsoft.com/office/drawing/2014/main" id="{D5CB2F8F-BF5C-EFE4-E7CB-D1A97A0DEFF0}"/>
                </a:ext>
              </a:extLst>
            </p:cNvPr>
            <p:cNvPicPr>
              <a:picLocks noChangeAspect="1"/>
            </p:cNvPicPr>
            <p:nvPr/>
          </p:nvPicPr>
          <p:blipFill>
            <a:blip r:embed="rId6"/>
            <a:srcRect l="14713" r="14713"/>
            <a:stretch>
              <a:fillRect/>
            </a:stretch>
          </p:blipFill>
          <p:spPr>
            <a:xfrm>
              <a:off x="0" y="0"/>
              <a:ext cx="5499008" cy="11688040"/>
            </a:xfrm>
            <a:prstGeom prst="rect">
              <a:avLst/>
            </a:prstGeom>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1F48"/>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99421FEA-A33E-6D9F-A076-1884CC0055EE}"/>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00000"/>
                    </a14:imgEffect>
                  </a14:imgLayer>
                </a14:imgProps>
              </a:ext>
            </a:extLst>
          </a:blip>
          <a:srcRect l="-2" t="8339" r="2" b="31875"/>
          <a:stretch/>
        </p:blipFill>
        <p:spPr>
          <a:xfrm>
            <a:off x="282354" y="1"/>
            <a:ext cx="8861645" cy="1753300"/>
          </a:xfrm>
          <a:prstGeom prst="rect">
            <a:avLst/>
          </a:prstGeom>
          <a:solidFill>
            <a:schemeClr val="tx2">
              <a:lumMod val="75000"/>
            </a:schemeClr>
          </a:solidFill>
        </p:spPr>
      </p:pic>
      <p:sp>
        <p:nvSpPr>
          <p:cNvPr id="4" name="AutoShape 4"/>
          <p:cNvSpPr/>
          <p:nvPr/>
        </p:nvSpPr>
        <p:spPr>
          <a:xfrm>
            <a:off x="407422" y="2533650"/>
            <a:ext cx="5985191" cy="0"/>
          </a:xfrm>
          <a:prstGeom prst="line">
            <a:avLst/>
          </a:prstGeom>
          <a:ln w="28575" cap="rnd">
            <a:solidFill>
              <a:srgbClr val="FFB923"/>
            </a:solidFill>
            <a:prstDash val="solid"/>
            <a:headEnd type="none" w="sm" len="sm"/>
            <a:tailEnd type="none" w="sm" len="sm"/>
          </a:ln>
        </p:spPr>
      </p:sp>
      <p:sp>
        <p:nvSpPr>
          <p:cNvPr id="5" name="AutoShape 5"/>
          <p:cNvSpPr/>
          <p:nvPr/>
        </p:nvSpPr>
        <p:spPr>
          <a:xfrm>
            <a:off x="407422" y="3784683"/>
            <a:ext cx="4158932" cy="0"/>
          </a:xfrm>
          <a:prstGeom prst="line">
            <a:avLst/>
          </a:prstGeom>
          <a:ln w="28575" cap="rnd">
            <a:solidFill>
              <a:srgbClr val="FFB923"/>
            </a:solidFill>
            <a:prstDash val="solid"/>
            <a:headEnd type="none" w="sm" len="sm"/>
            <a:tailEnd type="none" w="sm" len="sm"/>
          </a:ln>
        </p:spPr>
      </p:sp>
      <p:sp>
        <p:nvSpPr>
          <p:cNvPr id="6" name="AutoShape 6"/>
          <p:cNvSpPr/>
          <p:nvPr/>
        </p:nvSpPr>
        <p:spPr>
          <a:xfrm rot="-5400000">
            <a:off x="3405408" y="3708884"/>
            <a:ext cx="2336180" cy="0"/>
          </a:xfrm>
          <a:prstGeom prst="line">
            <a:avLst/>
          </a:prstGeom>
          <a:ln w="28575" cap="rnd">
            <a:solidFill>
              <a:srgbClr val="FFB923"/>
            </a:solidFill>
            <a:prstDash val="solid"/>
            <a:headEnd type="none" w="sm" len="sm"/>
            <a:tailEnd type="none" w="sm" len="sm"/>
          </a:ln>
        </p:spPr>
      </p:sp>
      <p:sp>
        <p:nvSpPr>
          <p:cNvPr id="7" name="Freeform 7"/>
          <p:cNvSpPr/>
          <p:nvPr/>
        </p:nvSpPr>
        <p:spPr>
          <a:xfrm rot="5400000">
            <a:off x="-2479458" y="2381689"/>
            <a:ext cx="5143500" cy="380123"/>
          </a:xfrm>
          <a:custGeom>
            <a:avLst/>
            <a:gdLst/>
            <a:ahLst/>
            <a:cxnLst/>
            <a:rect l="l" t="t" r="r" b="b"/>
            <a:pathLst>
              <a:path w="10287000" h="760245">
                <a:moveTo>
                  <a:pt x="0" y="0"/>
                </a:moveTo>
                <a:lnTo>
                  <a:pt x="10287000" y="0"/>
                </a:lnTo>
                <a:lnTo>
                  <a:pt x="10287000" y="760246"/>
                </a:lnTo>
                <a:lnTo>
                  <a:pt x="0" y="760246"/>
                </a:lnTo>
                <a:lnTo>
                  <a:pt x="0" y="0"/>
                </a:lnTo>
                <a:close/>
              </a:path>
            </a:pathLst>
          </a:custGeom>
          <a:blipFill>
            <a:blip r:embed="rId4">
              <a:extLst>
                <a:ext uri="{96DAC541-7B7A-43D3-8B79-37D633B846F1}">
                  <asvg:svgBlip xmlns:asvg="http://schemas.microsoft.com/office/drawing/2016/SVG/main" r:embed="rId5"/>
                </a:ext>
              </a:extLst>
            </a:blip>
            <a:stretch>
              <a:fillRect l="-171" t="-308623" r="-7088" b="-1042730"/>
            </a:stretch>
          </a:blipFill>
        </p:spPr>
      </p:sp>
      <p:sp>
        <p:nvSpPr>
          <p:cNvPr id="8" name="TextBox 8"/>
          <p:cNvSpPr txBox="1"/>
          <p:nvPr/>
        </p:nvSpPr>
        <p:spPr>
          <a:xfrm>
            <a:off x="605268" y="323093"/>
            <a:ext cx="3975373" cy="500137"/>
          </a:xfrm>
          <a:prstGeom prst="rect">
            <a:avLst/>
          </a:prstGeom>
        </p:spPr>
        <p:txBody>
          <a:bodyPr lIns="0" tIns="0" rIns="0" bIns="0" rtlCol="0" anchor="t">
            <a:spAutoFit/>
          </a:bodyPr>
          <a:lstStyle/>
          <a:p>
            <a:pPr>
              <a:lnSpc>
                <a:spcPts val="3900"/>
              </a:lnSpc>
              <a:spcBef>
                <a:spcPct val="0"/>
              </a:spcBef>
            </a:pPr>
            <a:r>
              <a:rPr lang="en-US" sz="2800" spc="-60" dirty="0">
                <a:solidFill>
                  <a:schemeClr val="bg1"/>
                </a:solidFill>
                <a:latin typeface="Hammersmith One"/>
                <a:ea typeface="Hammersmith One"/>
                <a:cs typeface="Hammersmith One"/>
                <a:sym typeface="Hammersmith One"/>
              </a:rPr>
              <a:t>Emily</a:t>
            </a:r>
          </a:p>
        </p:txBody>
      </p:sp>
      <p:grpSp>
        <p:nvGrpSpPr>
          <p:cNvPr id="9" name="Group 9"/>
          <p:cNvGrpSpPr/>
          <p:nvPr/>
        </p:nvGrpSpPr>
        <p:grpSpPr>
          <a:xfrm>
            <a:off x="595551" y="954709"/>
            <a:ext cx="2100123" cy="1177604"/>
            <a:chOff x="-3" y="-28575"/>
            <a:chExt cx="5600326" cy="3140273"/>
          </a:xfrm>
        </p:grpSpPr>
        <p:sp>
          <p:nvSpPr>
            <p:cNvPr id="10" name="TextBox 10"/>
            <p:cNvSpPr txBox="1"/>
            <p:nvPr/>
          </p:nvSpPr>
          <p:spPr>
            <a:xfrm>
              <a:off x="-3" y="643504"/>
              <a:ext cx="5600326" cy="2468194"/>
            </a:xfrm>
            <a:prstGeom prst="rect">
              <a:avLst/>
            </a:prstGeom>
          </p:spPr>
          <p:txBody>
            <a:bodyPr wrap="square" lIns="0" tIns="0" rIns="0" bIns="0" rtlCol="0" anchor="t">
              <a:spAutoFit/>
            </a:bodyPr>
            <a:lstStyle/>
            <a:p>
              <a:pPr algn="l">
                <a:lnSpc>
                  <a:spcPct val="150000"/>
                </a:lnSpc>
              </a:pPr>
              <a:r>
                <a:rPr lang="en-US" sz="1100" dirty="0">
                  <a:solidFill>
                    <a:schemeClr val="bg1"/>
                  </a:solidFill>
                  <a:ea typeface="Clear Sans"/>
                  <a:cs typeface="Clear Sans"/>
                  <a:sym typeface="Clear Sans"/>
                </a:rPr>
                <a:t>Emily is a fashion designer who is looking for a solution to her inventory twist</a:t>
              </a:r>
            </a:p>
            <a:p>
              <a:pPr>
                <a:lnSpc>
                  <a:spcPts val="1420"/>
                </a:lnSpc>
              </a:pPr>
              <a:endParaRPr lang="en-US" sz="1000" dirty="0">
                <a:solidFill>
                  <a:schemeClr val="bg1"/>
                </a:solidFill>
                <a:latin typeface="Clear Sans"/>
                <a:ea typeface="Clear Sans"/>
                <a:cs typeface="Clear Sans"/>
                <a:sym typeface="Clear Sans"/>
              </a:endParaRPr>
            </a:p>
          </p:txBody>
        </p:sp>
        <p:sp>
          <p:nvSpPr>
            <p:cNvPr id="11" name="TextBox 11"/>
            <p:cNvSpPr txBox="1"/>
            <p:nvPr/>
          </p:nvSpPr>
          <p:spPr>
            <a:xfrm>
              <a:off x="0" y="-28575"/>
              <a:ext cx="4927428" cy="507661"/>
            </a:xfrm>
            <a:prstGeom prst="rect">
              <a:avLst/>
            </a:prstGeom>
          </p:spPr>
          <p:txBody>
            <a:bodyPr lIns="0" tIns="0" rIns="0" bIns="0" rtlCol="0" anchor="t">
              <a:spAutoFit/>
            </a:bodyPr>
            <a:lstStyle/>
            <a:p>
              <a:pPr>
                <a:lnSpc>
                  <a:spcPts val="1625"/>
                </a:lnSpc>
              </a:pPr>
              <a:r>
                <a:rPr lang="en-US" sz="1250" b="1" spc="-12" dirty="0">
                  <a:solidFill>
                    <a:schemeClr val="bg1"/>
                  </a:solidFill>
                  <a:latin typeface="Clear Sans Medium"/>
                  <a:ea typeface="Clear Sans Medium"/>
                  <a:cs typeface="Clear Sans Medium"/>
                  <a:sym typeface="Clear Sans Medium"/>
                </a:rPr>
                <a:t>ABOUT THE USER</a:t>
              </a:r>
            </a:p>
          </p:txBody>
        </p:sp>
      </p:grpSp>
      <p:grpSp>
        <p:nvGrpSpPr>
          <p:cNvPr id="12" name="Group 12"/>
          <p:cNvGrpSpPr/>
          <p:nvPr/>
        </p:nvGrpSpPr>
        <p:grpSpPr>
          <a:xfrm>
            <a:off x="595552" y="2733427"/>
            <a:ext cx="3695571" cy="929138"/>
            <a:chOff x="0" y="-28575"/>
            <a:chExt cx="9854856" cy="2477701"/>
          </a:xfrm>
        </p:grpSpPr>
        <p:sp>
          <p:nvSpPr>
            <p:cNvPr id="13" name="TextBox 13"/>
            <p:cNvSpPr txBox="1"/>
            <p:nvPr/>
          </p:nvSpPr>
          <p:spPr>
            <a:xfrm>
              <a:off x="0" y="643505"/>
              <a:ext cx="9854856" cy="1805621"/>
            </a:xfrm>
            <a:prstGeom prst="rect">
              <a:avLst/>
            </a:prstGeom>
          </p:spPr>
          <p:txBody>
            <a:bodyPr lIns="0" tIns="0" rIns="0" bIns="0" rtlCol="0" anchor="t">
              <a:spAutoFit/>
            </a:bodyPr>
            <a:lstStyle/>
            <a:p>
              <a:pPr marL="431801" lvl="1" indent="-215900" algn="l">
                <a:buFont typeface="Wingdings" panose="05000000000000000000" pitchFamily="2" charset="2"/>
                <a:buChar char="v"/>
              </a:pPr>
              <a:r>
                <a:rPr lang="en-US" sz="11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I spend too much time manually counting inventory and reconciling discrepancies." </a:t>
              </a:r>
            </a:p>
            <a:p>
              <a:pPr marL="431801" lvl="1" indent="-215900" algn="l">
                <a:buFont typeface="Wingdings" panose="05000000000000000000" pitchFamily="2" charset="2"/>
                <a:buChar char="v"/>
              </a:pPr>
              <a:r>
                <a:rPr lang="en-US" sz="11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"I'm frustrated with the lack of automation in our current inventory management system."</a:t>
              </a:r>
              <a:endParaRPr lang="en-US" sz="1100" dirty="0">
                <a:solidFill>
                  <a:schemeClr val="bg1"/>
                </a:solidFill>
                <a:latin typeface="Clear Sans"/>
                <a:ea typeface="Clear Sans"/>
                <a:cs typeface="Clear Sans"/>
                <a:sym typeface="Clear Sans"/>
              </a:endParaRPr>
            </a:p>
          </p:txBody>
        </p:sp>
        <p:sp>
          <p:nvSpPr>
            <p:cNvPr id="14" name="TextBox 14"/>
            <p:cNvSpPr txBox="1"/>
            <p:nvPr/>
          </p:nvSpPr>
          <p:spPr>
            <a:xfrm>
              <a:off x="0" y="-28575"/>
              <a:ext cx="9854856" cy="507661"/>
            </a:xfrm>
            <a:prstGeom prst="rect">
              <a:avLst/>
            </a:prstGeom>
          </p:spPr>
          <p:txBody>
            <a:bodyPr lIns="0" tIns="0" rIns="0" bIns="0" rtlCol="0" anchor="t">
              <a:spAutoFit/>
            </a:bodyPr>
            <a:lstStyle/>
            <a:p>
              <a:pPr>
                <a:lnSpc>
                  <a:spcPts val="1625"/>
                </a:lnSpc>
              </a:pPr>
              <a:r>
                <a:rPr lang="en-US" sz="1250" b="1" spc="-12" dirty="0">
                  <a:solidFill>
                    <a:schemeClr val="bg1"/>
                  </a:solidFill>
                  <a:latin typeface="Clear Sans Medium"/>
                  <a:ea typeface="Clear Sans Medium"/>
                  <a:cs typeface="Clear Sans Medium"/>
                  <a:sym typeface="Clear Sans Medium"/>
                </a:rPr>
                <a:t>FRUSTRATIONS</a:t>
              </a:r>
            </a:p>
          </p:txBody>
        </p:sp>
      </p:grpSp>
      <p:grpSp>
        <p:nvGrpSpPr>
          <p:cNvPr id="15" name="Group 15"/>
          <p:cNvGrpSpPr/>
          <p:nvPr/>
        </p:nvGrpSpPr>
        <p:grpSpPr>
          <a:xfrm>
            <a:off x="605268" y="3966690"/>
            <a:ext cx="3695571" cy="1179079"/>
            <a:chOff x="0" y="-28575"/>
            <a:chExt cx="9854856" cy="3144211"/>
          </a:xfrm>
        </p:grpSpPr>
        <p:sp>
          <p:nvSpPr>
            <p:cNvPr id="16" name="TextBox 16"/>
            <p:cNvSpPr txBox="1"/>
            <p:nvPr/>
          </p:nvSpPr>
          <p:spPr>
            <a:xfrm>
              <a:off x="0" y="643505"/>
              <a:ext cx="9854856" cy="2472131"/>
            </a:xfrm>
            <a:prstGeom prst="rect">
              <a:avLst/>
            </a:prstGeom>
          </p:spPr>
          <p:txBody>
            <a:bodyPr wrap="square" lIns="0" tIns="0" rIns="0" bIns="0" rtlCol="0" anchor="t">
              <a:spAutoFit/>
            </a:bodyPr>
            <a:lstStyle/>
            <a:p>
              <a:pPr>
                <a:lnSpc>
                  <a:spcPct val="115000"/>
                </a:lnSpc>
              </a:pPr>
              <a:r>
                <a:rPr lang="en-US" sz="105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"I want to focus on growing my business, not getting bogged down in manual inventory tracking. I need a solution that makes it easy to manage my stock, so I can make informed decisions and improve my bottom line."</a:t>
              </a:r>
            </a:p>
            <a:p>
              <a:pPr marL="0" marR="0">
                <a:lnSpc>
                  <a:spcPct val="115000"/>
                </a:lnSpc>
                <a:spcBef>
                  <a:spcPts val="0"/>
                </a:spcBef>
                <a:spcAft>
                  <a:spcPts val="0"/>
                </a:spcAft>
              </a:pPr>
              <a:endParaRPr lang="en-US" sz="105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17" name="TextBox 17"/>
            <p:cNvSpPr txBox="1"/>
            <p:nvPr/>
          </p:nvSpPr>
          <p:spPr>
            <a:xfrm>
              <a:off x="0" y="-28575"/>
              <a:ext cx="9854856" cy="507661"/>
            </a:xfrm>
            <a:prstGeom prst="rect">
              <a:avLst/>
            </a:prstGeom>
          </p:spPr>
          <p:txBody>
            <a:bodyPr lIns="0" tIns="0" rIns="0" bIns="0" rtlCol="0" anchor="t">
              <a:spAutoFit/>
            </a:bodyPr>
            <a:lstStyle/>
            <a:p>
              <a:pPr>
                <a:lnSpc>
                  <a:spcPts val="1625"/>
                </a:lnSpc>
              </a:pPr>
              <a:r>
                <a:rPr lang="en-US" sz="1250" b="1" spc="-12" dirty="0">
                  <a:solidFill>
                    <a:schemeClr val="bg1"/>
                  </a:solidFill>
                  <a:latin typeface="Clear Sans Medium"/>
                  <a:ea typeface="Clear Sans Medium"/>
                  <a:cs typeface="Clear Sans Medium"/>
                  <a:sym typeface="Clear Sans Medium"/>
                </a:rPr>
                <a:t>QUOTE</a:t>
              </a:r>
            </a:p>
          </p:txBody>
        </p:sp>
      </p:grpSp>
      <p:grpSp>
        <p:nvGrpSpPr>
          <p:cNvPr id="18" name="Group 18"/>
          <p:cNvGrpSpPr/>
          <p:nvPr/>
        </p:nvGrpSpPr>
        <p:grpSpPr>
          <a:xfrm>
            <a:off x="2832500" y="954709"/>
            <a:ext cx="1733854" cy="1505967"/>
            <a:chOff x="0" y="-28575"/>
            <a:chExt cx="4623609" cy="4015910"/>
          </a:xfrm>
        </p:grpSpPr>
        <p:sp>
          <p:nvSpPr>
            <p:cNvPr id="19" name="TextBox 19"/>
            <p:cNvSpPr txBox="1"/>
            <p:nvPr/>
          </p:nvSpPr>
          <p:spPr>
            <a:xfrm>
              <a:off x="0" y="1185371"/>
              <a:ext cx="4623609" cy="2801964"/>
            </a:xfrm>
            <a:prstGeom prst="rect">
              <a:avLst/>
            </a:prstGeom>
          </p:spPr>
          <p:txBody>
            <a:bodyPr lIns="0" tIns="0" rIns="0" bIns="0" rtlCol="0" anchor="t">
              <a:spAutoFit/>
            </a:bodyPr>
            <a:lstStyle/>
            <a:p>
              <a:pPr algn="l">
                <a:lnSpc>
                  <a:spcPct val="150000"/>
                </a:lnSpc>
              </a:pPr>
              <a:r>
                <a:rPr lang="en-US" sz="1200" dirty="0">
                  <a:solidFill>
                    <a:schemeClr val="bg1"/>
                  </a:solidFill>
                  <a:ea typeface="Clear Sans Medium"/>
                  <a:cs typeface="Clear Sans Medium"/>
                  <a:sym typeface="Clear Sans Medium"/>
                </a:rPr>
                <a:t>Age: </a:t>
              </a:r>
              <a:r>
                <a:rPr lang="en-US" sz="1200" dirty="0">
                  <a:solidFill>
                    <a:schemeClr val="bg1"/>
                  </a:solidFill>
                  <a:ea typeface="Clear Sans"/>
                  <a:cs typeface="Clear Sans"/>
                  <a:sym typeface="Clear Sans"/>
                </a:rPr>
                <a:t>34</a:t>
              </a:r>
            </a:p>
            <a:p>
              <a:pPr>
                <a:lnSpc>
                  <a:spcPct val="150000"/>
                </a:lnSpc>
              </a:pPr>
              <a:r>
                <a:rPr lang="en-US" sz="1100" dirty="0">
                  <a:solidFill>
                    <a:schemeClr val="bg1"/>
                  </a:solidFill>
                  <a:ea typeface="Clear Sans Bold"/>
                  <a:cs typeface="Clear Sans Bold"/>
                  <a:sym typeface="Clear Sans Bold"/>
                </a:rPr>
                <a:t>Occupation:</a:t>
              </a:r>
              <a:r>
                <a:rPr lang="en-US" sz="1200" dirty="0">
                  <a:solidFill>
                    <a:schemeClr val="bg1"/>
                  </a:solidFill>
                  <a:ea typeface="Clear Sans Bold"/>
                  <a:cs typeface="Clear Sans Bold"/>
                  <a:sym typeface="Clear Sans Bold"/>
                </a:rPr>
                <a:t> </a:t>
              </a:r>
              <a:r>
                <a:rPr lang="en-US" sz="1100" dirty="0">
                  <a:solidFill>
                    <a:schemeClr val="bg1"/>
                  </a:solidFill>
                  <a:effectLst/>
                  <a:ea typeface="SimSun" panose="02010600030101010101" pitchFamily="2" charset="-122"/>
                  <a:cs typeface="Times New Roman" panose="02020603050405020304" pitchFamily="18" charset="0"/>
                </a:rPr>
                <a:t>Owner, Small Retail Business (Fashion)</a:t>
              </a:r>
            </a:p>
            <a:p>
              <a:pPr algn="l">
                <a:lnSpc>
                  <a:spcPct val="150000"/>
                </a:lnSpc>
              </a:pPr>
              <a:r>
                <a:rPr lang="en-US" sz="1200" dirty="0">
                  <a:solidFill>
                    <a:schemeClr val="bg1"/>
                  </a:solidFill>
                  <a:ea typeface="Clear Sans Medium"/>
                  <a:cs typeface="Clear Sans Medium"/>
                  <a:sym typeface="Clear Sans Medium"/>
                </a:rPr>
                <a:t>Location:</a:t>
              </a:r>
              <a:r>
                <a:rPr lang="en-US" sz="1100" dirty="0">
                  <a:solidFill>
                    <a:schemeClr val="bg1"/>
                  </a:solidFill>
                  <a:ea typeface="Clear Sans Medium"/>
                  <a:cs typeface="Clear Sans Medium"/>
                  <a:sym typeface="Clear Sans Medium"/>
                </a:rPr>
                <a:t> </a:t>
              </a:r>
              <a:r>
                <a:rPr lang="en-US" sz="1100" dirty="0">
                  <a:solidFill>
                    <a:schemeClr val="bg1"/>
                  </a:solidFill>
                  <a:ea typeface="Clear Sans Medium"/>
                  <a:cs typeface="Clear Sans"/>
                  <a:sym typeface="Clear Sans"/>
                </a:rPr>
                <a:t>Ikeja Lagos</a:t>
              </a:r>
              <a:endParaRPr lang="en-US" sz="1000" dirty="0">
                <a:solidFill>
                  <a:schemeClr val="bg1"/>
                </a:solidFill>
                <a:latin typeface="Humnst777 Cn BT" panose="020B0506030504020204" pitchFamily="34" charset="0"/>
                <a:ea typeface="Clear Sans"/>
                <a:cs typeface="Clear Sans"/>
                <a:sym typeface="Clear Sans"/>
              </a:endParaRPr>
            </a:p>
          </p:txBody>
        </p:sp>
        <p:sp>
          <p:nvSpPr>
            <p:cNvPr id="20" name="TextBox 20"/>
            <p:cNvSpPr txBox="1"/>
            <p:nvPr/>
          </p:nvSpPr>
          <p:spPr>
            <a:xfrm>
              <a:off x="0" y="-28575"/>
              <a:ext cx="4623609" cy="1054821"/>
            </a:xfrm>
            <a:prstGeom prst="rect">
              <a:avLst/>
            </a:prstGeom>
          </p:spPr>
          <p:txBody>
            <a:bodyPr lIns="0" tIns="0" rIns="0" bIns="0" rtlCol="0" anchor="t">
              <a:spAutoFit/>
            </a:bodyPr>
            <a:lstStyle/>
            <a:p>
              <a:pPr>
                <a:lnSpc>
                  <a:spcPts val="1625"/>
                </a:lnSpc>
              </a:pPr>
              <a:r>
                <a:rPr lang="en-US" sz="1250" b="1" spc="-12" dirty="0">
                  <a:solidFill>
                    <a:schemeClr val="bg1"/>
                  </a:solidFill>
                  <a:latin typeface="Clear Sans Medium"/>
                  <a:ea typeface="Clear Sans Medium"/>
                  <a:cs typeface="Clear Sans Medium"/>
                  <a:sym typeface="Clear Sans Medium"/>
                </a:rPr>
                <a:t>DEMOGRAPHIC INFORMATION</a:t>
              </a:r>
            </a:p>
          </p:txBody>
        </p:sp>
      </p:grpSp>
      <p:grpSp>
        <p:nvGrpSpPr>
          <p:cNvPr id="21" name="Group 21"/>
          <p:cNvGrpSpPr/>
          <p:nvPr/>
        </p:nvGrpSpPr>
        <p:grpSpPr>
          <a:xfrm>
            <a:off x="4614037" y="2733427"/>
            <a:ext cx="2190708" cy="1404781"/>
            <a:chOff x="-332239" y="-28575"/>
            <a:chExt cx="4491218" cy="3746077"/>
          </a:xfrm>
        </p:grpSpPr>
        <p:sp>
          <p:nvSpPr>
            <p:cNvPr id="22" name="TextBox 22"/>
            <p:cNvSpPr txBox="1"/>
            <p:nvPr/>
          </p:nvSpPr>
          <p:spPr>
            <a:xfrm>
              <a:off x="-332239" y="643504"/>
              <a:ext cx="4067280" cy="3073998"/>
            </a:xfrm>
            <a:prstGeom prst="rect">
              <a:avLst/>
            </a:prstGeom>
          </p:spPr>
          <p:txBody>
            <a:bodyPr wrap="square" lIns="0" tIns="0" rIns="0" bIns="0" rtlCol="0" anchor="t">
              <a:spAutoFit/>
            </a:bodyPr>
            <a:lstStyle/>
            <a:p>
              <a:pPr marL="171450" marR="0" lvl="0" indent="-171450" algn="just">
                <a:lnSpc>
                  <a:spcPct val="150000"/>
                </a:lnSpc>
                <a:spcBef>
                  <a:spcPts val="0"/>
                </a:spcBef>
                <a:spcAft>
                  <a:spcPts val="0"/>
                </a:spcAft>
                <a:buFont typeface="Wingdings" panose="05000000000000000000" pitchFamily="2" charset="2"/>
                <a:buChar char="v"/>
              </a:pPr>
              <a:r>
                <a:rPr lang="en-US" sz="105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Efficiently manage inventory to avoid stockouts and overstocking</a:t>
              </a:r>
            </a:p>
            <a:p>
              <a:pPr marL="171450" marR="0" lvl="0" indent="-171450" algn="just">
                <a:lnSpc>
                  <a:spcPct val="150000"/>
                </a:lnSpc>
                <a:spcBef>
                  <a:spcPts val="0"/>
                </a:spcBef>
                <a:spcAft>
                  <a:spcPts val="0"/>
                </a:spcAft>
                <a:buFont typeface="Wingdings" panose="05000000000000000000" pitchFamily="2" charset="2"/>
                <a:buChar char="v"/>
              </a:pPr>
              <a:r>
                <a:rPr lang="en-US" sz="105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Improve accuracy and visibility into stock levels</a:t>
              </a:r>
            </a:p>
            <a:p>
              <a:pPr marR="0">
                <a:lnSpc>
                  <a:spcPct val="115000"/>
                </a:lnSpc>
                <a:spcBef>
                  <a:spcPts val="0"/>
                </a:spcBef>
                <a:spcAft>
                  <a:spcPts val="0"/>
                </a:spcAft>
              </a:pPr>
              <a:endParaRPr lang="en-US" sz="11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23" name="TextBox 23"/>
            <p:cNvSpPr txBox="1"/>
            <p:nvPr/>
          </p:nvSpPr>
          <p:spPr>
            <a:xfrm>
              <a:off x="0" y="-28575"/>
              <a:ext cx="4158979" cy="507661"/>
            </a:xfrm>
            <a:prstGeom prst="rect">
              <a:avLst/>
            </a:prstGeom>
          </p:spPr>
          <p:txBody>
            <a:bodyPr lIns="0" tIns="0" rIns="0" bIns="0" rtlCol="0" anchor="t">
              <a:spAutoFit/>
            </a:bodyPr>
            <a:lstStyle/>
            <a:p>
              <a:pPr>
                <a:lnSpc>
                  <a:spcPts val="1625"/>
                </a:lnSpc>
              </a:pPr>
              <a:r>
                <a:rPr lang="en-US" sz="1250" b="1" spc="-12" dirty="0">
                  <a:solidFill>
                    <a:schemeClr val="bg1"/>
                  </a:solidFill>
                  <a:latin typeface="Clear Sans Medium"/>
                  <a:ea typeface="Clear Sans Medium"/>
                  <a:cs typeface="Clear Sans Medium"/>
                  <a:sym typeface="Clear Sans Medium"/>
                </a:rPr>
                <a:t>GOALS AND NEEDS</a:t>
              </a:r>
            </a:p>
          </p:txBody>
        </p:sp>
      </p:grpSp>
      <p:grpSp>
        <p:nvGrpSpPr>
          <p:cNvPr id="24" name="Group 24"/>
          <p:cNvGrpSpPr/>
          <p:nvPr/>
        </p:nvGrpSpPr>
        <p:grpSpPr>
          <a:xfrm>
            <a:off x="4776095" y="954709"/>
            <a:ext cx="1559618" cy="1252050"/>
            <a:chOff x="0" y="-28575"/>
            <a:chExt cx="4158979" cy="3338800"/>
          </a:xfrm>
        </p:grpSpPr>
        <p:sp>
          <p:nvSpPr>
            <p:cNvPr id="25" name="TextBox 25"/>
            <p:cNvSpPr txBox="1"/>
            <p:nvPr/>
          </p:nvSpPr>
          <p:spPr>
            <a:xfrm>
              <a:off x="0" y="1185369"/>
              <a:ext cx="4158979" cy="2124856"/>
            </a:xfrm>
            <a:prstGeom prst="rect">
              <a:avLst/>
            </a:prstGeom>
          </p:spPr>
          <p:txBody>
            <a:bodyPr lIns="0" tIns="0" rIns="0" bIns="0" rtlCol="0" anchor="t">
              <a:spAutoFit/>
            </a:bodyPr>
            <a:lstStyle/>
            <a:p>
              <a:pPr marL="387351" lvl="1" indent="-171450" algn="l">
                <a:lnSpc>
                  <a:spcPct val="150000"/>
                </a:lnSpc>
                <a:buFont typeface="Wingdings" panose="05000000000000000000" pitchFamily="2" charset="2"/>
                <a:buChar char="v"/>
              </a:pPr>
              <a:r>
                <a:rPr lang="en-US" sz="1200" dirty="0">
                  <a:solidFill>
                    <a:schemeClr val="bg1"/>
                  </a:solidFill>
                  <a:latin typeface="Clear Sans"/>
                  <a:ea typeface="Clear Sans"/>
                  <a:cs typeface="Clear Sans"/>
                  <a:sym typeface="Clear Sans"/>
                </a:rPr>
                <a:t>Helpful</a:t>
              </a:r>
            </a:p>
            <a:p>
              <a:pPr marL="387351" lvl="1" indent="-171450" algn="l">
                <a:lnSpc>
                  <a:spcPct val="150000"/>
                </a:lnSpc>
                <a:buFont typeface="Wingdings" panose="05000000000000000000" pitchFamily="2" charset="2"/>
                <a:buChar char="v"/>
              </a:pPr>
              <a:r>
                <a:rPr lang="en-US" sz="1200" dirty="0">
                  <a:solidFill>
                    <a:schemeClr val="bg1"/>
                  </a:solidFill>
                  <a:latin typeface="Clear Sans"/>
                  <a:ea typeface="Clear Sans"/>
                  <a:cs typeface="Clear Sans"/>
                  <a:sym typeface="Clear Sans"/>
                </a:rPr>
                <a:t>Independent</a:t>
              </a:r>
            </a:p>
            <a:p>
              <a:pPr marL="387351" lvl="1" indent="-171450" algn="l">
                <a:lnSpc>
                  <a:spcPct val="150000"/>
                </a:lnSpc>
                <a:buFont typeface="Wingdings" panose="05000000000000000000" pitchFamily="2" charset="2"/>
                <a:buChar char="v"/>
              </a:pPr>
              <a:r>
                <a:rPr lang="en-US" sz="1200" dirty="0">
                  <a:solidFill>
                    <a:schemeClr val="bg1"/>
                  </a:solidFill>
                  <a:latin typeface="Clear Sans"/>
                  <a:ea typeface="Clear Sans"/>
                  <a:cs typeface="Clear Sans"/>
                  <a:sym typeface="Clear Sans"/>
                </a:rPr>
                <a:t>Resourceful</a:t>
              </a:r>
            </a:p>
          </p:txBody>
        </p:sp>
        <p:sp>
          <p:nvSpPr>
            <p:cNvPr id="26" name="TextBox 26"/>
            <p:cNvSpPr txBox="1"/>
            <p:nvPr/>
          </p:nvSpPr>
          <p:spPr>
            <a:xfrm>
              <a:off x="0" y="-28575"/>
              <a:ext cx="4158979" cy="1054821"/>
            </a:xfrm>
            <a:prstGeom prst="rect">
              <a:avLst/>
            </a:prstGeom>
          </p:spPr>
          <p:txBody>
            <a:bodyPr lIns="0" tIns="0" rIns="0" bIns="0" rtlCol="0" anchor="t">
              <a:spAutoFit/>
            </a:bodyPr>
            <a:lstStyle/>
            <a:p>
              <a:pPr>
                <a:lnSpc>
                  <a:spcPts val="1625"/>
                </a:lnSpc>
              </a:pPr>
              <a:r>
                <a:rPr lang="en-US" sz="1250" b="1" spc="-12" dirty="0">
                  <a:solidFill>
                    <a:schemeClr val="bg1"/>
                  </a:solidFill>
                  <a:latin typeface="Clear Sans Medium"/>
                  <a:ea typeface="Clear Sans Medium"/>
                  <a:cs typeface="Clear Sans Medium"/>
                  <a:sym typeface="Clear Sans Medium"/>
                </a:rPr>
                <a:t>MOODS AND PERSONALITY</a:t>
              </a:r>
            </a:p>
          </p:txBody>
        </p:sp>
      </p:grpSp>
      <p:sp>
        <p:nvSpPr>
          <p:cNvPr id="29" name="TextBox 28">
            <a:extLst>
              <a:ext uri="{FF2B5EF4-FFF2-40B4-BE49-F238E27FC236}">
                <a16:creationId xmlns:a16="http://schemas.microsoft.com/office/drawing/2014/main" id="{661D2516-037B-F28E-3323-6DEFCC5B63D9}"/>
              </a:ext>
            </a:extLst>
          </p:cNvPr>
          <p:cNvSpPr txBox="1"/>
          <p:nvPr/>
        </p:nvSpPr>
        <p:spPr>
          <a:xfrm>
            <a:off x="1829889" y="69317"/>
            <a:ext cx="4622006" cy="307777"/>
          </a:xfrm>
          <a:prstGeom prst="rect">
            <a:avLst/>
          </a:prstGeom>
          <a:noFill/>
        </p:spPr>
        <p:txBody>
          <a:bodyPr wrap="square">
            <a:spAutoFit/>
          </a:bodyPr>
          <a:lstStyle/>
          <a:p>
            <a:r>
              <a:rPr lang="en-US" sz="1400" b="1" dirty="0">
                <a:solidFill>
                  <a:schemeClr val="accent1">
                    <a:lumMod val="75000"/>
                  </a:schemeClr>
                </a:solidFill>
              </a:rPr>
              <a:t>CREATING PERSONAS BASED ON RESEARCH </a:t>
            </a:r>
          </a:p>
        </p:txBody>
      </p:sp>
      <p:sp>
        <p:nvSpPr>
          <p:cNvPr id="3" name="Freeform 24">
            <a:extLst>
              <a:ext uri="{FF2B5EF4-FFF2-40B4-BE49-F238E27FC236}">
                <a16:creationId xmlns:a16="http://schemas.microsoft.com/office/drawing/2014/main" id="{D4E68230-153F-111E-3949-3FF53FBB999A}"/>
              </a:ext>
            </a:extLst>
          </p:cNvPr>
          <p:cNvSpPr/>
          <p:nvPr/>
        </p:nvSpPr>
        <p:spPr>
          <a:xfrm>
            <a:off x="6663223" y="385966"/>
            <a:ext cx="2109290" cy="4337031"/>
          </a:xfrm>
          <a:prstGeom prst="rect">
            <a:avLst/>
          </a:prstGeom>
          <a:blipFill>
            <a:blip r:embed="rId6"/>
            <a:stretch>
              <a:fillRect l="-23014" t="-12741" r="-11074" b="-30286"/>
            </a:stretch>
          </a:blipFill>
        </p:spPr>
        <p:txBody>
          <a:bodyPr/>
          <a:lstStyle/>
          <a:p>
            <a:endParaRPr lang="en-US" dirty="0"/>
          </a:p>
        </p:txBody>
      </p:sp>
    </p:spTree>
    <p:extLst>
      <p:ext uri="{BB962C8B-B14F-4D97-AF65-F5344CB8AC3E}">
        <p14:creationId xmlns:p14="http://schemas.microsoft.com/office/powerpoint/2010/main" val="1237875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pic>
        <p:nvPicPr>
          <p:cNvPr id="6" name="Picture 5">
            <a:extLst>
              <a:ext uri="{FF2B5EF4-FFF2-40B4-BE49-F238E27FC236}">
                <a16:creationId xmlns:a16="http://schemas.microsoft.com/office/drawing/2014/main" id="{B3513DA2-05DC-3549-7FFF-7DE37D7B6750}"/>
              </a:ext>
            </a:extLst>
          </p:cNvPr>
          <p:cNvPicPr>
            <a:picLocks noChangeAspect="1"/>
          </p:cNvPicPr>
          <p:nvPr/>
        </p:nvPicPr>
        <p:blipFill>
          <a:blip r:embed="rId3"/>
          <a:stretch>
            <a:fillRect/>
          </a:stretch>
        </p:blipFill>
        <p:spPr>
          <a:xfrm>
            <a:off x="7000875" y="-8467"/>
            <a:ext cx="2143125" cy="2740566"/>
          </a:xfrm>
          <a:prstGeom prst="rect">
            <a:avLst/>
          </a:prstGeom>
        </p:spPr>
      </p:pic>
      <p:sp>
        <p:nvSpPr>
          <p:cNvPr id="372" name="Google Shape;372;p53"/>
          <p:cNvSpPr txBox="1">
            <a:spLocks noGrp="1"/>
          </p:cNvSpPr>
          <p:nvPr>
            <p:ph type="title"/>
          </p:nvPr>
        </p:nvSpPr>
        <p:spPr>
          <a:xfrm>
            <a:off x="1067451" y="221517"/>
            <a:ext cx="3195166" cy="53125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PROBLEM STATEMENT</a:t>
            </a:r>
          </a:p>
        </p:txBody>
      </p:sp>
      <p:cxnSp>
        <p:nvCxnSpPr>
          <p:cNvPr id="373" name="Google Shape;373;p53"/>
          <p:cNvCxnSpPr/>
          <p:nvPr/>
        </p:nvCxnSpPr>
        <p:spPr>
          <a:xfrm>
            <a:off x="1143078" y="22151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948" name="Google Shape;1948;p53"/>
          <p:cNvSpPr/>
          <p:nvPr/>
        </p:nvSpPr>
        <p:spPr>
          <a:xfrm>
            <a:off x="7939956" y="3415272"/>
            <a:ext cx="168300" cy="168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3"/>
          <p:cNvSpPr/>
          <p:nvPr/>
        </p:nvSpPr>
        <p:spPr>
          <a:xfrm>
            <a:off x="7939956" y="4044001"/>
            <a:ext cx="168300" cy="168300"/>
          </a:xfrm>
          <a:prstGeom prst="ellipse">
            <a:avLst/>
          </a:prstGeom>
          <a:solidFill>
            <a:schemeClr val="accent5">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0D31028C-C027-982C-D6B9-8E06993B4DE2}"/>
              </a:ext>
            </a:extLst>
          </p:cNvPr>
          <p:cNvSpPr txBox="1"/>
          <p:nvPr/>
        </p:nvSpPr>
        <p:spPr>
          <a:xfrm>
            <a:off x="357510" y="757783"/>
            <a:ext cx="6595033" cy="4555863"/>
          </a:xfrm>
          <a:prstGeom prst="rect">
            <a:avLst/>
          </a:prstGeom>
          <a:noFill/>
        </p:spPr>
        <p:txBody>
          <a:bodyPr wrap="square">
            <a:spAutoFit/>
          </a:bodyPr>
          <a:lstStyle/>
          <a:p>
            <a:pPr marL="0" marR="0" algn="just">
              <a:lnSpc>
                <a:spcPct val="107000"/>
              </a:lnSpc>
              <a:spcBef>
                <a:spcPts val="0"/>
              </a:spcBef>
              <a:spcAft>
                <a:spcPts val="800"/>
              </a:spcAft>
            </a:pPr>
            <a:r>
              <a:rPr lang="en-US"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Small-scale businesses in Nigeria struggle with inefficient inventory management, leading to:</a:t>
            </a:r>
          </a:p>
          <a:p>
            <a:pPr marL="342900" marR="0" lvl="0" indent="-342900" algn="just">
              <a:lnSpc>
                <a:spcPct val="107000"/>
              </a:lnSpc>
              <a:spcBef>
                <a:spcPts val="0"/>
              </a:spcBef>
              <a:spcAft>
                <a:spcPts val="800"/>
              </a:spcAft>
              <a:buClr>
                <a:schemeClr val="bg1"/>
              </a:buClr>
              <a:buFont typeface="Wingdings" panose="05000000000000000000" pitchFamily="2" charset="2"/>
              <a:buChar char=""/>
              <a:tabLst>
                <a:tab pos="457200" algn="l"/>
              </a:tabLst>
            </a:pPr>
            <a:r>
              <a:rPr lang="en-US" sz="1200" b="1"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Stockouts:</a:t>
            </a:r>
            <a:r>
              <a:rPr lang="en-US" sz="1200"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US"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Running out of stock, resulting in lost sales and revenue</a:t>
            </a:r>
          </a:p>
          <a:p>
            <a:pPr marL="342900" marR="0" lvl="0" indent="-342900" algn="just">
              <a:lnSpc>
                <a:spcPct val="107000"/>
              </a:lnSpc>
              <a:spcBef>
                <a:spcPts val="0"/>
              </a:spcBef>
              <a:spcAft>
                <a:spcPts val="800"/>
              </a:spcAft>
              <a:buClr>
                <a:schemeClr val="bg1"/>
              </a:buClr>
              <a:buFont typeface="Wingdings" panose="05000000000000000000" pitchFamily="2" charset="2"/>
              <a:buChar char=""/>
              <a:tabLst>
                <a:tab pos="457200" algn="l"/>
              </a:tabLst>
            </a:pPr>
            <a:r>
              <a:rPr lang="en-US" sz="1200" b="1"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Overstocking:</a:t>
            </a:r>
            <a:r>
              <a:rPr lang="en-US"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Holding excess stock, tying up capital and increasing storage costs</a:t>
            </a:r>
          </a:p>
          <a:p>
            <a:pPr marL="342900" marR="0" lvl="0" indent="-342900" algn="just">
              <a:lnSpc>
                <a:spcPct val="107000"/>
              </a:lnSpc>
              <a:spcBef>
                <a:spcPts val="0"/>
              </a:spcBef>
              <a:spcAft>
                <a:spcPts val="800"/>
              </a:spcAft>
              <a:buClr>
                <a:schemeClr val="bg1"/>
              </a:buClr>
              <a:buFont typeface="Wingdings" panose="05000000000000000000" pitchFamily="2" charset="2"/>
              <a:buChar char=""/>
              <a:tabLst>
                <a:tab pos="457200" algn="l"/>
              </a:tabLst>
            </a:pPr>
            <a:r>
              <a:rPr lang="en-US" sz="1200" b="1"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Manual errors:</a:t>
            </a:r>
            <a:r>
              <a:rPr lang="en-US" sz="1200"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US"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Inaccurate tracking and reporting due to manual processes, leading to stock discrepancies and waste</a:t>
            </a:r>
          </a:p>
          <a:p>
            <a:pPr marL="342900" marR="0" lvl="0" indent="-342900" algn="just">
              <a:lnSpc>
                <a:spcPct val="107000"/>
              </a:lnSpc>
              <a:spcBef>
                <a:spcPts val="0"/>
              </a:spcBef>
              <a:spcAft>
                <a:spcPts val="800"/>
              </a:spcAft>
              <a:buClr>
                <a:schemeClr val="bg1"/>
              </a:buClr>
              <a:buFont typeface="Wingdings" panose="05000000000000000000" pitchFamily="2" charset="2"/>
              <a:buChar char=""/>
              <a:tabLst>
                <a:tab pos="457200" algn="l"/>
              </a:tabLst>
            </a:pPr>
            <a:r>
              <a:rPr lang="en-US" sz="1200" b="1"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Lack of visibility:</a:t>
            </a:r>
            <a:r>
              <a:rPr lang="en-US" sz="1200"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US"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Insufficient real-time insights into stock levels, making it difficult to make informed decisions</a:t>
            </a:r>
          </a:p>
          <a:p>
            <a:pPr marL="342900" marR="0" lvl="0" indent="-342900" algn="just">
              <a:lnSpc>
                <a:spcPct val="107000"/>
              </a:lnSpc>
              <a:spcBef>
                <a:spcPts val="0"/>
              </a:spcBef>
              <a:spcAft>
                <a:spcPts val="800"/>
              </a:spcAft>
              <a:buClr>
                <a:schemeClr val="bg1"/>
              </a:buClr>
              <a:buFont typeface="Wingdings" panose="05000000000000000000" pitchFamily="2" charset="2"/>
              <a:buChar char=""/>
              <a:tabLst>
                <a:tab pos="457200" algn="l"/>
              </a:tabLst>
            </a:pPr>
            <a:r>
              <a:rPr lang="en-US" sz="1200" b="1"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Inefficient operations:</a:t>
            </a:r>
            <a:r>
              <a:rPr lang="en-US" sz="1200"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US"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Wasting time and resources on manual inventory management, taking away from core business activities</a:t>
            </a:r>
          </a:p>
          <a:p>
            <a:pPr marL="0" marR="0" algn="just">
              <a:lnSpc>
                <a:spcPct val="107000"/>
              </a:lnSpc>
              <a:spcBef>
                <a:spcPts val="0"/>
              </a:spcBef>
              <a:spcAft>
                <a:spcPts val="800"/>
              </a:spcAft>
            </a:pPr>
            <a:r>
              <a:rPr lang="en-US"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These challenges result in:</a:t>
            </a:r>
            <a:endParaRPr lang="en-US"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Clr>
                <a:schemeClr val="bg1"/>
              </a:buClr>
              <a:buFont typeface="Wingdings" panose="05000000000000000000" pitchFamily="2" charset="2"/>
              <a:buChar char=""/>
              <a:tabLst>
                <a:tab pos="457200" algn="l"/>
              </a:tabLst>
            </a:pPr>
            <a:r>
              <a:rPr lang="en-US" sz="1200"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Reduced profitability</a:t>
            </a:r>
          </a:p>
          <a:p>
            <a:pPr marL="342900" marR="0" lvl="0" indent="-342900" algn="just">
              <a:lnSpc>
                <a:spcPct val="107000"/>
              </a:lnSpc>
              <a:spcBef>
                <a:spcPts val="0"/>
              </a:spcBef>
              <a:spcAft>
                <a:spcPts val="800"/>
              </a:spcAft>
              <a:buClr>
                <a:schemeClr val="bg1"/>
              </a:buClr>
              <a:buFont typeface="Wingdings" panose="05000000000000000000" pitchFamily="2" charset="2"/>
              <a:buChar char=""/>
              <a:tabLst>
                <a:tab pos="457200" algn="l"/>
              </a:tabLst>
            </a:pPr>
            <a:r>
              <a:rPr lang="en-US" sz="1200"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Decreased customer satisfaction</a:t>
            </a:r>
          </a:p>
          <a:p>
            <a:pPr marL="342900" marR="0" lvl="0" indent="-342900" algn="just">
              <a:lnSpc>
                <a:spcPct val="107000"/>
              </a:lnSpc>
              <a:spcBef>
                <a:spcPts val="0"/>
              </a:spcBef>
              <a:spcAft>
                <a:spcPts val="800"/>
              </a:spcAft>
              <a:buClr>
                <a:schemeClr val="bg1"/>
              </a:buClr>
              <a:buFont typeface="Wingdings" panose="05000000000000000000" pitchFamily="2" charset="2"/>
              <a:buChar char=""/>
              <a:tabLst>
                <a:tab pos="457200" algn="l"/>
              </a:tabLst>
            </a:pPr>
            <a:r>
              <a:rPr lang="en-US" sz="1200"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Increased stress and workload for business owners</a:t>
            </a:r>
          </a:p>
          <a:p>
            <a:pPr marL="0" marR="0" algn="just">
              <a:lnSpc>
                <a:spcPct val="107000"/>
              </a:lnSpc>
              <a:spcBef>
                <a:spcPts val="0"/>
              </a:spcBef>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 </a:t>
            </a:r>
            <a:r>
              <a:rPr lang="en-US"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user-friendly, automated, and data-driven inventory management solution is needed to address these challenges and empower small-scale businesses in Nigeria to optimize their inventory management, streamline operations, and drive growth."</a:t>
            </a:r>
          </a:p>
          <a:p>
            <a:pPr marL="0" marR="0">
              <a:lnSpc>
                <a:spcPct val="107000"/>
              </a:lnSpc>
              <a:spcBef>
                <a:spcPts val="0"/>
              </a:spcBef>
              <a:spcAft>
                <a:spcPts val="80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 name="Google Shape;1950;p53">
            <a:extLst>
              <a:ext uri="{FF2B5EF4-FFF2-40B4-BE49-F238E27FC236}">
                <a16:creationId xmlns:a16="http://schemas.microsoft.com/office/drawing/2014/main" id="{22760BE6-401E-2BC5-9B71-C079A7985BC6}"/>
              </a:ext>
            </a:extLst>
          </p:cNvPr>
          <p:cNvSpPr/>
          <p:nvPr/>
        </p:nvSpPr>
        <p:spPr>
          <a:xfrm>
            <a:off x="189211" y="1341084"/>
            <a:ext cx="168300" cy="168300"/>
          </a:xfrm>
          <a:prstGeom prst="ellipse">
            <a:avLst/>
          </a:prstGeom>
          <a:solidFill>
            <a:schemeClr val="accent5">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948;p53">
            <a:extLst>
              <a:ext uri="{FF2B5EF4-FFF2-40B4-BE49-F238E27FC236}">
                <a16:creationId xmlns:a16="http://schemas.microsoft.com/office/drawing/2014/main" id="{44BD1158-C834-C939-5F77-BDE66F1BDD7B}"/>
              </a:ext>
            </a:extLst>
          </p:cNvPr>
          <p:cNvSpPr/>
          <p:nvPr/>
        </p:nvSpPr>
        <p:spPr>
          <a:xfrm>
            <a:off x="189211" y="1956486"/>
            <a:ext cx="168300" cy="168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50"/>
          <p:cNvSpPr txBox="1">
            <a:spLocks noGrp="1"/>
          </p:cNvSpPr>
          <p:nvPr>
            <p:ph type="title"/>
          </p:nvPr>
        </p:nvSpPr>
        <p:spPr>
          <a:xfrm>
            <a:off x="560361" y="183572"/>
            <a:ext cx="5063539" cy="941400"/>
          </a:xfrm>
          <a:prstGeom prst="rect">
            <a:avLst/>
          </a:prstGeom>
        </p:spPr>
        <p:txBody>
          <a:bodyPr spcFirstLastPara="1" wrap="square" lIns="91425" tIns="91425" rIns="91425" bIns="91425" anchor="t" anchorCtr="0">
            <a:noAutofit/>
          </a:bodyPr>
          <a:lstStyle/>
          <a:p>
            <a:pPr marL="0" marR="0" algn="ctr">
              <a:lnSpc>
                <a:spcPct val="107000"/>
              </a:lnSpc>
              <a:spcBef>
                <a:spcPts val="0"/>
              </a:spcBef>
              <a:spcAft>
                <a:spcPts val="800"/>
              </a:spcAft>
            </a:pPr>
            <a:r>
              <a:rPr lang="en-US" sz="2000" b="1" kern="100" dirty="0">
                <a:effectLst/>
                <a:latin typeface="Calibri" panose="020F0502020204030204" pitchFamily="34" charset="0"/>
                <a:ea typeface="Calibri" panose="020F0502020204030204" pitchFamily="34" charset="0"/>
                <a:cs typeface="Times New Roman" panose="02020603050405020304" pitchFamily="18" charset="0"/>
              </a:rPr>
              <a:t>PRODUCT REQUIREMENT DOCUMENT (PRD)</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281" name="Google Shape;281;p50"/>
          <p:cNvCxnSpPr>
            <a:cxnSpLocks/>
          </p:cNvCxnSpPr>
          <p:nvPr/>
        </p:nvCxnSpPr>
        <p:spPr>
          <a:xfrm>
            <a:off x="703004" y="183572"/>
            <a:ext cx="4778255" cy="36237"/>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84" name="Google Shape;284;p50"/>
          <p:cNvSpPr/>
          <p:nvPr/>
        </p:nvSpPr>
        <p:spPr>
          <a:xfrm>
            <a:off x="4788566" y="1200675"/>
            <a:ext cx="168300" cy="168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50"/>
          <p:cNvSpPr/>
          <p:nvPr/>
        </p:nvSpPr>
        <p:spPr>
          <a:xfrm>
            <a:off x="5927291" y="1200675"/>
            <a:ext cx="168300" cy="168300"/>
          </a:xfrm>
          <a:prstGeom prst="ellipse">
            <a:avLst/>
          </a:prstGeom>
          <a:solidFill>
            <a:schemeClr val="accent5">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BB0B36D8-8B95-7527-1D51-9FD4BD81AE46}"/>
              </a:ext>
            </a:extLst>
          </p:cNvPr>
          <p:cNvSpPr txBox="1"/>
          <p:nvPr/>
        </p:nvSpPr>
        <p:spPr>
          <a:xfrm>
            <a:off x="249380" y="654272"/>
            <a:ext cx="8737457" cy="4387355"/>
          </a:xfrm>
          <a:prstGeom prst="rect">
            <a:avLst/>
          </a:prstGeom>
          <a:noFill/>
        </p:spPr>
        <p:txBody>
          <a:bodyPr wrap="square">
            <a:spAutoFit/>
          </a:bodyPr>
          <a:lstStyle/>
          <a:p>
            <a:pPr marL="0" marR="0" algn="just">
              <a:lnSpc>
                <a:spcPct val="115000"/>
              </a:lnSpc>
              <a:spcBef>
                <a:spcPts val="0"/>
              </a:spcBef>
              <a:spcAft>
                <a:spcPts val="0"/>
              </a:spcAft>
            </a:pPr>
            <a:r>
              <a:rPr lang="en-US" sz="13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PRODUCT NAME: </a:t>
            </a:r>
            <a:r>
              <a:rPr lang="en-US" b="1" kern="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InventoryMax</a:t>
            </a:r>
            <a:endParaRPr lang="en-US" sz="1300"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13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p>
          <a:p>
            <a:pPr marL="0" marR="0" algn="just">
              <a:lnSpc>
                <a:spcPct val="115000"/>
              </a:lnSpc>
              <a:spcBef>
                <a:spcPts val="0"/>
              </a:spcBef>
              <a:spcAft>
                <a:spcPts val="0"/>
              </a:spcAft>
            </a:pPr>
            <a:r>
              <a:rPr lang="en-US" sz="1300" b="1" kern="100" dirty="0">
                <a:solidFill>
                  <a:schemeClr val="accent1">
                    <a:lumMod val="75000"/>
                  </a:schemeClr>
                </a:solidFill>
                <a:effectLst/>
                <a:latin typeface="Calibri" panose="020F0502020204030204" pitchFamily="34" charset="0"/>
                <a:ea typeface="Calibri" panose="020F0502020204030204" pitchFamily="34" charset="0"/>
                <a:cs typeface="Calibri" panose="020F0502020204030204" pitchFamily="34" charset="0"/>
              </a:rPr>
              <a:t>OVERVIEW:</a:t>
            </a:r>
            <a:endParaRPr lang="en-US" sz="1300"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3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InventoryMax</a:t>
            </a:r>
            <a:r>
              <a:rPr lang="en-US" sz="13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is a cloud-based inventory management software designed to help small to medium-sized businesses (SMBs) efficiently manage their inventory levels, track stock movements, and optimize supply chain operations.</a:t>
            </a:r>
            <a:endParaRPr lang="en-US" sz="13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3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3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Goals and Objectives:</a:t>
            </a:r>
            <a:endParaRPr lang="en-US" sz="13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3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1. Improve inventory accuracy and visibility</a:t>
            </a:r>
            <a:endParaRPr lang="en-US" sz="13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3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2. Reduce stockouts and overstocking</a:t>
            </a:r>
            <a:endParaRPr lang="en-US" sz="13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3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3. Enhance operational efficiency and productivity</a:t>
            </a:r>
            <a:endParaRPr lang="en-US" sz="13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3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4. Provide real-time data for informed decision-making</a:t>
            </a:r>
            <a:endParaRPr lang="en-US" sz="13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3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5. Integrate with existing e-commerce platforms and accounting software</a:t>
            </a:r>
            <a:endParaRPr lang="en-US" sz="13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pPr>
            <a:endParaRPr lang="en-US" sz="13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0" marR="0">
              <a:spcBef>
                <a:spcPts val="0"/>
              </a:spcBef>
            </a:pPr>
            <a:r>
              <a:rPr lang="en-US" sz="1300" b="1" kern="100" dirty="0">
                <a:solidFill>
                  <a:schemeClr val="accent1">
                    <a:lumMod val="75000"/>
                  </a:schemeClr>
                </a:solidFill>
                <a:effectLst/>
                <a:latin typeface="Calibri" panose="020F0502020204030204" pitchFamily="34" charset="0"/>
                <a:ea typeface="Calibri" panose="020F0502020204030204" pitchFamily="34" charset="0"/>
                <a:cs typeface="Calibri" panose="020F0502020204030204" pitchFamily="34" charset="0"/>
              </a:rPr>
              <a:t> PROBLEM STATEMENT</a:t>
            </a:r>
            <a:endParaRPr lang="en-US" sz="1300"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pPr>
            <a:r>
              <a:rPr lang="en-US" sz="13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Small-scale businesses in Nigeria face several challenges. They struggle with inefficient inventory management, leading to:</a:t>
            </a:r>
            <a:endParaRPr lang="en-US" sz="13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Clr>
                <a:schemeClr val="bg1"/>
              </a:buClr>
              <a:buFont typeface="Wingdings" panose="05000000000000000000" pitchFamily="2" charset="2"/>
              <a:buChar char=""/>
              <a:tabLst>
                <a:tab pos="457200" algn="l"/>
              </a:tabLst>
            </a:pPr>
            <a:r>
              <a:rPr lang="en-US" sz="13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Stockouts:</a:t>
            </a:r>
            <a:r>
              <a:rPr lang="en-US" sz="13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Running out of stock, resulting in lost sales and revenue</a:t>
            </a:r>
            <a:endParaRPr lang="en-US" sz="13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Clr>
                <a:schemeClr val="bg1"/>
              </a:buClr>
              <a:buFont typeface="Wingdings" panose="05000000000000000000" pitchFamily="2" charset="2"/>
              <a:buChar char=""/>
              <a:tabLst>
                <a:tab pos="457200" algn="l"/>
              </a:tabLst>
            </a:pPr>
            <a:r>
              <a:rPr lang="en-US" sz="13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Overstocking: </a:t>
            </a:r>
            <a:r>
              <a:rPr lang="en-US" sz="13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Holding excess stock, tying up capital and increasing storage costs</a:t>
            </a:r>
            <a:endParaRPr lang="en-US" sz="13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Clr>
                <a:schemeClr val="bg1"/>
              </a:buClr>
              <a:buFont typeface="Wingdings" panose="05000000000000000000" pitchFamily="2" charset="2"/>
              <a:buChar char=""/>
              <a:tabLst>
                <a:tab pos="457200" algn="l"/>
              </a:tabLst>
            </a:pPr>
            <a:r>
              <a:rPr lang="en-US" sz="13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Manual errors</a:t>
            </a:r>
            <a:r>
              <a:rPr lang="en-US" sz="13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Inaccurate tracking and reporting due to manual processes, leading to stock discrepancies and waste</a:t>
            </a:r>
            <a:endParaRPr lang="en-US" sz="13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Clr>
                <a:schemeClr val="bg1"/>
              </a:buClr>
              <a:buFont typeface="Wingdings" panose="05000000000000000000" pitchFamily="2" charset="2"/>
              <a:buChar char=""/>
              <a:tabLst>
                <a:tab pos="457200" algn="l"/>
              </a:tabLst>
            </a:pPr>
            <a:r>
              <a:rPr lang="en-US" sz="13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Lack of visibility:</a:t>
            </a:r>
            <a:r>
              <a:rPr lang="en-US" sz="13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Insufficient real-time insights into stock levels, making it difficult to make informed decisions</a:t>
            </a:r>
          </a:p>
          <a:p>
            <a:pPr marL="342900" indent="-342900">
              <a:lnSpc>
                <a:spcPct val="107000"/>
              </a:lnSpc>
              <a:buClr>
                <a:schemeClr val="bg1"/>
              </a:buClr>
              <a:buFont typeface="Wingdings" panose="05000000000000000000" pitchFamily="2" charset="2"/>
              <a:buChar char=""/>
              <a:tabLst>
                <a:tab pos="457200" algn="l"/>
              </a:tabLst>
            </a:pPr>
            <a:r>
              <a:rPr lang="en-US" sz="13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Inefficient operations:</a:t>
            </a:r>
            <a:r>
              <a:rPr lang="en-US" sz="13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Wasting time and resources on manual inventory management, taking away from core business activities</a:t>
            </a:r>
            <a:endParaRPr lang="en-US" sz="13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85"/>
        <p:cNvGrpSpPr/>
        <p:nvPr/>
      </p:nvGrpSpPr>
      <p:grpSpPr>
        <a:xfrm>
          <a:off x="0" y="0"/>
          <a:ext cx="0" cy="0"/>
          <a:chOff x="0" y="0"/>
          <a:chExt cx="0" cy="0"/>
        </a:xfrm>
      </p:grpSpPr>
      <p:sp>
        <p:nvSpPr>
          <p:cNvPr id="3" name="TextBox 2">
            <a:extLst>
              <a:ext uri="{FF2B5EF4-FFF2-40B4-BE49-F238E27FC236}">
                <a16:creationId xmlns:a16="http://schemas.microsoft.com/office/drawing/2014/main" id="{24CEC680-8784-CD5E-E053-B09263D28FD7}"/>
              </a:ext>
            </a:extLst>
          </p:cNvPr>
          <p:cNvSpPr txBox="1"/>
          <p:nvPr/>
        </p:nvSpPr>
        <p:spPr>
          <a:xfrm>
            <a:off x="295564" y="119123"/>
            <a:ext cx="8617527" cy="4905254"/>
          </a:xfrm>
          <a:prstGeom prst="rect">
            <a:avLst/>
          </a:prstGeom>
          <a:noFill/>
        </p:spPr>
        <p:txBody>
          <a:bodyPr wrap="square">
            <a:spAutoFit/>
          </a:bodyPr>
          <a:lstStyle/>
          <a:p>
            <a:pPr marL="228600" marR="0">
              <a:lnSpc>
                <a:spcPct val="115000"/>
              </a:lnSpc>
              <a:spcBef>
                <a:spcPts val="0"/>
              </a:spcBef>
              <a:spcAft>
                <a:spcPts val="800"/>
              </a:spcAft>
            </a:pPr>
            <a:r>
              <a:rPr lang="en-US" sz="1400" b="1" kern="100" dirty="0">
                <a:solidFill>
                  <a:schemeClr val="accent1">
                    <a:lumMod val="75000"/>
                  </a:schemeClr>
                </a:solidFill>
                <a:effectLst/>
                <a:latin typeface="Calibri" panose="020F0502020204030204" pitchFamily="34" charset="0"/>
                <a:ea typeface="Calibri" panose="020F0502020204030204" pitchFamily="34" charset="0"/>
                <a:cs typeface="Calibri" panose="020F0502020204030204" pitchFamily="34" charset="0"/>
              </a:rPr>
              <a:t>These challenges result in:</a:t>
            </a:r>
            <a:endParaRPr lang="en-US" sz="1400"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800"/>
              </a:spcAft>
              <a:buClr>
                <a:schemeClr val="bg1"/>
              </a:buClr>
              <a:buFont typeface="Wingdings" panose="05000000000000000000" pitchFamily="2" charset="2"/>
              <a:buChar char="§"/>
              <a:tabLst>
                <a:tab pos="457200" algn="l"/>
              </a:tabLst>
            </a:pPr>
            <a:r>
              <a:rPr lang="en-US" sz="14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Reduced profitability</a:t>
            </a:r>
            <a:endParaRPr lang="en-US"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800"/>
              </a:spcAft>
              <a:buClr>
                <a:schemeClr val="bg1"/>
              </a:buClr>
              <a:buFont typeface="Wingdings" panose="05000000000000000000" pitchFamily="2" charset="2"/>
              <a:buChar char="§"/>
              <a:tabLst>
                <a:tab pos="457200" algn="l"/>
              </a:tabLst>
            </a:pPr>
            <a:r>
              <a:rPr lang="en-US" sz="14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Decreased customer satisfaction</a:t>
            </a:r>
            <a:endParaRPr lang="en-US"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800"/>
              </a:spcAft>
              <a:buClr>
                <a:schemeClr val="bg1"/>
              </a:buClr>
              <a:buFont typeface="Wingdings" panose="05000000000000000000" pitchFamily="2" charset="2"/>
              <a:buChar char="§"/>
              <a:tabLst>
                <a:tab pos="457200" algn="l"/>
              </a:tabLst>
            </a:pPr>
            <a:r>
              <a:rPr lang="en-US" sz="14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Increased stress and workload for business owners</a:t>
            </a:r>
            <a:endParaRPr lang="en-US"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800"/>
              </a:spcAft>
            </a:pPr>
            <a:r>
              <a:rPr lang="en-US" sz="14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Hence a user-friendly, automated, and</a:t>
            </a:r>
            <a:r>
              <a:rPr lang="en-US" sz="14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4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data-driven inventory management solution is needed to address these challenges and empower small-scale businesses in Nigeria to optimize their inventory management, streamline operations, and drive growth."</a:t>
            </a:r>
            <a:endParaRPr lang="en-US"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800"/>
              </a:spcAft>
            </a:pPr>
            <a:r>
              <a:rPr lang="en-US" sz="1400" b="1" kern="100" dirty="0">
                <a:solidFill>
                  <a:schemeClr val="accent1">
                    <a:lumMod val="75000"/>
                  </a:schemeClr>
                </a:solidFill>
                <a:effectLst/>
                <a:latin typeface="Calibri" panose="020F0502020204030204" pitchFamily="34" charset="0"/>
                <a:ea typeface="Calibri" panose="020F0502020204030204" pitchFamily="34" charset="0"/>
                <a:cs typeface="Calibri" panose="020F0502020204030204" pitchFamily="34" charset="0"/>
              </a:rPr>
              <a:t>SOLUTION STATEMENT</a:t>
            </a:r>
            <a:endParaRPr lang="en-US" sz="1400"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14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Introducing </a:t>
            </a:r>
            <a:r>
              <a:rPr lang="en-US" sz="14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"InventoryMax"</a:t>
            </a:r>
            <a:r>
              <a:rPr lang="en-US" sz="14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 a cloud-based app designed to streamline and optimize inventory tracking for small-medium businesses (SMBs) will help achieve </a:t>
            </a:r>
            <a:endParaRPr lang="en-US"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14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endParaRPr lang="en-US"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14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1. Accurate real-time inventory tracking</a:t>
            </a:r>
            <a:endParaRPr lang="en-US"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14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2. Automated low-stock alerts and reporting</a:t>
            </a:r>
            <a:endParaRPr lang="en-US"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14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3. Efficient ordering and restocking processes</a:t>
            </a:r>
            <a:endParaRPr lang="en-US"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14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4. Enhanced visibility across multiple locations</a:t>
            </a:r>
            <a:endParaRPr lang="en-US"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14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5. Reduced labor costs and increased productivity</a:t>
            </a:r>
            <a:endParaRPr lang="en-US"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14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6. Improved customer satisfaction</a:t>
            </a:r>
            <a:endParaRPr lang="en-US"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D066680E-B0BC-1895-FA1E-67164B657155}"/>
              </a:ext>
            </a:extLst>
          </p:cNvPr>
          <p:cNvSpPr txBox="1"/>
          <p:nvPr/>
        </p:nvSpPr>
        <p:spPr>
          <a:xfrm>
            <a:off x="4036291" y="0"/>
            <a:ext cx="757382" cy="400110"/>
          </a:xfrm>
          <a:prstGeom prst="rect">
            <a:avLst/>
          </a:prstGeom>
          <a:noFill/>
        </p:spPr>
        <p:txBody>
          <a:bodyPr wrap="square" rtlCol="0">
            <a:spAutoFit/>
          </a:bodyPr>
          <a:lstStyle/>
          <a:p>
            <a:r>
              <a:rPr lang="en-US" sz="2000" b="1" dirty="0">
                <a:solidFill>
                  <a:schemeClr val="accent1">
                    <a:lumMod val="75000"/>
                  </a:schemeClr>
                </a:solidFill>
              </a:rPr>
              <a:t>PRD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308" name="Google Shape;308;p51"/>
          <p:cNvSpPr/>
          <p:nvPr/>
        </p:nvSpPr>
        <p:spPr>
          <a:xfrm>
            <a:off x="5983419" y="3958954"/>
            <a:ext cx="168300" cy="168300"/>
          </a:xfrm>
          <a:prstGeom prst="ellipse">
            <a:avLst/>
          </a:prstGeom>
          <a:solidFill>
            <a:schemeClr val="accent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51"/>
          <p:cNvSpPr/>
          <p:nvPr/>
        </p:nvSpPr>
        <p:spPr>
          <a:xfrm>
            <a:off x="2660980" y="3874804"/>
            <a:ext cx="168300" cy="16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51"/>
          <p:cNvSpPr/>
          <p:nvPr/>
        </p:nvSpPr>
        <p:spPr>
          <a:xfrm>
            <a:off x="5983419" y="4305804"/>
            <a:ext cx="168300" cy="168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51"/>
          <p:cNvSpPr/>
          <p:nvPr/>
        </p:nvSpPr>
        <p:spPr>
          <a:xfrm>
            <a:off x="2660980" y="4221654"/>
            <a:ext cx="168300" cy="168300"/>
          </a:xfrm>
          <a:prstGeom prst="ellipse">
            <a:avLst/>
          </a:prstGeom>
          <a:solidFill>
            <a:schemeClr val="accent5">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64E2F3C0-BCE8-463A-EAED-566CF4053C62}"/>
              </a:ext>
            </a:extLst>
          </p:cNvPr>
          <p:cNvSpPr txBox="1"/>
          <p:nvPr/>
        </p:nvSpPr>
        <p:spPr>
          <a:xfrm>
            <a:off x="133929" y="289792"/>
            <a:ext cx="6502615" cy="4934556"/>
          </a:xfrm>
          <a:prstGeom prst="rect">
            <a:avLst/>
          </a:prstGeom>
          <a:noFill/>
        </p:spPr>
        <p:txBody>
          <a:bodyPr wrap="square">
            <a:spAutoFit/>
          </a:bodyPr>
          <a:lstStyle/>
          <a:p>
            <a:pPr marL="0" marR="0" algn="just">
              <a:lnSpc>
                <a:spcPct val="115000"/>
              </a:lnSpc>
              <a:spcBef>
                <a:spcPts val="0"/>
              </a:spcBef>
              <a:spcAft>
                <a:spcPts val="0"/>
              </a:spcAft>
            </a:pPr>
            <a:r>
              <a:rPr lang="en-US" sz="1300" b="1" kern="100" dirty="0">
                <a:solidFill>
                  <a:schemeClr val="accent1">
                    <a:lumMod val="75000"/>
                  </a:schemeClr>
                </a:solidFill>
                <a:effectLst/>
                <a:latin typeface="Calibri" panose="020F0502020204030204" pitchFamily="34" charset="0"/>
                <a:ea typeface="Calibri" panose="020F0502020204030204" pitchFamily="34" charset="0"/>
                <a:cs typeface="Calibri" panose="020F0502020204030204" pitchFamily="34" charset="0"/>
              </a:rPr>
              <a:t>CORE FEATURES:</a:t>
            </a:r>
            <a:endParaRPr lang="en-US" sz="1300"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13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1. Barcode scanning and RFID integration </a:t>
            </a:r>
            <a:r>
              <a:rPr lang="en-US" sz="1300" kern="1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i.e</a:t>
            </a:r>
            <a:r>
              <a:rPr lang="en-US" sz="13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(Radio Frequency Identification) this will enable automatic identification and tracking of objects.</a:t>
            </a:r>
            <a:endParaRPr lang="en-US" sz="13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13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2. Multi-location inventory management</a:t>
            </a:r>
            <a:endParaRPr lang="en-US" sz="13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13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3. Automated reporting and analytics</a:t>
            </a:r>
            <a:endParaRPr lang="en-US" sz="13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13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4. Low-stock alerts and notifications</a:t>
            </a:r>
            <a:endParaRPr lang="en-US" sz="13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13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5. Order management and tracking</a:t>
            </a:r>
            <a:endParaRPr lang="en-US" sz="13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13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6. Integration with e-commerce platforms and accounting software</a:t>
            </a:r>
            <a:endParaRPr lang="en-US" sz="13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13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endParaRPr lang="en-US" sz="13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300" b="1" kern="100" dirty="0">
                <a:solidFill>
                  <a:schemeClr val="accent1">
                    <a:lumMod val="75000"/>
                  </a:schemeClr>
                </a:solidFill>
                <a:effectLst/>
                <a:latin typeface="Calibri" panose="020F0502020204030204" pitchFamily="34" charset="0"/>
                <a:ea typeface="Calibri" panose="020F0502020204030204" pitchFamily="34" charset="0"/>
                <a:cs typeface="Calibri" panose="020F0502020204030204" pitchFamily="34" charset="0"/>
              </a:rPr>
              <a:t>FUNCTIONAL REQUIREMENTS:</a:t>
            </a:r>
            <a:endParaRPr lang="en-US" sz="1300"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3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3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User Management: Key Features</a:t>
            </a:r>
            <a:endParaRPr lang="en-US" sz="13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3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1. User registration and login</a:t>
            </a:r>
            <a:endParaRPr lang="en-US" sz="13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3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2. Role-based access control (admin, manager, user)</a:t>
            </a:r>
            <a:endParaRPr lang="en-US" sz="13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3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3. Password reset and recovery</a:t>
            </a:r>
            <a:endParaRPr lang="en-US" sz="13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3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endParaRPr lang="en-US" sz="13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300" b="1" kern="100" dirty="0">
                <a:solidFill>
                  <a:schemeClr val="accent1">
                    <a:lumMod val="75000"/>
                  </a:schemeClr>
                </a:solidFill>
                <a:effectLst/>
                <a:latin typeface="Calibri" panose="020F0502020204030204" pitchFamily="34" charset="0"/>
                <a:ea typeface="Calibri" panose="020F0502020204030204" pitchFamily="34" charset="0"/>
                <a:cs typeface="Calibri" panose="020F0502020204030204" pitchFamily="34" charset="0"/>
              </a:rPr>
              <a:t>INVENTORY MANAGEMENT:</a:t>
            </a:r>
            <a:endParaRPr lang="en-US" sz="1300"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3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1. Product creation and editing</a:t>
            </a:r>
            <a:endParaRPr lang="en-US" sz="13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3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2. Inventory tracking (quantity, location, status)</a:t>
            </a:r>
            <a:endParaRPr lang="en-US" sz="13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3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3. Low-stock alerts and notifications</a:t>
            </a:r>
            <a:endParaRPr lang="en-US" sz="13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3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4. Barcode scanning and RFID integration</a:t>
            </a:r>
            <a:endParaRPr lang="en-US" sz="13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3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5. Inventory reporting and analytics</a:t>
            </a:r>
            <a:endParaRPr lang="en-US" sz="13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3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endParaRPr lang="en-US" sz="1300" dirty="0">
              <a:solidFill>
                <a:schemeClr val="bg1"/>
              </a:solidFill>
            </a:endParaRPr>
          </a:p>
        </p:txBody>
      </p:sp>
      <p:sp>
        <p:nvSpPr>
          <p:cNvPr id="8" name="TextBox 7">
            <a:extLst>
              <a:ext uri="{FF2B5EF4-FFF2-40B4-BE49-F238E27FC236}">
                <a16:creationId xmlns:a16="http://schemas.microsoft.com/office/drawing/2014/main" id="{F9F4E95D-E8D8-93EE-7169-677AEE093BCC}"/>
              </a:ext>
            </a:extLst>
          </p:cNvPr>
          <p:cNvSpPr txBox="1"/>
          <p:nvPr/>
        </p:nvSpPr>
        <p:spPr>
          <a:xfrm>
            <a:off x="3671454" y="58960"/>
            <a:ext cx="1066800" cy="461665"/>
          </a:xfrm>
          <a:prstGeom prst="rect">
            <a:avLst/>
          </a:prstGeom>
          <a:noFill/>
        </p:spPr>
        <p:txBody>
          <a:bodyPr wrap="square">
            <a:spAutoFit/>
          </a:bodyPr>
          <a:lstStyle/>
          <a:p>
            <a:r>
              <a:rPr lang="en-US" sz="2400" b="1" dirty="0">
                <a:solidFill>
                  <a:schemeClr val="accent1">
                    <a:lumMod val="75000"/>
                  </a:schemeClr>
                </a:solidFill>
              </a:rPr>
              <a:t>PRD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54"/>
          <p:cNvSpPr txBox="1">
            <a:spLocks noGrp="1"/>
          </p:cNvSpPr>
          <p:nvPr>
            <p:ph type="title"/>
          </p:nvPr>
        </p:nvSpPr>
        <p:spPr>
          <a:xfrm>
            <a:off x="2926609" y="81973"/>
            <a:ext cx="862591" cy="40471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t>PRD</a:t>
            </a:r>
            <a:endParaRPr sz="1800" b="1" dirty="0"/>
          </a:p>
        </p:txBody>
      </p:sp>
      <p:sp>
        <p:nvSpPr>
          <p:cNvPr id="2" name="Text Placeholder 1">
            <a:extLst>
              <a:ext uri="{FF2B5EF4-FFF2-40B4-BE49-F238E27FC236}">
                <a16:creationId xmlns:a16="http://schemas.microsoft.com/office/drawing/2014/main" id="{EED772A2-B645-8088-8F5B-BA14D56D80D9}"/>
              </a:ext>
            </a:extLst>
          </p:cNvPr>
          <p:cNvSpPr>
            <a:spLocks noGrp="1"/>
          </p:cNvSpPr>
          <p:nvPr>
            <p:ph type="body" idx="1"/>
          </p:nvPr>
        </p:nvSpPr>
        <p:spPr>
          <a:xfrm>
            <a:off x="352917" y="375420"/>
            <a:ext cx="4320683" cy="4233526"/>
          </a:xfrm>
        </p:spPr>
        <p:txBody>
          <a:bodyPr/>
          <a:lstStyle/>
          <a:p>
            <a:pPr marL="0" marR="0" indent="0">
              <a:lnSpc>
                <a:spcPct val="107000"/>
              </a:lnSpc>
              <a:spcBef>
                <a:spcPts val="0"/>
              </a:spcBef>
              <a:spcAft>
                <a:spcPts val="0"/>
              </a:spcAft>
              <a:buNone/>
            </a:pPr>
            <a:r>
              <a:rPr lang="en-US" b="1" kern="100" dirty="0">
                <a:solidFill>
                  <a:schemeClr val="accent1">
                    <a:lumMod val="75000"/>
                  </a:schemeClr>
                </a:solidFill>
                <a:effectLst/>
                <a:latin typeface="Calibri" panose="020F0502020204030204" pitchFamily="34" charset="0"/>
                <a:ea typeface="Calibri" panose="020F0502020204030204" pitchFamily="34" charset="0"/>
                <a:cs typeface="Calibri" panose="020F0502020204030204" pitchFamily="34" charset="0"/>
              </a:rPr>
              <a:t>ORDER MANAGEMENT:</a:t>
            </a:r>
            <a:endParaRPr lang="en-US"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kern="100" dirty="0">
                <a:effectLst/>
                <a:latin typeface="Calibri" panose="020F0502020204030204" pitchFamily="34" charset="0"/>
                <a:ea typeface="Calibri" panose="020F0502020204030204" pitchFamily="34" charset="0"/>
                <a:cs typeface="Calibri" panose="020F0502020204030204" pitchFamily="34" charset="0"/>
              </a:rPr>
              <a:t>1. Order creation and management</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kern="100" dirty="0">
                <a:effectLst/>
                <a:latin typeface="Calibri" panose="020F0502020204030204" pitchFamily="34" charset="0"/>
                <a:ea typeface="Calibri" panose="020F0502020204030204" pitchFamily="34" charset="0"/>
                <a:cs typeface="Calibri" panose="020F0502020204030204" pitchFamily="34" charset="0"/>
              </a:rPr>
              <a:t>2. Order tracking and status updates</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kern="100" dirty="0">
                <a:effectLst/>
                <a:latin typeface="Calibri" panose="020F0502020204030204" pitchFamily="34" charset="0"/>
                <a:ea typeface="Calibri" panose="020F0502020204030204" pitchFamily="34" charset="0"/>
                <a:cs typeface="Calibri" panose="020F0502020204030204" pitchFamily="34" charset="0"/>
              </a:rPr>
              <a:t>3. Automated inventory updates</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kern="100" dirty="0">
                <a:effectLst/>
                <a:latin typeface="Calibri" panose="020F0502020204030204" pitchFamily="34" charset="0"/>
                <a:ea typeface="Calibri" panose="020F0502020204030204" pitchFamily="34" charset="0"/>
                <a:cs typeface="Calibri" panose="020F0502020204030204" pitchFamily="34" charset="0"/>
              </a:rPr>
              <a:t>4. Integration with e-commerce platforms</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kern="100" dirty="0">
                <a:effectLst/>
                <a:latin typeface="Calibri" panose="020F0502020204030204" pitchFamily="34" charset="0"/>
                <a:ea typeface="Calibri" panose="020F0502020204030204" pitchFamily="34" charset="0"/>
                <a:cs typeface="Calibri" panose="020F0502020204030204" pitchFamily="34" charset="0"/>
              </a:rPr>
              <a:t> </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b="1" kern="100" dirty="0">
                <a:solidFill>
                  <a:schemeClr val="accent1">
                    <a:lumMod val="75000"/>
                  </a:schemeClr>
                </a:solidFill>
                <a:effectLst/>
                <a:latin typeface="Calibri" panose="020F0502020204030204" pitchFamily="34" charset="0"/>
                <a:ea typeface="Calibri" panose="020F0502020204030204" pitchFamily="34" charset="0"/>
                <a:cs typeface="Calibri" panose="020F0502020204030204" pitchFamily="34" charset="0"/>
              </a:rPr>
              <a:t>SUPPLY CHAIN MANAGEMENT:</a:t>
            </a:r>
            <a:endParaRPr lang="en-US"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kern="100" dirty="0">
                <a:effectLst/>
                <a:latin typeface="Calibri" panose="020F0502020204030204" pitchFamily="34" charset="0"/>
                <a:ea typeface="Calibri" panose="020F0502020204030204" pitchFamily="34" charset="0"/>
                <a:cs typeface="Calibri" panose="020F0502020204030204" pitchFamily="34" charset="0"/>
              </a:rPr>
              <a:t>1. Supplier management (contact info, pricing)</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kern="100" dirty="0">
                <a:effectLst/>
                <a:latin typeface="Calibri" panose="020F0502020204030204" pitchFamily="34" charset="0"/>
                <a:ea typeface="Calibri" panose="020F0502020204030204" pitchFamily="34" charset="0"/>
                <a:cs typeface="Calibri" panose="020F0502020204030204" pitchFamily="34" charset="0"/>
              </a:rPr>
              <a:t>2. Purchase order creation and management</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kern="100" dirty="0">
                <a:effectLst/>
                <a:latin typeface="Calibri" panose="020F0502020204030204" pitchFamily="34" charset="0"/>
                <a:ea typeface="Calibri" panose="020F0502020204030204" pitchFamily="34" charset="0"/>
                <a:cs typeface="Calibri" panose="020F0502020204030204" pitchFamily="34" charset="0"/>
              </a:rPr>
              <a:t>3. Shipping and receiving management</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kern="100" dirty="0">
                <a:effectLst/>
                <a:latin typeface="Calibri" panose="020F0502020204030204" pitchFamily="34" charset="0"/>
                <a:ea typeface="Calibri" panose="020F0502020204030204" pitchFamily="34" charset="0"/>
                <a:cs typeface="Calibri" panose="020F0502020204030204" pitchFamily="34" charset="0"/>
              </a:rPr>
              <a:t>4. Automated inventory updates</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kern="100" dirty="0">
                <a:effectLst/>
                <a:latin typeface="Calibri" panose="020F0502020204030204" pitchFamily="34" charset="0"/>
                <a:ea typeface="Calibri" panose="020F0502020204030204" pitchFamily="34" charset="0"/>
                <a:cs typeface="Calibri" panose="020F0502020204030204" pitchFamily="34" charset="0"/>
              </a:rPr>
              <a:t> </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b="1" kern="100" dirty="0">
                <a:solidFill>
                  <a:schemeClr val="accent1">
                    <a:lumMod val="75000"/>
                  </a:schemeClr>
                </a:solidFill>
                <a:effectLst/>
                <a:latin typeface="Calibri" panose="020F0502020204030204" pitchFamily="34" charset="0"/>
                <a:ea typeface="Calibri" panose="020F0502020204030204" pitchFamily="34" charset="0"/>
                <a:cs typeface="Calibri" panose="020F0502020204030204" pitchFamily="34" charset="0"/>
              </a:rPr>
              <a:t>REPORTING AND ANALYTICS:</a:t>
            </a:r>
            <a:endParaRPr lang="en-US"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kern="100" dirty="0">
                <a:effectLst/>
                <a:latin typeface="Calibri" panose="020F0502020204030204" pitchFamily="34" charset="0"/>
                <a:ea typeface="Calibri" panose="020F0502020204030204" pitchFamily="34" charset="0"/>
                <a:cs typeface="Calibri" panose="020F0502020204030204" pitchFamily="34" charset="0"/>
              </a:rPr>
              <a:t>1. Inventory levels and valuation</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kern="100" dirty="0">
                <a:effectLst/>
                <a:latin typeface="Calibri" panose="020F0502020204030204" pitchFamily="34" charset="0"/>
                <a:ea typeface="Calibri" panose="020F0502020204030204" pitchFamily="34" charset="0"/>
                <a:cs typeface="Calibri" panose="020F0502020204030204" pitchFamily="34" charset="0"/>
              </a:rPr>
              <a:t>2. Order history and trends</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kern="100" dirty="0">
                <a:effectLst/>
                <a:latin typeface="Calibri" panose="020F0502020204030204" pitchFamily="34" charset="0"/>
                <a:ea typeface="Calibri" panose="020F0502020204030204" pitchFamily="34" charset="0"/>
                <a:cs typeface="Calibri" panose="020F0502020204030204" pitchFamily="34" charset="0"/>
              </a:rPr>
              <a:t>3. Suppli2. Accounting software (QuickBooks, Xero)</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kern="100" dirty="0">
                <a:effectLst/>
                <a:latin typeface="Calibri" panose="020F0502020204030204" pitchFamily="34" charset="0"/>
                <a:ea typeface="Calibri" panose="020F0502020204030204" pitchFamily="34" charset="0"/>
                <a:cs typeface="Calibri" panose="020F0502020204030204" pitchFamily="34" charset="0"/>
              </a:rPr>
              <a:t>3. Barcode scanners and RFID devices</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 Placeholder 2">
            <a:extLst>
              <a:ext uri="{FF2B5EF4-FFF2-40B4-BE49-F238E27FC236}">
                <a16:creationId xmlns:a16="http://schemas.microsoft.com/office/drawing/2014/main" id="{78799F06-D0D0-FEBC-7F83-9037C9BCD0CD}"/>
              </a:ext>
            </a:extLst>
          </p:cNvPr>
          <p:cNvSpPr>
            <a:spLocks noGrp="1"/>
          </p:cNvSpPr>
          <p:nvPr>
            <p:ph type="body" idx="2"/>
          </p:nvPr>
        </p:nvSpPr>
        <p:spPr>
          <a:xfrm>
            <a:off x="4769441" y="134120"/>
            <a:ext cx="4320683" cy="5312904"/>
          </a:xfrm>
        </p:spPr>
        <p:txBody>
          <a:bodyPr/>
          <a:lstStyle/>
          <a:p>
            <a:pPr marL="0" marR="0" indent="0">
              <a:lnSpc>
                <a:spcPct val="107000"/>
              </a:lnSpc>
              <a:spcBef>
                <a:spcPts val="0"/>
              </a:spcBef>
              <a:spcAft>
                <a:spcPts val="0"/>
              </a:spcAft>
              <a:buNone/>
            </a:pPr>
            <a:r>
              <a:rPr lang="en-US" b="1" kern="100" dirty="0">
                <a:solidFill>
                  <a:schemeClr val="accent1">
                    <a:lumMod val="75000"/>
                  </a:schemeClr>
                </a:solidFill>
                <a:effectLst/>
                <a:latin typeface="Calibri" panose="020F0502020204030204" pitchFamily="34" charset="0"/>
                <a:ea typeface="Calibri" panose="020F0502020204030204" pitchFamily="34" charset="0"/>
                <a:cs typeface="Calibri" panose="020F0502020204030204" pitchFamily="34" charset="0"/>
              </a:rPr>
              <a:t>NON-FUNCTIONAL REQUIREMENTS:</a:t>
            </a:r>
            <a:endParaRPr lang="en-US"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kern="100" dirty="0">
                <a:effectLst/>
                <a:latin typeface="Calibri" panose="020F0502020204030204" pitchFamily="34" charset="0"/>
                <a:ea typeface="Calibri" panose="020F0502020204030204" pitchFamily="34" charset="0"/>
                <a:cs typeface="Calibri" panose="020F0502020204030204" pitchFamily="34" charset="0"/>
              </a:rPr>
              <a:t>1. Performance: 99.9% uptime </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kern="100" dirty="0">
                <a:effectLst/>
                <a:latin typeface="Calibri" panose="020F0502020204030204" pitchFamily="34" charset="0"/>
                <a:ea typeface="Calibri" panose="020F0502020204030204" pitchFamily="34" charset="0"/>
                <a:cs typeface="Calibri" panose="020F0502020204030204" pitchFamily="34" charset="0"/>
              </a:rPr>
              <a:t>2. Security: SSL encryption, secure data storage</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kern="100" dirty="0">
                <a:effectLst/>
                <a:latin typeface="Calibri" panose="020F0502020204030204" pitchFamily="34" charset="0"/>
                <a:ea typeface="Calibri" panose="020F0502020204030204" pitchFamily="34" charset="0"/>
                <a:cs typeface="Calibri" panose="020F0502020204030204" pitchFamily="34" charset="0"/>
              </a:rPr>
              <a:t>3. Usability: intuitive UI, user-friendly navigation</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kern="100" dirty="0">
                <a:effectLst/>
                <a:latin typeface="Calibri" panose="020F0502020204030204" pitchFamily="34" charset="0"/>
                <a:ea typeface="Calibri" panose="020F0502020204030204" pitchFamily="34" charset="0"/>
                <a:cs typeface="Calibri" panose="020F0502020204030204" pitchFamily="34" charset="0"/>
              </a:rPr>
              <a:t>4. Scalability: support for 100+ users, 10,000+ SKUs</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kern="100" dirty="0">
                <a:effectLst/>
                <a:latin typeface="Calibri" panose="020F0502020204030204" pitchFamily="34" charset="0"/>
                <a:ea typeface="Calibri" panose="020F0502020204030204" pitchFamily="34" charset="0"/>
                <a:cs typeface="Calibri" panose="020F0502020204030204" pitchFamily="34" charset="0"/>
              </a:rPr>
              <a:t> </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b="1" kern="100" dirty="0">
                <a:solidFill>
                  <a:schemeClr val="accent1">
                    <a:lumMod val="75000"/>
                  </a:schemeClr>
                </a:solidFill>
                <a:effectLst/>
                <a:latin typeface="Calibri" panose="020F0502020204030204" pitchFamily="34" charset="0"/>
                <a:ea typeface="Calibri" panose="020F0502020204030204" pitchFamily="34" charset="0"/>
                <a:cs typeface="Calibri" panose="020F0502020204030204" pitchFamily="34" charset="0"/>
              </a:rPr>
              <a:t>USER INTERFACE (UI) REQUIREMENTS:</a:t>
            </a:r>
            <a:endParaRPr lang="en-US"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kern="100" dirty="0">
                <a:effectLst/>
                <a:latin typeface="Calibri" panose="020F0502020204030204" pitchFamily="34" charset="0"/>
                <a:ea typeface="Calibri" panose="020F0502020204030204" pitchFamily="34" charset="0"/>
                <a:cs typeface="Calibri" panose="020F0502020204030204" pitchFamily="34" charset="0"/>
              </a:rPr>
              <a:t>1. Responsive design for desktop, tablet, mobile</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kern="100" dirty="0">
                <a:effectLst/>
                <a:latin typeface="Calibri" panose="020F0502020204030204" pitchFamily="34" charset="0"/>
                <a:ea typeface="Calibri" panose="020F0502020204030204" pitchFamily="34" charset="0"/>
                <a:cs typeface="Calibri" panose="020F0502020204030204" pitchFamily="34" charset="0"/>
              </a:rPr>
              <a:t>2. Clear and concise labeling and instructions</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kern="100" dirty="0">
                <a:effectLst/>
                <a:latin typeface="Calibri" panose="020F0502020204030204" pitchFamily="34" charset="0"/>
                <a:ea typeface="Calibri" panose="020F0502020204030204" pitchFamily="34" charset="0"/>
                <a:cs typeface="Calibri" panose="020F0502020204030204" pitchFamily="34" charset="0"/>
              </a:rPr>
              <a:t>3. Prominent display of key metrics and alerts</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kern="100" dirty="0">
                <a:effectLst/>
                <a:latin typeface="Calibri" panose="020F0502020204030204" pitchFamily="34" charset="0"/>
                <a:ea typeface="Calibri" panose="020F0502020204030204" pitchFamily="34" charset="0"/>
                <a:cs typeface="Calibri" panose="020F0502020204030204" pitchFamily="34" charset="0"/>
              </a:rPr>
              <a:t>4. Customizable dashboard and reporting</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kern="100" dirty="0">
                <a:effectLst/>
                <a:latin typeface="Calibri" panose="020F0502020204030204" pitchFamily="34" charset="0"/>
                <a:ea typeface="Calibri" panose="020F0502020204030204" pitchFamily="34" charset="0"/>
                <a:cs typeface="Calibri" panose="020F0502020204030204" pitchFamily="34" charset="0"/>
              </a:rPr>
              <a:t> </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b="1" kern="100" dirty="0">
                <a:solidFill>
                  <a:schemeClr val="accent1">
                    <a:lumMod val="75000"/>
                  </a:schemeClr>
                </a:solidFill>
                <a:effectLst/>
                <a:latin typeface="Calibri" panose="020F0502020204030204" pitchFamily="34" charset="0"/>
                <a:ea typeface="Calibri" panose="020F0502020204030204" pitchFamily="34" charset="0"/>
                <a:cs typeface="Calibri" panose="020F0502020204030204" pitchFamily="34" charset="0"/>
              </a:rPr>
              <a:t>TECHNICAL REQUIREMENTS:</a:t>
            </a:r>
            <a:endParaRPr lang="en-US"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kern="100" dirty="0">
                <a:effectLst/>
                <a:latin typeface="Calibri" panose="020F0502020204030204" pitchFamily="34" charset="0"/>
                <a:ea typeface="Calibri" panose="020F0502020204030204" pitchFamily="34" charset="0"/>
                <a:cs typeface="Calibri" panose="020F0502020204030204" pitchFamily="34" charset="0"/>
              </a:rPr>
              <a:t>1. Cloud-based infrastructure (AWS, Azure)</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kern="100" dirty="0">
                <a:effectLst/>
                <a:latin typeface="Calibri" panose="020F0502020204030204" pitchFamily="34" charset="0"/>
                <a:ea typeface="Calibri" panose="020F0502020204030204" pitchFamily="34" charset="0"/>
                <a:cs typeface="Calibri" panose="020F0502020204030204" pitchFamily="34" charset="0"/>
              </a:rPr>
              <a:t>2. Database management system (MySQL, PostgreSQL)</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kern="100" dirty="0">
                <a:effectLst/>
                <a:latin typeface="Calibri" panose="020F0502020204030204" pitchFamily="34" charset="0"/>
                <a:ea typeface="Calibri" panose="020F0502020204030204" pitchFamily="34" charset="0"/>
                <a:cs typeface="Calibri" panose="020F0502020204030204" pitchFamily="34" charset="0"/>
              </a:rPr>
              <a:t>3. Programming languages (JavaScript, Python)</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kern="100" dirty="0">
                <a:effectLst/>
                <a:latin typeface="Calibri" panose="020F0502020204030204" pitchFamily="34" charset="0"/>
                <a:ea typeface="Calibri" panose="020F0502020204030204" pitchFamily="34" charset="0"/>
                <a:cs typeface="Calibri" panose="020F0502020204030204" pitchFamily="34" charset="0"/>
              </a:rPr>
              <a:t>4. API integration for third-party services</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Google Shape;308;p51">
            <a:extLst>
              <a:ext uri="{FF2B5EF4-FFF2-40B4-BE49-F238E27FC236}">
                <a16:creationId xmlns:a16="http://schemas.microsoft.com/office/drawing/2014/main" id="{7D4530E5-8BAE-8896-0B71-26A7243B49CA}"/>
              </a:ext>
            </a:extLst>
          </p:cNvPr>
          <p:cNvSpPr/>
          <p:nvPr/>
        </p:nvSpPr>
        <p:spPr>
          <a:xfrm>
            <a:off x="8519450" y="2408033"/>
            <a:ext cx="168300" cy="168300"/>
          </a:xfrm>
          <a:prstGeom prst="ellipse">
            <a:avLst/>
          </a:prstGeom>
          <a:solidFill>
            <a:schemeClr val="accent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12;p51">
            <a:extLst>
              <a:ext uri="{FF2B5EF4-FFF2-40B4-BE49-F238E27FC236}">
                <a16:creationId xmlns:a16="http://schemas.microsoft.com/office/drawing/2014/main" id="{00084239-EC88-7F20-706C-2AFAC3ECF93E}"/>
              </a:ext>
            </a:extLst>
          </p:cNvPr>
          <p:cNvSpPr/>
          <p:nvPr/>
        </p:nvSpPr>
        <p:spPr>
          <a:xfrm>
            <a:off x="8519450" y="3027073"/>
            <a:ext cx="168300" cy="168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08;p51">
            <a:extLst>
              <a:ext uri="{FF2B5EF4-FFF2-40B4-BE49-F238E27FC236}">
                <a16:creationId xmlns:a16="http://schemas.microsoft.com/office/drawing/2014/main" id="{4342F90D-CCDE-E15E-0B3C-7C2B81D76CE3}"/>
              </a:ext>
            </a:extLst>
          </p:cNvPr>
          <p:cNvSpPr/>
          <p:nvPr/>
        </p:nvSpPr>
        <p:spPr>
          <a:xfrm>
            <a:off x="3556926" y="4421230"/>
            <a:ext cx="168300" cy="168300"/>
          </a:xfrm>
          <a:prstGeom prst="ellipse">
            <a:avLst/>
          </a:prstGeom>
          <a:solidFill>
            <a:schemeClr val="accent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12;p51">
            <a:extLst>
              <a:ext uri="{FF2B5EF4-FFF2-40B4-BE49-F238E27FC236}">
                <a16:creationId xmlns:a16="http://schemas.microsoft.com/office/drawing/2014/main" id="{B21EE901-52A0-6CE4-68C5-F3ABB7B6E36A}"/>
              </a:ext>
            </a:extLst>
          </p:cNvPr>
          <p:cNvSpPr/>
          <p:nvPr/>
        </p:nvSpPr>
        <p:spPr>
          <a:xfrm>
            <a:off x="3556926" y="4768080"/>
            <a:ext cx="168300" cy="168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3892118" cy="64597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PRODUCT VISION</a:t>
            </a:r>
            <a:endParaRPr sz="3200" dirty="0"/>
          </a:p>
        </p:txBody>
      </p:sp>
      <p:sp>
        <p:nvSpPr>
          <p:cNvPr id="171" name="Google Shape;171;p39"/>
          <p:cNvSpPr txBox="1">
            <a:spLocks noGrp="1"/>
          </p:cNvSpPr>
          <p:nvPr>
            <p:ph type="body" idx="1"/>
          </p:nvPr>
        </p:nvSpPr>
        <p:spPr>
          <a:prstGeom prst="rect">
            <a:avLst/>
          </a:prstGeom>
        </p:spPr>
        <p:txBody>
          <a:bodyPr spcFirstLastPara="1" wrap="square" lIns="91425" tIns="91425" rIns="91425" bIns="91425" anchor="t" anchorCtr="0">
            <a:noAutofit/>
          </a:bodyPr>
          <a:lstStyle/>
          <a:p>
            <a:pPr marL="0" marR="0" indent="0" algn="just">
              <a:lnSpc>
                <a:spcPct val="115000"/>
              </a:lnSpc>
              <a:spcBef>
                <a:spcPts val="0"/>
              </a:spcBef>
              <a:spcAft>
                <a:spcPts val="1000"/>
              </a:spcAft>
              <a:buNone/>
            </a:pPr>
            <a:r>
              <a:rPr lang="en-US" sz="28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To empower small-scale businesses in Nigeria to optimize their inventory management, streamline operations, and drive growth through a user-friendly, automated, and data-driven platform.</a:t>
            </a:r>
          </a:p>
          <a:p>
            <a:pPr marL="0" lvl="0" indent="0" algn="l" rtl="0">
              <a:spcBef>
                <a:spcPts val="0"/>
              </a:spcBef>
              <a:spcAft>
                <a:spcPts val="1600"/>
              </a:spcAft>
              <a:buNone/>
            </a:pPr>
            <a:endParaRPr dirty="0"/>
          </a:p>
        </p:txBody>
      </p:sp>
      <p:cxnSp>
        <p:nvCxnSpPr>
          <p:cNvPr id="172" name="Google Shape;172;p39"/>
          <p:cNvCxnSpPr>
            <a:cxnSpLocks/>
          </p:cNvCxnSpPr>
          <p:nvPr/>
        </p:nvCxnSpPr>
        <p:spPr>
          <a:xfrm>
            <a:off x="1026200" y="414022"/>
            <a:ext cx="3545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3" name="TextBox 2">
            <a:extLst>
              <a:ext uri="{FF2B5EF4-FFF2-40B4-BE49-F238E27FC236}">
                <a16:creationId xmlns:a16="http://schemas.microsoft.com/office/drawing/2014/main" id="{E95740C7-86B9-BCB8-7936-E85CA3E7881F}"/>
              </a:ext>
            </a:extLst>
          </p:cNvPr>
          <p:cNvSpPr txBox="1"/>
          <p:nvPr/>
        </p:nvSpPr>
        <p:spPr>
          <a:xfrm>
            <a:off x="471488" y="639431"/>
            <a:ext cx="4572000" cy="3544304"/>
          </a:xfrm>
          <a:prstGeom prst="rect">
            <a:avLst/>
          </a:prstGeom>
          <a:noFill/>
        </p:spPr>
        <p:txBody>
          <a:bodyPr wrap="square">
            <a:spAutoFit/>
          </a:bodyPr>
          <a:lstStyle/>
          <a:p>
            <a:pPr marL="0" marR="0" algn="just">
              <a:lnSpc>
                <a:spcPct val="115000"/>
              </a:lnSpc>
              <a:spcBef>
                <a:spcPts val="0"/>
              </a:spcBef>
              <a:spcAft>
                <a:spcPts val="0"/>
              </a:spcAft>
            </a:pPr>
            <a:r>
              <a:rPr lang="en-US" sz="1600" b="1" kern="100" dirty="0">
                <a:solidFill>
                  <a:schemeClr val="accent1">
                    <a:lumMod val="75000"/>
                  </a:schemeClr>
                </a:solidFill>
                <a:effectLst/>
                <a:latin typeface="Calibri" panose="020F0502020204030204" pitchFamily="34" charset="0"/>
                <a:ea typeface="Calibri" panose="020F0502020204030204" pitchFamily="34" charset="0"/>
                <a:cs typeface="Calibri" panose="020F0502020204030204" pitchFamily="34" charset="0"/>
              </a:rPr>
              <a:t>TARGET AUDIENCE:</a:t>
            </a:r>
            <a:endParaRPr lang="en-US" sz="1600"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16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Small to medium-sized businesses (SMBs)</a:t>
            </a:r>
            <a:endParaRPr lang="en-US"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16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Retail and e-commerce companies</a:t>
            </a:r>
            <a:endParaRPr lang="en-US"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16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Wholesale and distribution businesses</a:t>
            </a:r>
            <a:endParaRPr lang="en-US"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16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Manufacturing and production companies</a:t>
            </a:r>
            <a:endParaRPr lang="en-US"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20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endPar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1600" b="1" kern="100" dirty="0">
                <a:solidFill>
                  <a:schemeClr val="accent1">
                    <a:lumMod val="75000"/>
                  </a:schemeClr>
                </a:solidFill>
                <a:effectLst/>
                <a:latin typeface="Calibri" panose="020F0502020204030204" pitchFamily="34" charset="0"/>
                <a:ea typeface="Calibri" panose="020F0502020204030204" pitchFamily="34" charset="0"/>
                <a:cs typeface="Calibri" panose="020F0502020204030204" pitchFamily="34" charset="0"/>
              </a:rPr>
              <a:t>KEY DIFFERENTIATORS:</a:t>
            </a:r>
            <a:endParaRPr lang="en-US" sz="1600"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16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1. User-friendly interface</a:t>
            </a:r>
            <a:endParaRPr lang="en-US"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16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2. Scalable and flexible architecture</a:t>
            </a:r>
            <a:endParaRPr lang="en-US"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16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3. Advanced reporting and analytics</a:t>
            </a:r>
            <a:endParaRPr lang="en-US"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16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4. Seamless integration with existing systems</a:t>
            </a:r>
            <a:endParaRPr lang="en-US"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16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5. Competitive pricing and exceptional support</a:t>
            </a:r>
            <a:endParaRPr lang="en-US"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0FA10AC0-AD03-7B5F-DAF6-035887E87AE1}"/>
              </a:ext>
            </a:extLst>
          </p:cNvPr>
          <p:cNvSpPr txBox="1"/>
          <p:nvPr/>
        </p:nvSpPr>
        <p:spPr>
          <a:xfrm>
            <a:off x="2886075" y="131862"/>
            <a:ext cx="664369" cy="338554"/>
          </a:xfrm>
          <a:prstGeom prst="rect">
            <a:avLst/>
          </a:prstGeom>
          <a:noFill/>
        </p:spPr>
        <p:txBody>
          <a:bodyPr wrap="square">
            <a:spAutoFit/>
          </a:bodyPr>
          <a:lstStyle/>
          <a:p>
            <a:r>
              <a:rPr lang="en" sz="1600" b="1" dirty="0">
                <a:solidFill>
                  <a:schemeClr val="accent1">
                    <a:lumMod val="75000"/>
                  </a:schemeClr>
                </a:solidFill>
              </a:rPr>
              <a:t>PRD</a:t>
            </a:r>
            <a:endParaRPr lang="en-US" sz="1600" dirty="0">
              <a:solidFill>
                <a:schemeClr val="accent1">
                  <a:lumMod val="75000"/>
                </a:schemeClr>
              </a:solidFill>
            </a:endParaRPr>
          </a:p>
        </p:txBody>
      </p:sp>
      <p:sp>
        <p:nvSpPr>
          <p:cNvPr id="2" name="Google Shape;308;p51">
            <a:extLst>
              <a:ext uri="{FF2B5EF4-FFF2-40B4-BE49-F238E27FC236}">
                <a16:creationId xmlns:a16="http://schemas.microsoft.com/office/drawing/2014/main" id="{DDA3D1E2-A47D-64E8-403F-4C0CB253F197}"/>
              </a:ext>
            </a:extLst>
          </p:cNvPr>
          <p:cNvSpPr/>
          <p:nvPr/>
        </p:nvSpPr>
        <p:spPr>
          <a:xfrm>
            <a:off x="8086831" y="1626632"/>
            <a:ext cx="168300" cy="168300"/>
          </a:xfrm>
          <a:prstGeom prst="ellipse">
            <a:avLst/>
          </a:prstGeom>
          <a:solidFill>
            <a:schemeClr val="accent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12;p51">
            <a:extLst>
              <a:ext uri="{FF2B5EF4-FFF2-40B4-BE49-F238E27FC236}">
                <a16:creationId xmlns:a16="http://schemas.microsoft.com/office/drawing/2014/main" id="{C9863B86-D270-412D-F8C6-F4F8F891186D}"/>
              </a:ext>
            </a:extLst>
          </p:cNvPr>
          <p:cNvSpPr/>
          <p:nvPr/>
        </p:nvSpPr>
        <p:spPr>
          <a:xfrm>
            <a:off x="5983419" y="4305804"/>
            <a:ext cx="168300" cy="168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08;p51">
            <a:extLst>
              <a:ext uri="{FF2B5EF4-FFF2-40B4-BE49-F238E27FC236}">
                <a16:creationId xmlns:a16="http://schemas.microsoft.com/office/drawing/2014/main" id="{7C9601FF-F3F3-DCA0-7CE3-75EC3A7E1BC9}"/>
              </a:ext>
            </a:extLst>
          </p:cNvPr>
          <p:cNvSpPr/>
          <p:nvPr/>
        </p:nvSpPr>
        <p:spPr>
          <a:xfrm>
            <a:off x="6135819" y="4111354"/>
            <a:ext cx="168300" cy="168300"/>
          </a:xfrm>
          <a:prstGeom prst="ellipse">
            <a:avLst/>
          </a:prstGeom>
          <a:solidFill>
            <a:schemeClr val="accent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12;p51">
            <a:extLst>
              <a:ext uri="{FF2B5EF4-FFF2-40B4-BE49-F238E27FC236}">
                <a16:creationId xmlns:a16="http://schemas.microsoft.com/office/drawing/2014/main" id="{A514E6D3-54D7-8641-F738-5A054E4D8782}"/>
              </a:ext>
            </a:extLst>
          </p:cNvPr>
          <p:cNvSpPr/>
          <p:nvPr/>
        </p:nvSpPr>
        <p:spPr>
          <a:xfrm>
            <a:off x="6135819" y="4458204"/>
            <a:ext cx="168300" cy="168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08;p51">
            <a:extLst>
              <a:ext uri="{FF2B5EF4-FFF2-40B4-BE49-F238E27FC236}">
                <a16:creationId xmlns:a16="http://schemas.microsoft.com/office/drawing/2014/main" id="{BB5A0CA0-269D-57C8-105E-4FEAADAD8F4C}"/>
              </a:ext>
            </a:extLst>
          </p:cNvPr>
          <p:cNvSpPr/>
          <p:nvPr/>
        </p:nvSpPr>
        <p:spPr>
          <a:xfrm>
            <a:off x="6288219" y="4263754"/>
            <a:ext cx="168300" cy="168300"/>
          </a:xfrm>
          <a:prstGeom prst="ellipse">
            <a:avLst/>
          </a:prstGeom>
          <a:solidFill>
            <a:schemeClr val="accent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12;p51">
            <a:extLst>
              <a:ext uri="{FF2B5EF4-FFF2-40B4-BE49-F238E27FC236}">
                <a16:creationId xmlns:a16="http://schemas.microsoft.com/office/drawing/2014/main" id="{4B6158ED-A946-E78E-38E9-FD38F5CB967C}"/>
              </a:ext>
            </a:extLst>
          </p:cNvPr>
          <p:cNvSpPr/>
          <p:nvPr/>
        </p:nvSpPr>
        <p:spPr>
          <a:xfrm>
            <a:off x="6288219" y="4610604"/>
            <a:ext cx="168300" cy="168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08;p51">
            <a:extLst>
              <a:ext uri="{FF2B5EF4-FFF2-40B4-BE49-F238E27FC236}">
                <a16:creationId xmlns:a16="http://schemas.microsoft.com/office/drawing/2014/main" id="{4EC11CE8-180A-655E-1A73-A46A5203CE46}"/>
              </a:ext>
            </a:extLst>
          </p:cNvPr>
          <p:cNvSpPr/>
          <p:nvPr/>
        </p:nvSpPr>
        <p:spPr>
          <a:xfrm>
            <a:off x="6440619" y="4416154"/>
            <a:ext cx="168300" cy="168300"/>
          </a:xfrm>
          <a:prstGeom prst="ellipse">
            <a:avLst/>
          </a:prstGeom>
          <a:solidFill>
            <a:schemeClr val="accent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12;p51">
            <a:extLst>
              <a:ext uri="{FF2B5EF4-FFF2-40B4-BE49-F238E27FC236}">
                <a16:creationId xmlns:a16="http://schemas.microsoft.com/office/drawing/2014/main" id="{5ED190B5-BA81-8929-C8E7-D1691ED828D6}"/>
              </a:ext>
            </a:extLst>
          </p:cNvPr>
          <p:cNvSpPr/>
          <p:nvPr/>
        </p:nvSpPr>
        <p:spPr>
          <a:xfrm>
            <a:off x="8086831" y="1391664"/>
            <a:ext cx="168300" cy="168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08;p51">
            <a:extLst>
              <a:ext uri="{FF2B5EF4-FFF2-40B4-BE49-F238E27FC236}">
                <a16:creationId xmlns:a16="http://schemas.microsoft.com/office/drawing/2014/main" id="{0A2AA30C-E24C-6BEF-6549-C7E858DF3275}"/>
              </a:ext>
            </a:extLst>
          </p:cNvPr>
          <p:cNvSpPr/>
          <p:nvPr/>
        </p:nvSpPr>
        <p:spPr>
          <a:xfrm>
            <a:off x="7850319" y="1391664"/>
            <a:ext cx="168300" cy="168300"/>
          </a:xfrm>
          <a:prstGeom prst="ellipse">
            <a:avLst/>
          </a:prstGeom>
          <a:solidFill>
            <a:schemeClr val="accent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12;p51">
            <a:extLst>
              <a:ext uri="{FF2B5EF4-FFF2-40B4-BE49-F238E27FC236}">
                <a16:creationId xmlns:a16="http://schemas.microsoft.com/office/drawing/2014/main" id="{2AA4882E-5762-44BE-05DF-FED41151E06F}"/>
              </a:ext>
            </a:extLst>
          </p:cNvPr>
          <p:cNvSpPr/>
          <p:nvPr/>
        </p:nvSpPr>
        <p:spPr>
          <a:xfrm>
            <a:off x="7850319" y="1593560"/>
            <a:ext cx="168300" cy="168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1F48"/>
        </a:solidFill>
        <a:effectLst/>
      </p:bgPr>
    </p:bg>
    <p:spTree>
      <p:nvGrpSpPr>
        <p:cNvPr id="1" name=""/>
        <p:cNvGrpSpPr/>
        <p:nvPr/>
      </p:nvGrpSpPr>
      <p:grpSpPr>
        <a:xfrm>
          <a:off x="0" y="0"/>
          <a:ext cx="0" cy="0"/>
          <a:chOff x="0" y="0"/>
          <a:chExt cx="0" cy="0"/>
        </a:xfrm>
      </p:grpSpPr>
      <p:sp>
        <p:nvSpPr>
          <p:cNvPr id="2" name="Freeform 2"/>
          <p:cNvSpPr/>
          <p:nvPr/>
        </p:nvSpPr>
        <p:spPr>
          <a:xfrm>
            <a:off x="0" y="142875"/>
            <a:ext cx="8869541" cy="4857750"/>
          </a:xfrm>
          <a:custGeom>
            <a:avLst/>
            <a:gdLst/>
            <a:ahLst/>
            <a:cxnLst/>
            <a:rect l="l" t="t" r="r" b="b"/>
            <a:pathLst>
              <a:path w="63913906" h="31433068">
                <a:moveTo>
                  <a:pt x="0" y="0"/>
                </a:moveTo>
                <a:lnTo>
                  <a:pt x="63913905" y="0"/>
                </a:lnTo>
                <a:lnTo>
                  <a:pt x="63913905" y="31433069"/>
                </a:lnTo>
                <a:lnTo>
                  <a:pt x="0" y="31433069"/>
                </a:lnTo>
                <a:lnTo>
                  <a:pt x="0" y="0"/>
                </a:lnTo>
                <a:close/>
              </a:path>
            </a:pathLst>
          </a:custGeom>
          <a:blipFill>
            <a:blip r:embed="rId2">
              <a:alphaModFix amt="8999"/>
              <a:extLst>
                <a:ext uri="{96DAC541-7B7A-43D3-8B79-37D633B846F1}">
                  <asvg:svgBlip xmlns:asvg="http://schemas.microsoft.com/office/drawing/2016/SVG/main" r:embed="rId3"/>
                </a:ext>
              </a:extLst>
            </a:blip>
            <a:stretch>
              <a:fillRect l="-4410" t="-22839" r="-3847" b="-19550"/>
            </a:stretch>
          </a:blipFill>
        </p:spPr>
        <p:txBody>
          <a:bodyPr/>
          <a:lstStyle/>
          <a:p>
            <a:endParaRPr lang="en-US" sz="139" dirty="0"/>
          </a:p>
        </p:txBody>
      </p:sp>
      <p:grpSp>
        <p:nvGrpSpPr>
          <p:cNvPr id="3" name="Group 3"/>
          <p:cNvGrpSpPr/>
          <p:nvPr/>
        </p:nvGrpSpPr>
        <p:grpSpPr>
          <a:xfrm>
            <a:off x="457200" y="603212"/>
            <a:ext cx="8229600" cy="1186376"/>
            <a:chOff x="194848" y="2791063"/>
            <a:chExt cx="64101042" cy="20500574"/>
          </a:xfrm>
        </p:grpSpPr>
        <p:sp>
          <p:nvSpPr>
            <p:cNvPr id="4" name="Freeform 4"/>
            <p:cNvSpPr/>
            <p:nvPr/>
          </p:nvSpPr>
          <p:spPr>
            <a:xfrm rot="5353728">
              <a:off x="17503420" y="3349596"/>
              <a:ext cx="16029880" cy="14912813"/>
            </a:xfrm>
            <a:custGeom>
              <a:avLst/>
              <a:gdLst/>
              <a:ahLst/>
              <a:cxnLst/>
              <a:rect l="l" t="t" r="r" b="b"/>
              <a:pathLst>
                <a:path w="16029879" h="14912814">
                  <a:moveTo>
                    <a:pt x="0" y="0"/>
                  </a:moveTo>
                  <a:lnTo>
                    <a:pt x="16029878" y="0"/>
                  </a:lnTo>
                  <a:lnTo>
                    <a:pt x="16029878" y="14912814"/>
                  </a:lnTo>
                  <a:lnTo>
                    <a:pt x="0" y="149128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dirty="0"/>
            </a:p>
          </p:txBody>
        </p:sp>
        <p:sp>
          <p:nvSpPr>
            <p:cNvPr id="5" name="Freeform 5"/>
            <p:cNvSpPr/>
            <p:nvPr/>
          </p:nvSpPr>
          <p:spPr>
            <a:xfrm rot="-10682814">
              <a:off x="194848" y="6806084"/>
              <a:ext cx="18354925" cy="11747152"/>
            </a:xfrm>
            <a:custGeom>
              <a:avLst/>
              <a:gdLst/>
              <a:ahLst/>
              <a:cxnLst/>
              <a:rect l="l" t="t" r="r" b="b"/>
              <a:pathLst>
                <a:path w="18354925" h="11747152">
                  <a:moveTo>
                    <a:pt x="0" y="0"/>
                  </a:moveTo>
                  <a:lnTo>
                    <a:pt x="18354925" y="0"/>
                  </a:lnTo>
                  <a:lnTo>
                    <a:pt x="18354925" y="11747151"/>
                  </a:lnTo>
                  <a:lnTo>
                    <a:pt x="0" y="117471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5847067">
              <a:off x="48824545" y="7820292"/>
              <a:ext cx="16029879" cy="14912811"/>
            </a:xfrm>
            <a:custGeom>
              <a:avLst/>
              <a:gdLst/>
              <a:ahLst/>
              <a:cxnLst/>
              <a:rect l="l" t="t" r="r" b="b"/>
              <a:pathLst>
                <a:path w="16029879" h="14912814">
                  <a:moveTo>
                    <a:pt x="0" y="0"/>
                  </a:moveTo>
                  <a:lnTo>
                    <a:pt x="16029878" y="0"/>
                  </a:lnTo>
                  <a:lnTo>
                    <a:pt x="16029878" y="14912814"/>
                  </a:lnTo>
                  <a:lnTo>
                    <a:pt x="0" y="14912814"/>
                  </a:lnTo>
                  <a:lnTo>
                    <a:pt x="0" y="0"/>
                  </a:lnTo>
                  <a:close/>
                </a:path>
              </a:pathLst>
            </a:custGeom>
            <a:blipFill>
              <a:blip r:embed="rId4">
                <a:extLst>
                  <a:ext uri="{96DAC541-7B7A-43D3-8B79-37D633B846F1}">
                    <asvg:svgBlip xmlns:asvg="http://schemas.microsoft.com/office/drawing/2016/SVG/main" r:embed="rId8"/>
                  </a:ext>
                </a:extLst>
              </a:blip>
              <a:stretch>
                <a:fillRect/>
              </a:stretch>
            </a:blipFill>
          </p:spPr>
        </p:sp>
        <p:sp>
          <p:nvSpPr>
            <p:cNvPr id="7" name="Freeform 7"/>
            <p:cNvSpPr/>
            <p:nvPr/>
          </p:nvSpPr>
          <p:spPr>
            <a:xfrm rot="11410525">
              <a:off x="31818061" y="6167273"/>
              <a:ext cx="18354924" cy="11747155"/>
            </a:xfrm>
            <a:custGeom>
              <a:avLst/>
              <a:gdLst/>
              <a:ahLst/>
              <a:cxnLst/>
              <a:rect l="l" t="t" r="r" b="b"/>
              <a:pathLst>
                <a:path w="18354925" h="11747152">
                  <a:moveTo>
                    <a:pt x="0" y="0"/>
                  </a:moveTo>
                  <a:lnTo>
                    <a:pt x="18354925" y="0"/>
                  </a:lnTo>
                  <a:lnTo>
                    <a:pt x="18354925" y="11747152"/>
                  </a:lnTo>
                  <a:lnTo>
                    <a:pt x="0" y="117471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14" name="Group 14"/>
          <p:cNvGrpSpPr/>
          <p:nvPr/>
        </p:nvGrpSpPr>
        <p:grpSpPr>
          <a:xfrm>
            <a:off x="632166" y="1201157"/>
            <a:ext cx="221438" cy="211598"/>
            <a:chOff x="0" y="0"/>
            <a:chExt cx="3343230" cy="3343230"/>
          </a:xfrm>
          <a:solidFill>
            <a:srgbClr val="FFC000"/>
          </a:solidFill>
        </p:grpSpPr>
        <p:sp>
          <p:nvSpPr>
            <p:cNvPr id="15" name="Freeform 15"/>
            <p:cNvSpPr/>
            <p:nvPr/>
          </p:nvSpPr>
          <p:spPr>
            <a:xfrm>
              <a:off x="0" y="0"/>
              <a:ext cx="3343230" cy="3343230"/>
            </a:xfrm>
            <a:custGeom>
              <a:avLst/>
              <a:gdLst/>
              <a:ahLst/>
              <a:cxnLst/>
              <a:rect l="l" t="t" r="r" b="b"/>
              <a:pathLst>
                <a:path w="3343230" h="3343230">
                  <a:moveTo>
                    <a:pt x="0" y="0"/>
                  </a:moveTo>
                  <a:lnTo>
                    <a:pt x="3343230" y="0"/>
                  </a:lnTo>
                  <a:lnTo>
                    <a:pt x="3343230" y="3343230"/>
                  </a:lnTo>
                  <a:lnTo>
                    <a:pt x="0" y="3343230"/>
                  </a:lnTo>
                  <a:lnTo>
                    <a:pt x="0" y="0"/>
                  </a:lnTo>
                  <a:close/>
                </a:path>
              </a:pathLst>
            </a:custGeom>
            <a:grpFill/>
          </p:spPr>
        </p:sp>
        <p:sp>
          <p:nvSpPr>
            <p:cNvPr id="16" name="TextBox 16"/>
            <p:cNvSpPr txBox="1"/>
            <p:nvPr/>
          </p:nvSpPr>
          <p:spPr>
            <a:xfrm>
              <a:off x="323682" y="528807"/>
              <a:ext cx="2695866" cy="2214626"/>
            </a:xfrm>
            <a:prstGeom prst="rect">
              <a:avLst/>
            </a:prstGeom>
            <a:grpFill/>
          </p:spPr>
          <p:txBody>
            <a:bodyPr lIns="0" tIns="0" rIns="0" bIns="0" rtlCol="0" anchor="t">
              <a:spAutoFit/>
            </a:bodyPr>
            <a:lstStyle/>
            <a:p>
              <a:pPr algn="ctr">
                <a:lnSpc>
                  <a:spcPts val="1186"/>
                </a:lnSpc>
              </a:pPr>
              <a:r>
                <a:rPr lang="en-US" sz="847">
                  <a:solidFill>
                    <a:srgbClr val="FFFFFF"/>
                  </a:solidFill>
                  <a:latin typeface="League Spartan"/>
                  <a:ea typeface="League Spartan"/>
                  <a:cs typeface="League Spartan"/>
                  <a:sym typeface="League Spartan"/>
                </a:rPr>
                <a:t>1</a:t>
              </a:r>
            </a:p>
          </p:txBody>
        </p:sp>
      </p:grpSp>
      <p:grpSp>
        <p:nvGrpSpPr>
          <p:cNvPr id="17" name="Group 17"/>
          <p:cNvGrpSpPr/>
          <p:nvPr/>
        </p:nvGrpSpPr>
        <p:grpSpPr>
          <a:xfrm>
            <a:off x="1657351" y="1511611"/>
            <a:ext cx="193474" cy="193474"/>
            <a:chOff x="0" y="0"/>
            <a:chExt cx="3343230" cy="3343230"/>
          </a:xfrm>
          <a:solidFill>
            <a:srgbClr val="FF0000"/>
          </a:solidFill>
        </p:grpSpPr>
        <p:sp>
          <p:nvSpPr>
            <p:cNvPr id="18" name="Freeform 18"/>
            <p:cNvSpPr/>
            <p:nvPr/>
          </p:nvSpPr>
          <p:spPr>
            <a:xfrm>
              <a:off x="0" y="0"/>
              <a:ext cx="3343230" cy="3343230"/>
            </a:xfrm>
            <a:custGeom>
              <a:avLst/>
              <a:gdLst/>
              <a:ahLst/>
              <a:cxnLst/>
              <a:rect l="l" t="t" r="r" b="b"/>
              <a:pathLst>
                <a:path w="3343230" h="3343230">
                  <a:moveTo>
                    <a:pt x="0" y="0"/>
                  </a:moveTo>
                  <a:lnTo>
                    <a:pt x="3343230" y="0"/>
                  </a:lnTo>
                  <a:lnTo>
                    <a:pt x="3343230" y="3343230"/>
                  </a:lnTo>
                  <a:lnTo>
                    <a:pt x="0" y="3343230"/>
                  </a:lnTo>
                  <a:lnTo>
                    <a:pt x="0" y="0"/>
                  </a:lnTo>
                  <a:close/>
                </a:path>
              </a:pathLst>
            </a:custGeom>
            <a:grpFill/>
          </p:spPr>
        </p:sp>
        <p:sp>
          <p:nvSpPr>
            <p:cNvPr id="19" name="TextBox 19"/>
            <p:cNvSpPr txBox="1"/>
            <p:nvPr/>
          </p:nvSpPr>
          <p:spPr>
            <a:xfrm>
              <a:off x="95075" y="528802"/>
              <a:ext cx="3153081" cy="2422085"/>
            </a:xfrm>
            <a:prstGeom prst="rect">
              <a:avLst/>
            </a:prstGeom>
            <a:grpFill/>
          </p:spPr>
          <p:txBody>
            <a:bodyPr lIns="0" tIns="0" rIns="0" bIns="0" rtlCol="0" anchor="t">
              <a:spAutoFit/>
            </a:bodyPr>
            <a:lstStyle/>
            <a:p>
              <a:pPr algn="ctr">
                <a:lnSpc>
                  <a:spcPts val="1186"/>
                </a:lnSpc>
              </a:pPr>
              <a:r>
                <a:rPr lang="en-US" sz="847" dirty="0">
                  <a:solidFill>
                    <a:srgbClr val="FFFFFF"/>
                  </a:solidFill>
                  <a:latin typeface="League Spartan"/>
                  <a:ea typeface="League Spartan"/>
                  <a:cs typeface="League Spartan"/>
                  <a:sym typeface="League Spartan"/>
                </a:rPr>
                <a:t>2</a:t>
              </a:r>
            </a:p>
          </p:txBody>
        </p:sp>
      </p:grpSp>
      <p:grpSp>
        <p:nvGrpSpPr>
          <p:cNvPr id="20" name="Group 20"/>
          <p:cNvGrpSpPr/>
          <p:nvPr/>
        </p:nvGrpSpPr>
        <p:grpSpPr>
          <a:xfrm>
            <a:off x="2628682" y="1599027"/>
            <a:ext cx="193474" cy="193474"/>
            <a:chOff x="0" y="0"/>
            <a:chExt cx="3343230" cy="3343230"/>
          </a:xfrm>
          <a:solidFill>
            <a:schemeClr val="accent3">
              <a:lumMod val="50000"/>
            </a:schemeClr>
          </a:solidFill>
        </p:grpSpPr>
        <p:sp>
          <p:nvSpPr>
            <p:cNvPr id="21" name="Freeform 21"/>
            <p:cNvSpPr/>
            <p:nvPr/>
          </p:nvSpPr>
          <p:spPr>
            <a:xfrm>
              <a:off x="0" y="0"/>
              <a:ext cx="3343230" cy="3343230"/>
            </a:xfrm>
            <a:custGeom>
              <a:avLst/>
              <a:gdLst/>
              <a:ahLst/>
              <a:cxnLst/>
              <a:rect l="l" t="t" r="r" b="b"/>
              <a:pathLst>
                <a:path w="3343230" h="3343230">
                  <a:moveTo>
                    <a:pt x="0" y="0"/>
                  </a:moveTo>
                  <a:lnTo>
                    <a:pt x="3343230" y="0"/>
                  </a:lnTo>
                  <a:lnTo>
                    <a:pt x="3343230" y="3343230"/>
                  </a:lnTo>
                  <a:lnTo>
                    <a:pt x="0" y="3343230"/>
                  </a:lnTo>
                  <a:lnTo>
                    <a:pt x="0" y="0"/>
                  </a:lnTo>
                  <a:close/>
                </a:path>
              </a:pathLst>
            </a:custGeom>
            <a:grpFill/>
            <a:ln>
              <a:solidFill>
                <a:schemeClr val="accent3">
                  <a:lumMod val="50000"/>
                </a:schemeClr>
              </a:solidFill>
            </a:ln>
          </p:spPr>
        </p:sp>
        <p:sp>
          <p:nvSpPr>
            <p:cNvPr id="22" name="TextBox 22"/>
            <p:cNvSpPr txBox="1"/>
            <p:nvPr/>
          </p:nvSpPr>
          <p:spPr>
            <a:xfrm>
              <a:off x="95075" y="768752"/>
              <a:ext cx="3153081" cy="2422085"/>
            </a:xfrm>
            <a:prstGeom prst="rect">
              <a:avLst/>
            </a:prstGeom>
            <a:grpFill/>
            <a:ln>
              <a:solidFill>
                <a:schemeClr val="accent3">
                  <a:lumMod val="50000"/>
                </a:schemeClr>
              </a:solidFill>
            </a:ln>
          </p:spPr>
          <p:txBody>
            <a:bodyPr lIns="0" tIns="0" rIns="0" bIns="0" rtlCol="0" anchor="t">
              <a:spAutoFit/>
            </a:bodyPr>
            <a:lstStyle/>
            <a:p>
              <a:pPr algn="ctr">
                <a:lnSpc>
                  <a:spcPts val="1186"/>
                </a:lnSpc>
              </a:pPr>
              <a:r>
                <a:rPr lang="en-US" sz="847" dirty="0">
                  <a:solidFill>
                    <a:srgbClr val="FFFFFF"/>
                  </a:solidFill>
                  <a:latin typeface="League Spartan"/>
                  <a:ea typeface="League Spartan"/>
                  <a:cs typeface="League Spartan"/>
                  <a:sym typeface="League Spartan"/>
                </a:rPr>
                <a:t>3</a:t>
              </a:r>
            </a:p>
          </p:txBody>
        </p:sp>
      </p:grpSp>
      <p:grpSp>
        <p:nvGrpSpPr>
          <p:cNvPr id="23" name="Group 23"/>
          <p:cNvGrpSpPr/>
          <p:nvPr/>
        </p:nvGrpSpPr>
        <p:grpSpPr>
          <a:xfrm>
            <a:off x="4092777" y="1143001"/>
            <a:ext cx="193474" cy="193474"/>
            <a:chOff x="0" y="0"/>
            <a:chExt cx="3343230" cy="3343230"/>
          </a:xfrm>
          <a:solidFill>
            <a:srgbClr val="130B7F"/>
          </a:solidFill>
        </p:grpSpPr>
        <p:sp>
          <p:nvSpPr>
            <p:cNvPr id="24" name="Freeform 24"/>
            <p:cNvSpPr/>
            <p:nvPr/>
          </p:nvSpPr>
          <p:spPr>
            <a:xfrm>
              <a:off x="0" y="0"/>
              <a:ext cx="3343230" cy="3343230"/>
            </a:xfrm>
            <a:custGeom>
              <a:avLst/>
              <a:gdLst/>
              <a:ahLst/>
              <a:cxnLst/>
              <a:rect l="l" t="t" r="r" b="b"/>
              <a:pathLst>
                <a:path w="3343230" h="3343230">
                  <a:moveTo>
                    <a:pt x="0" y="0"/>
                  </a:moveTo>
                  <a:lnTo>
                    <a:pt x="3343230" y="0"/>
                  </a:lnTo>
                  <a:lnTo>
                    <a:pt x="3343230" y="3343230"/>
                  </a:lnTo>
                  <a:lnTo>
                    <a:pt x="0" y="3343230"/>
                  </a:lnTo>
                  <a:lnTo>
                    <a:pt x="0" y="0"/>
                  </a:lnTo>
                  <a:close/>
                </a:path>
              </a:pathLst>
            </a:custGeom>
            <a:grpFill/>
          </p:spPr>
        </p:sp>
        <p:sp>
          <p:nvSpPr>
            <p:cNvPr id="25" name="TextBox 25"/>
            <p:cNvSpPr txBox="1"/>
            <p:nvPr/>
          </p:nvSpPr>
          <p:spPr>
            <a:xfrm>
              <a:off x="95075" y="727747"/>
              <a:ext cx="3153081" cy="2422085"/>
            </a:xfrm>
            <a:prstGeom prst="rect">
              <a:avLst/>
            </a:prstGeom>
            <a:grpFill/>
          </p:spPr>
          <p:txBody>
            <a:bodyPr lIns="0" tIns="0" rIns="0" bIns="0" rtlCol="0" anchor="t">
              <a:spAutoFit/>
            </a:bodyPr>
            <a:lstStyle/>
            <a:p>
              <a:pPr algn="ctr">
                <a:lnSpc>
                  <a:spcPts val="1186"/>
                </a:lnSpc>
              </a:pPr>
              <a:r>
                <a:rPr lang="en-US" sz="847" dirty="0">
                  <a:solidFill>
                    <a:srgbClr val="FFFFFF"/>
                  </a:solidFill>
                  <a:latin typeface="League Spartan"/>
                  <a:ea typeface="League Spartan"/>
                  <a:cs typeface="League Spartan"/>
                  <a:sym typeface="League Spartan"/>
                </a:rPr>
                <a:t>4</a:t>
              </a:r>
            </a:p>
          </p:txBody>
        </p:sp>
      </p:grpSp>
      <p:grpSp>
        <p:nvGrpSpPr>
          <p:cNvPr id="26" name="Group 26"/>
          <p:cNvGrpSpPr/>
          <p:nvPr/>
        </p:nvGrpSpPr>
        <p:grpSpPr>
          <a:xfrm>
            <a:off x="5029201" y="1200151"/>
            <a:ext cx="193474" cy="193474"/>
            <a:chOff x="0" y="0"/>
            <a:chExt cx="3343230" cy="3343230"/>
          </a:xfrm>
          <a:solidFill>
            <a:srgbClr val="EE12E9"/>
          </a:solidFill>
        </p:grpSpPr>
        <p:sp>
          <p:nvSpPr>
            <p:cNvPr id="27" name="Freeform 27"/>
            <p:cNvSpPr/>
            <p:nvPr/>
          </p:nvSpPr>
          <p:spPr>
            <a:xfrm>
              <a:off x="0" y="0"/>
              <a:ext cx="3343230" cy="3343230"/>
            </a:xfrm>
            <a:custGeom>
              <a:avLst/>
              <a:gdLst/>
              <a:ahLst/>
              <a:cxnLst/>
              <a:rect l="l" t="t" r="r" b="b"/>
              <a:pathLst>
                <a:path w="3343230" h="3343230">
                  <a:moveTo>
                    <a:pt x="0" y="0"/>
                  </a:moveTo>
                  <a:lnTo>
                    <a:pt x="3343230" y="0"/>
                  </a:lnTo>
                  <a:lnTo>
                    <a:pt x="3343230" y="3343230"/>
                  </a:lnTo>
                  <a:lnTo>
                    <a:pt x="0" y="3343230"/>
                  </a:lnTo>
                  <a:lnTo>
                    <a:pt x="0" y="0"/>
                  </a:lnTo>
                  <a:close/>
                </a:path>
              </a:pathLst>
            </a:custGeom>
            <a:grpFill/>
            <a:ln>
              <a:solidFill>
                <a:schemeClr val="accent6">
                  <a:lumMod val="75000"/>
                </a:schemeClr>
              </a:solidFill>
            </a:ln>
          </p:spPr>
        </p:sp>
        <p:sp>
          <p:nvSpPr>
            <p:cNvPr id="28" name="TextBox 28"/>
            <p:cNvSpPr txBox="1"/>
            <p:nvPr/>
          </p:nvSpPr>
          <p:spPr>
            <a:xfrm>
              <a:off x="95075" y="686724"/>
              <a:ext cx="3153081" cy="2422085"/>
            </a:xfrm>
            <a:prstGeom prst="rect">
              <a:avLst/>
            </a:prstGeom>
            <a:grpFill/>
            <a:ln>
              <a:solidFill>
                <a:schemeClr val="accent6">
                  <a:lumMod val="75000"/>
                </a:schemeClr>
              </a:solidFill>
            </a:ln>
          </p:spPr>
          <p:txBody>
            <a:bodyPr lIns="0" tIns="0" rIns="0" bIns="0" rtlCol="0" anchor="t">
              <a:spAutoFit/>
            </a:bodyPr>
            <a:lstStyle/>
            <a:p>
              <a:pPr algn="ctr">
                <a:lnSpc>
                  <a:spcPts val="1186"/>
                </a:lnSpc>
              </a:pPr>
              <a:r>
                <a:rPr lang="en-US" sz="847" dirty="0">
                  <a:solidFill>
                    <a:srgbClr val="FFFFFF"/>
                  </a:solidFill>
                  <a:latin typeface="League Spartan"/>
                  <a:ea typeface="League Spartan"/>
                  <a:cs typeface="League Spartan"/>
                  <a:sym typeface="League Spartan"/>
                </a:rPr>
                <a:t>5</a:t>
              </a:r>
            </a:p>
          </p:txBody>
        </p:sp>
      </p:grpSp>
      <p:grpSp>
        <p:nvGrpSpPr>
          <p:cNvPr id="29" name="Group 29"/>
          <p:cNvGrpSpPr/>
          <p:nvPr/>
        </p:nvGrpSpPr>
        <p:grpSpPr>
          <a:xfrm>
            <a:off x="8191500" y="1200150"/>
            <a:ext cx="193474" cy="193474"/>
            <a:chOff x="0" y="0"/>
            <a:chExt cx="3343230" cy="3343230"/>
          </a:xfrm>
          <a:solidFill>
            <a:srgbClr val="8B4A98"/>
          </a:solidFill>
        </p:grpSpPr>
        <p:sp>
          <p:nvSpPr>
            <p:cNvPr id="30" name="Freeform 30"/>
            <p:cNvSpPr/>
            <p:nvPr/>
          </p:nvSpPr>
          <p:spPr>
            <a:xfrm>
              <a:off x="0" y="0"/>
              <a:ext cx="3343230" cy="3343230"/>
            </a:xfrm>
            <a:custGeom>
              <a:avLst/>
              <a:gdLst/>
              <a:ahLst/>
              <a:cxnLst/>
              <a:rect l="l" t="t" r="r" b="b"/>
              <a:pathLst>
                <a:path w="3343230" h="3343230">
                  <a:moveTo>
                    <a:pt x="0" y="0"/>
                  </a:moveTo>
                  <a:lnTo>
                    <a:pt x="3343230" y="0"/>
                  </a:lnTo>
                  <a:lnTo>
                    <a:pt x="3343230" y="3343230"/>
                  </a:lnTo>
                  <a:lnTo>
                    <a:pt x="0" y="3343230"/>
                  </a:lnTo>
                  <a:lnTo>
                    <a:pt x="0" y="0"/>
                  </a:lnTo>
                  <a:close/>
                </a:path>
              </a:pathLst>
            </a:custGeom>
            <a:grpFill/>
          </p:spPr>
        </p:sp>
        <p:sp>
          <p:nvSpPr>
            <p:cNvPr id="31" name="TextBox 31"/>
            <p:cNvSpPr txBox="1"/>
            <p:nvPr/>
          </p:nvSpPr>
          <p:spPr>
            <a:xfrm>
              <a:off x="95075" y="645702"/>
              <a:ext cx="3153081" cy="2422085"/>
            </a:xfrm>
            <a:prstGeom prst="rect">
              <a:avLst/>
            </a:prstGeom>
            <a:grpFill/>
          </p:spPr>
          <p:txBody>
            <a:bodyPr lIns="0" tIns="0" rIns="0" bIns="0" rtlCol="0" anchor="t">
              <a:spAutoFit/>
            </a:bodyPr>
            <a:lstStyle/>
            <a:p>
              <a:pPr algn="ctr">
                <a:lnSpc>
                  <a:spcPts val="1186"/>
                </a:lnSpc>
              </a:pPr>
              <a:r>
                <a:rPr lang="en-US" sz="847" dirty="0">
                  <a:solidFill>
                    <a:srgbClr val="FFFFFF"/>
                  </a:solidFill>
                  <a:latin typeface="League Spartan"/>
                  <a:ea typeface="League Spartan"/>
                  <a:cs typeface="League Spartan"/>
                  <a:sym typeface="League Spartan"/>
                </a:rPr>
                <a:t>8</a:t>
              </a:r>
            </a:p>
          </p:txBody>
        </p:sp>
      </p:grpSp>
      <p:sp>
        <p:nvSpPr>
          <p:cNvPr id="32" name="TextBox 32"/>
          <p:cNvSpPr txBox="1"/>
          <p:nvPr/>
        </p:nvSpPr>
        <p:spPr>
          <a:xfrm>
            <a:off x="89250" y="1429982"/>
            <a:ext cx="1117221" cy="157351"/>
          </a:xfrm>
          <a:prstGeom prst="rect">
            <a:avLst/>
          </a:prstGeom>
        </p:spPr>
        <p:txBody>
          <a:bodyPr wrap="square" lIns="0" tIns="0" rIns="0" bIns="0" rtlCol="0" anchor="t">
            <a:spAutoFit/>
          </a:bodyPr>
          <a:lstStyle/>
          <a:p>
            <a:pPr>
              <a:lnSpc>
                <a:spcPct val="107000"/>
              </a:lnSpc>
            </a:pPr>
            <a:r>
              <a:rPr lang="en-US" sz="1000" b="1" kern="100"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Phase 1 (0-3 months</a:t>
            </a:r>
            <a:r>
              <a:rPr lang="en-US" sz="1000" b="1" kern="100" dirty="0">
                <a:latin typeface="Calibri" panose="020F0502020204030204" pitchFamily="34" charset="0"/>
                <a:ea typeface="Calibri" panose="020F0502020204030204" pitchFamily="34" charset="0"/>
                <a:cs typeface="Calibri" panose="020F0502020204030204" pitchFamily="34" charset="0"/>
              </a:rPr>
              <a:t>)</a:t>
            </a:r>
            <a:endParaRPr lang="en-US" sz="1000" kern="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3" name="TextBox 33"/>
          <p:cNvSpPr txBox="1"/>
          <p:nvPr/>
        </p:nvSpPr>
        <p:spPr>
          <a:xfrm>
            <a:off x="159854" y="1703394"/>
            <a:ext cx="934366" cy="1937325"/>
          </a:xfrm>
          <a:prstGeom prst="rect">
            <a:avLst/>
          </a:prstGeom>
        </p:spPr>
        <p:txBody>
          <a:bodyPr wrap="square" lIns="0" tIns="0" rIns="0" bIns="0" rtlCol="0" anchor="t">
            <a:spAutoFit/>
          </a:bodyPr>
          <a:lstStyle/>
          <a:p>
            <a:pPr>
              <a:lnSpc>
                <a:spcPct val="107000"/>
              </a:lnSpc>
            </a:pPr>
            <a:r>
              <a:rPr lang="en-US" sz="700" kern="100" dirty="0">
                <a:latin typeface="Calibri" panose="020F0502020204030204" pitchFamily="34" charset="0"/>
                <a:ea typeface="Calibri" panose="020F0502020204030204" pitchFamily="34" charset="0"/>
                <a:cs typeface="Calibri" panose="020F0502020204030204" pitchFamily="34" charset="0"/>
              </a:rPr>
              <a:t>. </a:t>
            </a:r>
            <a:r>
              <a:rPr lang="en-US" sz="1200" kern="100" dirty="0">
                <a:solidFill>
                  <a:schemeClr val="bg1"/>
                </a:solidFill>
                <a:latin typeface="Calibri" panose="020F0502020204030204" pitchFamily="34" charset="0"/>
                <a:ea typeface="Calibri" panose="020F0502020204030204" pitchFamily="34" charset="0"/>
                <a:cs typeface="Calibri" panose="020F0502020204030204" pitchFamily="34" charset="0"/>
              </a:rPr>
              <a:t>1. User management and authentication</a:t>
            </a:r>
            <a:endParaRPr lang="en-US" sz="12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kern="100" dirty="0">
                <a:solidFill>
                  <a:schemeClr val="bg1"/>
                </a:solidFill>
                <a:latin typeface="Calibri" panose="020F0502020204030204" pitchFamily="34" charset="0"/>
                <a:ea typeface="Calibri" panose="020F0502020204030204" pitchFamily="34" charset="0"/>
                <a:cs typeface="Calibri" panose="020F0502020204030204" pitchFamily="34" charset="0"/>
              </a:rPr>
              <a:t>2. Inventory management and tracking</a:t>
            </a:r>
            <a:endParaRPr lang="en-US" sz="12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r>
              <a:rPr lang="en-US" sz="1200" dirty="0">
                <a:solidFill>
                  <a:schemeClr val="bg1"/>
                </a:solidFill>
                <a:latin typeface="Calibri" panose="020F0502020204030204" pitchFamily="34" charset="0"/>
                <a:ea typeface="Calibri" panose="020F0502020204030204" pitchFamily="34" charset="0"/>
              </a:rPr>
              <a:t>3. Basic reporting and analytics</a:t>
            </a:r>
            <a:endParaRPr lang="en-US" sz="1050" dirty="0">
              <a:solidFill>
                <a:schemeClr val="bg1"/>
              </a:solidFill>
              <a:latin typeface="ABeeZee"/>
              <a:ea typeface="ABeeZee"/>
              <a:cs typeface="ABeeZee"/>
              <a:sym typeface="ABeeZee"/>
            </a:endParaRPr>
          </a:p>
        </p:txBody>
      </p:sp>
      <p:sp>
        <p:nvSpPr>
          <p:cNvPr id="34" name="TextBox 34"/>
          <p:cNvSpPr txBox="1"/>
          <p:nvPr/>
        </p:nvSpPr>
        <p:spPr>
          <a:xfrm>
            <a:off x="1318753" y="1782352"/>
            <a:ext cx="1103527" cy="322011"/>
          </a:xfrm>
          <a:prstGeom prst="rect">
            <a:avLst/>
          </a:prstGeom>
        </p:spPr>
        <p:txBody>
          <a:bodyPr wrap="square" lIns="0" tIns="0" rIns="0" bIns="0" rtlCol="0" anchor="t">
            <a:spAutoFit/>
          </a:bodyPr>
          <a:lstStyle/>
          <a:p>
            <a:pPr>
              <a:lnSpc>
                <a:spcPct val="107000"/>
              </a:lnSpc>
            </a:pPr>
            <a:r>
              <a:rPr lang="en-US" sz="1000" b="1" kern="100"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Phase 2 (4-6 months</a:t>
            </a:r>
            <a:r>
              <a:rPr lang="en-US" sz="788" b="1" kern="100"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a:t>
            </a:r>
            <a:endParaRPr lang="en-US" sz="788" b="1" kern="100"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5" name="TextBox 35"/>
          <p:cNvSpPr txBox="1"/>
          <p:nvPr/>
        </p:nvSpPr>
        <p:spPr>
          <a:xfrm>
            <a:off x="1337743" y="2154894"/>
            <a:ext cx="876088" cy="1967462"/>
          </a:xfrm>
          <a:prstGeom prst="rect">
            <a:avLst/>
          </a:prstGeom>
        </p:spPr>
        <p:txBody>
          <a:bodyPr wrap="square" lIns="0" tIns="0" rIns="0" bIns="0" rtlCol="0" anchor="t">
            <a:spAutoFit/>
          </a:bodyPr>
          <a:lstStyle/>
          <a:p>
            <a:pPr>
              <a:lnSpc>
                <a:spcPct val="107000"/>
              </a:lnSpc>
            </a:pPr>
            <a:r>
              <a:rPr lang="en-US" sz="1200" kern="100" dirty="0">
                <a:solidFill>
                  <a:schemeClr val="bg1"/>
                </a:solidFill>
                <a:latin typeface="Calibri" panose="020F0502020204030204" pitchFamily="34" charset="0"/>
                <a:ea typeface="Calibri" panose="020F0502020204030204" pitchFamily="34" charset="0"/>
                <a:cs typeface="Calibri" panose="020F0502020204030204" pitchFamily="34" charset="0"/>
              </a:rPr>
              <a:t>1. Order management and integration</a:t>
            </a:r>
            <a:endParaRPr lang="en-US" sz="12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kern="100" dirty="0">
                <a:solidFill>
                  <a:schemeClr val="bg1"/>
                </a:solidFill>
                <a:latin typeface="Calibri" panose="020F0502020204030204" pitchFamily="34" charset="0"/>
                <a:ea typeface="Calibri" panose="020F0502020204030204" pitchFamily="34" charset="0"/>
                <a:cs typeface="Calibri" panose="020F0502020204030204" pitchFamily="34" charset="0"/>
              </a:rPr>
              <a:t>2. Supply chain management</a:t>
            </a:r>
            <a:endParaRPr lang="en-US" sz="12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kern="100" dirty="0">
                <a:solidFill>
                  <a:schemeClr val="bg1"/>
                </a:solidFill>
                <a:latin typeface="Calibri" panose="020F0502020204030204" pitchFamily="34" charset="0"/>
                <a:ea typeface="Calibri" panose="020F0502020204030204" pitchFamily="34" charset="0"/>
                <a:cs typeface="Calibri" panose="020F0502020204030204" pitchFamily="34" charset="0"/>
              </a:rPr>
              <a:t>3. Advanced reporting and analytics</a:t>
            </a:r>
            <a:endParaRPr lang="en-US" sz="12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6" name="TextBox 36"/>
          <p:cNvSpPr txBox="1"/>
          <p:nvPr/>
        </p:nvSpPr>
        <p:spPr>
          <a:xfrm>
            <a:off x="2334289" y="1821774"/>
            <a:ext cx="1200953" cy="157351"/>
          </a:xfrm>
          <a:prstGeom prst="rect">
            <a:avLst/>
          </a:prstGeom>
        </p:spPr>
        <p:txBody>
          <a:bodyPr wrap="square" lIns="0" tIns="0" rIns="0" bIns="0" rtlCol="0" anchor="t">
            <a:spAutoFit/>
          </a:bodyPr>
          <a:lstStyle/>
          <a:p>
            <a:pPr>
              <a:lnSpc>
                <a:spcPct val="107000"/>
              </a:lnSpc>
            </a:pPr>
            <a:r>
              <a:rPr lang="en-US" sz="1000" b="1" kern="100"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Phase 3 (7-9 months)</a:t>
            </a:r>
            <a:endParaRPr lang="en-US" sz="1000" b="1" kern="100"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Box 37"/>
          <p:cNvSpPr txBox="1"/>
          <p:nvPr/>
        </p:nvSpPr>
        <p:spPr>
          <a:xfrm>
            <a:off x="2431180" y="2031465"/>
            <a:ext cx="1025697" cy="1967462"/>
          </a:xfrm>
          <a:prstGeom prst="rect">
            <a:avLst/>
          </a:prstGeom>
        </p:spPr>
        <p:txBody>
          <a:bodyPr wrap="square" lIns="0" tIns="0" rIns="0" bIns="0" rtlCol="0" anchor="t">
            <a:spAutoFit/>
          </a:bodyPr>
          <a:lstStyle/>
          <a:p>
            <a:pPr>
              <a:lnSpc>
                <a:spcPct val="107000"/>
              </a:lnSpc>
            </a:pPr>
            <a:r>
              <a:rPr lang="en-US" sz="1200" kern="100" dirty="0">
                <a:solidFill>
                  <a:schemeClr val="bg1"/>
                </a:solidFill>
                <a:latin typeface="Calibri" panose="020F0502020204030204" pitchFamily="34" charset="0"/>
                <a:ea typeface="Calibri" panose="020F0502020204030204" pitchFamily="34" charset="0"/>
                <a:cs typeface="Calibri" panose="020F0502020204030204" pitchFamily="34" charset="0"/>
              </a:rPr>
              <a:t>1. Integration with e-commerce platforms</a:t>
            </a:r>
            <a:endParaRPr lang="en-US" sz="12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kern="100" dirty="0">
                <a:solidFill>
                  <a:schemeClr val="bg1"/>
                </a:solidFill>
                <a:latin typeface="Calibri" panose="020F0502020204030204" pitchFamily="34" charset="0"/>
                <a:ea typeface="Calibri" panose="020F0502020204030204" pitchFamily="34" charset="0"/>
                <a:cs typeface="Calibri" panose="020F0502020204030204" pitchFamily="34" charset="0"/>
              </a:rPr>
              <a:t>2. Barcode scanning and RFID integration</a:t>
            </a:r>
            <a:endParaRPr lang="en-US" sz="12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kern="100" dirty="0">
                <a:solidFill>
                  <a:schemeClr val="bg1"/>
                </a:solidFill>
                <a:latin typeface="Calibri" panose="020F0502020204030204" pitchFamily="34" charset="0"/>
                <a:ea typeface="Calibri" panose="020F0502020204030204" pitchFamily="34" charset="0"/>
                <a:cs typeface="Calibri" panose="020F0502020204030204" pitchFamily="34" charset="0"/>
              </a:rPr>
              <a:t>3. Customizable dashboard and reporting</a:t>
            </a:r>
            <a:endParaRPr lang="en-US" sz="12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8" name="TextBox 38"/>
          <p:cNvSpPr txBox="1"/>
          <p:nvPr/>
        </p:nvSpPr>
        <p:spPr>
          <a:xfrm>
            <a:off x="3667633" y="1359383"/>
            <a:ext cx="1154882" cy="322011"/>
          </a:xfrm>
          <a:prstGeom prst="rect">
            <a:avLst/>
          </a:prstGeom>
        </p:spPr>
        <p:txBody>
          <a:bodyPr wrap="square" lIns="0" tIns="0" rIns="0" bIns="0" rtlCol="0" anchor="t">
            <a:spAutoFit/>
          </a:bodyPr>
          <a:lstStyle/>
          <a:p>
            <a:pPr>
              <a:lnSpc>
                <a:spcPct val="107000"/>
              </a:lnSpc>
            </a:pPr>
            <a:r>
              <a:rPr lang="en-US" sz="1000" b="1" kern="100"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Testing and Quality Assurance:</a:t>
            </a:r>
            <a:endParaRPr lang="en-US" sz="1000" kern="100"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Box 39"/>
          <p:cNvSpPr txBox="1"/>
          <p:nvPr/>
        </p:nvSpPr>
        <p:spPr>
          <a:xfrm>
            <a:off x="3689893" y="1786255"/>
            <a:ext cx="1030971" cy="1992148"/>
          </a:xfrm>
          <a:prstGeom prst="rect">
            <a:avLst/>
          </a:prstGeom>
        </p:spPr>
        <p:txBody>
          <a:bodyPr wrap="square" lIns="0" tIns="0" rIns="0" bIns="0" rtlCol="0" anchor="t">
            <a:spAutoFit/>
          </a:bodyPr>
          <a:lstStyle/>
          <a:p>
            <a:pPr>
              <a:lnSpc>
                <a:spcPct val="107000"/>
              </a:lnSpc>
            </a:pPr>
            <a:r>
              <a:rPr lang="en-US" sz="1200" kern="100" dirty="0">
                <a:solidFill>
                  <a:schemeClr val="bg1"/>
                </a:solidFill>
                <a:latin typeface="Calibri" panose="020F0502020204030204" pitchFamily="34" charset="0"/>
                <a:ea typeface="Calibri" panose="020F0502020204030204" pitchFamily="34" charset="0"/>
                <a:cs typeface="Calibri" panose="020F0502020204030204" pitchFamily="34" charset="0"/>
              </a:rPr>
              <a:t>1</a:t>
            </a:r>
            <a:r>
              <a:rPr lang="en-US" sz="1350" kern="100" dirty="0">
                <a:solidFill>
                  <a:schemeClr val="bg1"/>
                </a:solidFill>
                <a:latin typeface="Calibri" panose="020F0502020204030204" pitchFamily="34" charset="0"/>
                <a:ea typeface="Calibri" panose="020F0502020204030204" pitchFamily="34" charset="0"/>
                <a:cs typeface="Calibri" panose="020F0502020204030204" pitchFamily="34" charset="0"/>
              </a:rPr>
              <a:t>.</a:t>
            </a:r>
            <a:r>
              <a:rPr lang="en-US" sz="1200" kern="100" dirty="0">
                <a:solidFill>
                  <a:schemeClr val="bg1"/>
                </a:solidFill>
                <a:latin typeface="Calibri" panose="020F0502020204030204" pitchFamily="34" charset="0"/>
                <a:ea typeface="Calibri" panose="020F0502020204030204" pitchFamily="34" charset="0"/>
                <a:cs typeface="Calibri" panose="020F0502020204030204" pitchFamily="34" charset="0"/>
              </a:rPr>
              <a:t> Unit testing and integration testing</a:t>
            </a:r>
            <a:endParaRPr lang="en-US" sz="12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kern="100" dirty="0">
                <a:solidFill>
                  <a:schemeClr val="bg1"/>
                </a:solidFill>
                <a:latin typeface="Calibri" panose="020F0502020204030204" pitchFamily="34" charset="0"/>
                <a:ea typeface="Calibri" panose="020F0502020204030204" pitchFamily="34" charset="0"/>
                <a:cs typeface="Calibri" panose="020F0502020204030204" pitchFamily="34" charset="0"/>
              </a:rPr>
              <a:t>2. User acceptance testing (UAT)</a:t>
            </a:r>
            <a:endParaRPr lang="en-US" sz="12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kern="100" dirty="0">
                <a:solidFill>
                  <a:schemeClr val="bg1"/>
                </a:solidFill>
                <a:latin typeface="Calibri" panose="020F0502020204030204" pitchFamily="34" charset="0"/>
                <a:ea typeface="Calibri" panose="020F0502020204030204" pitchFamily="34" charset="0"/>
                <a:cs typeface="Calibri" panose="020F0502020204030204" pitchFamily="34" charset="0"/>
              </a:rPr>
              <a:t>3. Security testing and penetration testing</a:t>
            </a:r>
            <a:endParaRPr lang="en-US" sz="12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40" name="TextBox 40"/>
          <p:cNvSpPr txBox="1"/>
          <p:nvPr/>
        </p:nvSpPr>
        <p:spPr>
          <a:xfrm>
            <a:off x="4765092" y="1484224"/>
            <a:ext cx="1407108" cy="157351"/>
          </a:xfrm>
          <a:prstGeom prst="rect">
            <a:avLst/>
          </a:prstGeom>
        </p:spPr>
        <p:txBody>
          <a:bodyPr wrap="square" lIns="0" tIns="0" rIns="0" bIns="0" rtlCol="0" anchor="t">
            <a:spAutoFit/>
          </a:bodyPr>
          <a:lstStyle/>
          <a:p>
            <a:pPr>
              <a:lnSpc>
                <a:spcPct val="107000"/>
              </a:lnSpc>
            </a:pPr>
            <a:r>
              <a:rPr lang="en-US" sz="1000" b="1" kern="100"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Launch and Deployment</a:t>
            </a:r>
            <a:endParaRPr lang="en-US" sz="1000" kern="100"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Box 41"/>
          <p:cNvSpPr txBox="1"/>
          <p:nvPr/>
        </p:nvSpPr>
        <p:spPr>
          <a:xfrm>
            <a:off x="4743619" y="1820664"/>
            <a:ext cx="1030970" cy="1967462"/>
          </a:xfrm>
          <a:prstGeom prst="rect">
            <a:avLst/>
          </a:prstGeom>
        </p:spPr>
        <p:txBody>
          <a:bodyPr wrap="square" lIns="0" tIns="0" rIns="0" bIns="0" rtlCol="0" anchor="t">
            <a:spAutoFit/>
          </a:bodyPr>
          <a:lstStyle/>
          <a:p>
            <a:pPr>
              <a:lnSpc>
                <a:spcPct val="107000"/>
              </a:lnSpc>
            </a:pPr>
            <a:r>
              <a:rPr lang="en-US" sz="1200" kern="100" dirty="0">
                <a:solidFill>
                  <a:schemeClr val="bg1"/>
                </a:solidFill>
                <a:latin typeface="Calibri" panose="020F0502020204030204" pitchFamily="34" charset="0"/>
                <a:ea typeface="Calibri" panose="020F0502020204030204" pitchFamily="34" charset="0"/>
                <a:cs typeface="Calibri" panose="020F0502020204030204" pitchFamily="34" charset="0"/>
              </a:rPr>
              <a:t>1. Cloud-based deployment (AWS, Azure)</a:t>
            </a:r>
            <a:endParaRPr lang="en-US" sz="12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kern="100" dirty="0">
                <a:solidFill>
                  <a:schemeClr val="bg1"/>
                </a:solidFill>
                <a:latin typeface="Calibri" panose="020F0502020204030204" pitchFamily="34" charset="0"/>
                <a:ea typeface="Calibri" panose="020F0502020204030204" pitchFamily="34" charset="0"/>
                <a:cs typeface="Calibri" panose="020F0502020204030204" pitchFamily="34" charset="0"/>
              </a:rPr>
              <a:t>2. Automated backups and updates</a:t>
            </a:r>
            <a:endParaRPr lang="en-US" sz="12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kern="100" dirty="0">
                <a:solidFill>
                  <a:schemeClr val="bg1"/>
                </a:solidFill>
                <a:latin typeface="Calibri" panose="020F0502020204030204" pitchFamily="34" charset="0"/>
                <a:ea typeface="Calibri" panose="020F0502020204030204" pitchFamily="34" charset="0"/>
                <a:cs typeface="Calibri" panose="020F0502020204030204" pitchFamily="34" charset="0"/>
              </a:rPr>
              <a:t>3. Documentation and user support</a:t>
            </a:r>
            <a:endParaRPr lang="en-US" sz="12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Box 42"/>
          <p:cNvSpPr txBox="1"/>
          <p:nvPr/>
        </p:nvSpPr>
        <p:spPr>
          <a:xfrm>
            <a:off x="5731276" y="1862445"/>
            <a:ext cx="976755" cy="338041"/>
          </a:xfrm>
          <a:prstGeom prst="rect">
            <a:avLst/>
          </a:prstGeom>
        </p:spPr>
        <p:txBody>
          <a:bodyPr wrap="square" lIns="0" tIns="0" rIns="0" bIns="0" rtlCol="0" anchor="t">
            <a:spAutoFit/>
          </a:bodyPr>
          <a:lstStyle/>
          <a:p>
            <a:pPr>
              <a:lnSpc>
                <a:spcPct val="107000"/>
              </a:lnSpc>
            </a:pPr>
            <a:r>
              <a:rPr lang="en-US" sz="1050" b="1" kern="100"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Maintenance and Support:</a:t>
            </a:r>
            <a:endParaRPr lang="en-US" sz="1050" kern="100"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43" name="TextBox 43"/>
          <p:cNvSpPr txBox="1"/>
          <p:nvPr/>
        </p:nvSpPr>
        <p:spPr>
          <a:xfrm>
            <a:off x="5887422" y="2041673"/>
            <a:ext cx="1025697" cy="2066207"/>
          </a:xfrm>
          <a:prstGeom prst="rect">
            <a:avLst/>
          </a:prstGeom>
        </p:spPr>
        <p:txBody>
          <a:bodyPr wrap="square" lIns="0" tIns="0" rIns="0" bIns="0" rtlCol="0" anchor="t">
            <a:spAutoFit/>
          </a:bodyPr>
          <a:lstStyle/>
          <a:p>
            <a:pPr>
              <a:lnSpc>
                <a:spcPct val="107000"/>
              </a:lnSpc>
            </a:pPr>
            <a:r>
              <a:rPr lang="en-US" sz="1200" kern="100" dirty="0">
                <a:solidFill>
                  <a:schemeClr val="bg1"/>
                </a:solidFill>
                <a:latin typeface="Calibri" panose="020F0502020204030204" pitchFamily="34" charset="0"/>
                <a:ea typeface="Calibri" panose="020F0502020204030204" pitchFamily="34" charset="0"/>
                <a:cs typeface="Calibri" panose="020F0502020204030204" pitchFamily="34" charset="0"/>
              </a:rPr>
              <a:t>1</a:t>
            </a:r>
            <a:r>
              <a:rPr lang="en-US" sz="3000" kern="100" dirty="0">
                <a:solidFill>
                  <a:schemeClr val="bg1"/>
                </a:solidFill>
                <a:latin typeface="Calibri" panose="020F0502020204030204" pitchFamily="34" charset="0"/>
                <a:ea typeface="Calibri" panose="020F0502020204030204" pitchFamily="34" charset="0"/>
                <a:cs typeface="Calibri" panose="020F0502020204030204" pitchFamily="34" charset="0"/>
              </a:rPr>
              <a:t>.</a:t>
            </a:r>
            <a:r>
              <a:rPr lang="en-US" sz="1200" kern="100" dirty="0">
                <a:solidFill>
                  <a:schemeClr val="bg1"/>
                </a:solidFill>
                <a:latin typeface="Calibri" panose="020F0502020204030204" pitchFamily="34" charset="0"/>
                <a:ea typeface="Calibri" panose="020F0502020204030204" pitchFamily="34" charset="0"/>
                <a:cs typeface="Calibri" panose="020F0502020204030204" pitchFamily="34" charset="0"/>
              </a:rPr>
              <a:t>Regular software updates</a:t>
            </a:r>
            <a:endParaRPr lang="en-US" sz="12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kern="100" dirty="0">
                <a:solidFill>
                  <a:schemeClr val="bg1"/>
                </a:solidFill>
                <a:latin typeface="Calibri" panose="020F0502020204030204" pitchFamily="34" charset="0"/>
                <a:ea typeface="Calibri" panose="020F0502020204030204" pitchFamily="34" charset="0"/>
                <a:cs typeface="Calibri" panose="020F0502020204030204" pitchFamily="34" charset="0"/>
              </a:rPr>
              <a:t>2. Priority customer support</a:t>
            </a:r>
            <a:endParaRPr lang="en-US" sz="12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kern="100" dirty="0">
                <a:solidFill>
                  <a:schemeClr val="bg1"/>
                </a:solidFill>
                <a:latin typeface="Calibri" panose="020F0502020204030204" pitchFamily="34" charset="0"/>
                <a:ea typeface="Calibri" panose="020F0502020204030204" pitchFamily="34" charset="0"/>
                <a:cs typeface="Calibri" panose="020F0502020204030204" pitchFamily="34" charset="0"/>
              </a:rPr>
              <a:t>3. Continuous monitoring and optimization</a:t>
            </a:r>
            <a:endParaRPr lang="en-US" sz="12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Box 44"/>
          <p:cNvSpPr txBox="1"/>
          <p:nvPr/>
        </p:nvSpPr>
        <p:spPr>
          <a:xfrm>
            <a:off x="1433127" y="170393"/>
            <a:ext cx="3301296" cy="582404"/>
          </a:xfrm>
          <a:prstGeom prst="rect">
            <a:avLst/>
          </a:prstGeom>
        </p:spPr>
        <p:txBody>
          <a:bodyPr wrap="square" lIns="0" tIns="0" rIns="0" bIns="0" rtlCol="0" anchor="t">
            <a:spAutoFit/>
          </a:bodyPr>
          <a:lstStyle/>
          <a:p>
            <a:pPr algn="ctr">
              <a:lnSpc>
                <a:spcPts val="2382"/>
              </a:lnSpc>
            </a:pPr>
            <a:r>
              <a:rPr lang="en-US" sz="1500" b="1" dirty="0">
                <a:solidFill>
                  <a:schemeClr val="accent1">
                    <a:lumMod val="75000"/>
                  </a:schemeClr>
                </a:solidFill>
                <a:latin typeface="League Spartan"/>
                <a:ea typeface="League Spartan"/>
                <a:cs typeface="League Spartan"/>
                <a:sym typeface="League Spartan"/>
              </a:rPr>
              <a:t>PRODUCT DEVELOPMENT ROADMAP</a:t>
            </a:r>
          </a:p>
        </p:txBody>
      </p:sp>
      <p:sp>
        <p:nvSpPr>
          <p:cNvPr id="47" name="Arrow: Pentagon 46">
            <a:extLst>
              <a:ext uri="{FF2B5EF4-FFF2-40B4-BE49-F238E27FC236}">
                <a16:creationId xmlns:a16="http://schemas.microsoft.com/office/drawing/2014/main" id="{84D43E75-7317-1C76-AA13-171E1C5E4E0F}"/>
              </a:ext>
            </a:extLst>
          </p:cNvPr>
          <p:cNvSpPr/>
          <p:nvPr/>
        </p:nvSpPr>
        <p:spPr>
          <a:xfrm rot="5400000">
            <a:off x="645063" y="542786"/>
            <a:ext cx="288567" cy="164597"/>
          </a:xfrm>
          <a:prstGeom prst="homePlate">
            <a:avLst>
              <a:gd name="adj" fmla="val 47857"/>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9"/>
          </a:p>
        </p:txBody>
      </p:sp>
      <p:sp>
        <p:nvSpPr>
          <p:cNvPr id="48" name="Arrow: Pentagon 47">
            <a:extLst>
              <a:ext uri="{FF2B5EF4-FFF2-40B4-BE49-F238E27FC236}">
                <a16:creationId xmlns:a16="http://schemas.microsoft.com/office/drawing/2014/main" id="{94F36EEE-8F66-1C49-6AB4-C8C2A22E0C65}"/>
              </a:ext>
            </a:extLst>
          </p:cNvPr>
          <p:cNvSpPr/>
          <p:nvPr/>
        </p:nvSpPr>
        <p:spPr>
          <a:xfrm rot="5400000">
            <a:off x="1558367" y="665709"/>
            <a:ext cx="288567" cy="164597"/>
          </a:xfrm>
          <a:prstGeom prst="homePlate">
            <a:avLst>
              <a:gd name="adj" fmla="val 4785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9"/>
          </a:p>
        </p:txBody>
      </p:sp>
      <p:sp>
        <p:nvSpPr>
          <p:cNvPr id="49" name="Arrow: Pentagon 48">
            <a:extLst>
              <a:ext uri="{FF2B5EF4-FFF2-40B4-BE49-F238E27FC236}">
                <a16:creationId xmlns:a16="http://schemas.microsoft.com/office/drawing/2014/main" id="{D268396E-55B8-AEDB-19AE-BA37E110548B}"/>
              </a:ext>
            </a:extLst>
          </p:cNvPr>
          <p:cNvSpPr/>
          <p:nvPr/>
        </p:nvSpPr>
        <p:spPr>
          <a:xfrm rot="5400000">
            <a:off x="2387690" y="1198867"/>
            <a:ext cx="288567" cy="164597"/>
          </a:xfrm>
          <a:prstGeom prst="homePlate">
            <a:avLst>
              <a:gd name="adj" fmla="val 47857"/>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9"/>
          </a:p>
        </p:txBody>
      </p:sp>
      <p:sp>
        <p:nvSpPr>
          <p:cNvPr id="52" name="Arrow: Pentagon 51">
            <a:extLst>
              <a:ext uri="{FF2B5EF4-FFF2-40B4-BE49-F238E27FC236}">
                <a16:creationId xmlns:a16="http://schemas.microsoft.com/office/drawing/2014/main" id="{D9FC1E7C-8E10-9E4A-8B6C-D7F3DCDC8228}"/>
              </a:ext>
            </a:extLst>
          </p:cNvPr>
          <p:cNvSpPr/>
          <p:nvPr/>
        </p:nvSpPr>
        <p:spPr>
          <a:xfrm rot="5400000">
            <a:off x="3561250" y="627982"/>
            <a:ext cx="288567" cy="164597"/>
          </a:xfrm>
          <a:prstGeom prst="homePlate">
            <a:avLst>
              <a:gd name="adj" fmla="val 47857"/>
            </a:avLst>
          </a:prstGeom>
          <a:solidFill>
            <a:srgbClr val="130B7F"/>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9"/>
          </a:p>
        </p:txBody>
      </p:sp>
      <p:sp>
        <p:nvSpPr>
          <p:cNvPr id="53" name="Arrow: Pentagon 52">
            <a:extLst>
              <a:ext uri="{FF2B5EF4-FFF2-40B4-BE49-F238E27FC236}">
                <a16:creationId xmlns:a16="http://schemas.microsoft.com/office/drawing/2014/main" id="{D21F28E0-4DFC-A1A9-440F-2A0E9DEA8F80}"/>
              </a:ext>
            </a:extLst>
          </p:cNvPr>
          <p:cNvSpPr/>
          <p:nvPr/>
        </p:nvSpPr>
        <p:spPr>
          <a:xfrm rot="5400000">
            <a:off x="4778472" y="422450"/>
            <a:ext cx="288567" cy="164597"/>
          </a:xfrm>
          <a:prstGeom prst="homePlate">
            <a:avLst>
              <a:gd name="adj" fmla="val 47857"/>
            </a:avLst>
          </a:prstGeom>
          <a:solidFill>
            <a:srgbClr val="EE12E9"/>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9"/>
          </a:p>
        </p:txBody>
      </p:sp>
      <p:sp>
        <p:nvSpPr>
          <p:cNvPr id="54" name="Arrow: Pentagon 53">
            <a:extLst>
              <a:ext uri="{FF2B5EF4-FFF2-40B4-BE49-F238E27FC236}">
                <a16:creationId xmlns:a16="http://schemas.microsoft.com/office/drawing/2014/main" id="{D9831795-1BB4-311B-AF0E-22BA3BCC920F}"/>
              </a:ext>
            </a:extLst>
          </p:cNvPr>
          <p:cNvSpPr/>
          <p:nvPr/>
        </p:nvSpPr>
        <p:spPr>
          <a:xfrm rot="5400000">
            <a:off x="5978252" y="761197"/>
            <a:ext cx="288567" cy="164597"/>
          </a:xfrm>
          <a:prstGeom prst="homePlate">
            <a:avLst>
              <a:gd name="adj" fmla="val 47857"/>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9"/>
          </a:p>
        </p:txBody>
      </p:sp>
      <p:sp>
        <p:nvSpPr>
          <p:cNvPr id="55" name="Arrow: Pentagon 54">
            <a:extLst>
              <a:ext uri="{FF2B5EF4-FFF2-40B4-BE49-F238E27FC236}">
                <a16:creationId xmlns:a16="http://schemas.microsoft.com/office/drawing/2014/main" id="{A0F9D771-81B4-C335-6694-754E343B3E24}"/>
              </a:ext>
            </a:extLst>
          </p:cNvPr>
          <p:cNvSpPr/>
          <p:nvPr/>
        </p:nvSpPr>
        <p:spPr>
          <a:xfrm rot="5400000">
            <a:off x="8108905" y="788880"/>
            <a:ext cx="288567" cy="164597"/>
          </a:xfrm>
          <a:prstGeom prst="homePlate">
            <a:avLst>
              <a:gd name="adj" fmla="val 47857"/>
            </a:avLst>
          </a:prstGeom>
          <a:solidFill>
            <a:srgbClr val="8B4A98"/>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9"/>
          </a:p>
        </p:txBody>
      </p:sp>
      <p:sp>
        <p:nvSpPr>
          <p:cNvPr id="56" name="Arrow: Pentagon 55">
            <a:extLst>
              <a:ext uri="{FF2B5EF4-FFF2-40B4-BE49-F238E27FC236}">
                <a16:creationId xmlns:a16="http://schemas.microsoft.com/office/drawing/2014/main" id="{CDC3285F-839F-874C-9920-112150689179}"/>
              </a:ext>
            </a:extLst>
          </p:cNvPr>
          <p:cNvSpPr/>
          <p:nvPr/>
        </p:nvSpPr>
        <p:spPr>
          <a:xfrm rot="5400000">
            <a:off x="6768836" y="1295361"/>
            <a:ext cx="288567" cy="164597"/>
          </a:xfrm>
          <a:prstGeom prst="homePlate">
            <a:avLst>
              <a:gd name="adj" fmla="val 47857"/>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9"/>
          </a:p>
        </p:txBody>
      </p:sp>
      <p:grpSp>
        <p:nvGrpSpPr>
          <p:cNvPr id="57" name="Group 14">
            <a:extLst>
              <a:ext uri="{FF2B5EF4-FFF2-40B4-BE49-F238E27FC236}">
                <a16:creationId xmlns:a16="http://schemas.microsoft.com/office/drawing/2014/main" id="{84531D41-C837-FE4E-9B94-B8E7EA264430}"/>
              </a:ext>
            </a:extLst>
          </p:cNvPr>
          <p:cNvGrpSpPr/>
          <p:nvPr/>
        </p:nvGrpSpPr>
        <p:grpSpPr>
          <a:xfrm>
            <a:off x="7143751" y="1692977"/>
            <a:ext cx="193474" cy="193474"/>
            <a:chOff x="0" y="0"/>
            <a:chExt cx="3343230" cy="3343230"/>
          </a:xfrm>
          <a:solidFill>
            <a:schemeClr val="accent5"/>
          </a:solidFill>
        </p:grpSpPr>
        <p:sp>
          <p:nvSpPr>
            <p:cNvPr id="58" name="Freeform 15">
              <a:extLst>
                <a:ext uri="{FF2B5EF4-FFF2-40B4-BE49-F238E27FC236}">
                  <a16:creationId xmlns:a16="http://schemas.microsoft.com/office/drawing/2014/main" id="{FF698913-A1DA-411F-AA2B-C1062A4DD215}"/>
                </a:ext>
              </a:extLst>
            </p:cNvPr>
            <p:cNvSpPr/>
            <p:nvPr/>
          </p:nvSpPr>
          <p:spPr>
            <a:xfrm>
              <a:off x="0" y="0"/>
              <a:ext cx="3343230" cy="3343230"/>
            </a:xfrm>
            <a:custGeom>
              <a:avLst/>
              <a:gdLst/>
              <a:ahLst/>
              <a:cxnLst/>
              <a:rect l="l" t="t" r="r" b="b"/>
              <a:pathLst>
                <a:path w="3343230" h="3343230">
                  <a:moveTo>
                    <a:pt x="0" y="0"/>
                  </a:moveTo>
                  <a:lnTo>
                    <a:pt x="3343230" y="0"/>
                  </a:lnTo>
                  <a:lnTo>
                    <a:pt x="3343230" y="3343230"/>
                  </a:lnTo>
                  <a:lnTo>
                    <a:pt x="0" y="3343230"/>
                  </a:lnTo>
                  <a:lnTo>
                    <a:pt x="0" y="0"/>
                  </a:lnTo>
                  <a:close/>
                </a:path>
              </a:pathLst>
            </a:custGeom>
            <a:grpFill/>
          </p:spPr>
        </p:sp>
        <p:sp>
          <p:nvSpPr>
            <p:cNvPr id="59" name="TextBox 16">
              <a:extLst>
                <a:ext uri="{FF2B5EF4-FFF2-40B4-BE49-F238E27FC236}">
                  <a16:creationId xmlns:a16="http://schemas.microsoft.com/office/drawing/2014/main" id="{AD225DAC-A467-D41F-0CC5-6E8F80256240}"/>
                </a:ext>
              </a:extLst>
            </p:cNvPr>
            <p:cNvSpPr txBox="1"/>
            <p:nvPr/>
          </p:nvSpPr>
          <p:spPr>
            <a:xfrm>
              <a:off x="323672" y="528802"/>
              <a:ext cx="2695869" cy="2422085"/>
            </a:xfrm>
            <a:prstGeom prst="rect">
              <a:avLst/>
            </a:prstGeom>
            <a:grpFill/>
            <a:ln>
              <a:solidFill>
                <a:schemeClr val="accent5"/>
              </a:solidFill>
            </a:ln>
          </p:spPr>
          <p:txBody>
            <a:bodyPr lIns="0" tIns="0" rIns="0" bIns="0" rtlCol="0" anchor="t">
              <a:spAutoFit/>
            </a:bodyPr>
            <a:lstStyle/>
            <a:p>
              <a:pPr algn="ctr">
                <a:lnSpc>
                  <a:spcPts val="1186"/>
                </a:lnSpc>
              </a:pPr>
              <a:r>
                <a:rPr lang="en-US" sz="847" dirty="0">
                  <a:solidFill>
                    <a:srgbClr val="FFFFFF"/>
                  </a:solidFill>
                  <a:latin typeface="League Spartan"/>
                  <a:ea typeface="League Spartan"/>
                  <a:cs typeface="League Spartan"/>
                  <a:sym typeface="League Spartan"/>
                </a:rPr>
                <a:t>7</a:t>
              </a:r>
            </a:p>
          </p:txBody>
        </p:sp>
      </p:grpSp>
      <p:grpSp>
        <p:nvGrpSpPr>
          <p:cNvPr id="60" name="Group 29">
            <a:extLst>
              <a:ext uri="{FF2B5EF4-FFF2-40B4-BE49-F238E27FC236}">
                <a16:creationId xmlns:a16="http://schemas.microsoft.com/office/drawing/2014/main" id="{64BEC55F-3551-3D6C-3696-4B0FCD0B87F7}"/>
              </a:ext>
            </a:extLst>
          </p:cNvPr>
          <p:cNvGrpSpPr/>
          <p:nvPr/>
        </p:nvGrpSpPr>
        <p:grpSpPr>
          <a:xfrm>
            <a:off x="6112636" y="1633311"/>
            <a:ext cx="193474" cy="205842"/>
            <a:chOff x="0" y="-213724"/>
            <a:chExt cx="3343230" cy="3556954"/>
          </a:xfrm>
          <a:solidFill>
            <a:schemeClr val="accent6">
              <a:lumMod val="75000"/>
            </a:schemeClr>
          </a:solidFill>
        </p:grpSpPr>
        <p:sp>
          <p:nvSpPr>
            <p:cNvPr id="61" name="Freeform 30">
              <a:extLst>
                <a:ext uri="{FF2B5EF4-FFF2-40B4-BE49-F238E27FC236}">
                  <a16:creationId xmlns:a16="http://schemas.microsoft.com/office/drawing/2014/main" id="{E104A352-408E-8E6F-1FD7-36AE4F9464E6}"/>
                </a:ext>
              </a:extLst>
            </p:cNvPr>
            <p:cNvSpPr/>
            <p:nvPr/>
          </p:nvSpPr>
          <p:spPr>
            <a:xfrm>
              <a:off x="0" y="0"/>
              <a:ext cx="3343230" cy="3343230"/>
            </a:xfrm>
            <a:custGeom>
              <a:avLst/>
              <a:gdLst/>
              <a:ahLst/>
              <a:cxnLst/>
              <a:rect l="l" t="t" r="r" b="b"/>
              <a:pathLst>
                <a:path w="3343230" h="3343230">
                  <a:moveTo>
                    <a:pt x="0" y="0"/>
                  </a:moveTo>
                  <a:lnTo>
                    <a:pt x="3343230" y="0"/>
                  </a:lnTo>
                  <a:lnTo>
                    <a:pt x="3343230" y="3343230"/>
                  </a:lnTo>
                  <a:lnTo>
                    <a:pt x="0" y="3343230"/>
                  </a:lnTo>
                  <a:lnTo>
                    <a:pt x="0" y="0"/>
                  </a:lnTo>
                  <a:close/>
                </a:path>
              </a:pathLst>
            </a:custGeom>
            <a:grpFill/>
          </p:spPr>
        </p:sp>
        <p:sp>
          <p:nvSpPr>
            <p:cNvPr id="62" name="TextBox 31">
              <a:extLst>
                <a:ext uri="{FF2B5EF4-FFF2-40B4-BE49-F238E27FC236}">
                  <a16:creationId xmlns:a16="http://schemas.microsoft.com/office/drawing/2014/main" id="{01949C5C-9220-2086-8CED-77A5CEB7F37D}"/>
                </a:ext>
              </a:extLst>
            </p:cNvPr>
            <p:cNvSpPr txBox="1"/>
            <p:nvPr/>
          </p:nvSpPr>
          <p:spPr>
            <a:xfrm>
              <a:off x="95092" y="-213724"/>
              <a:ext cx="2324954" cy="2422089"/>
            </a:xfrm>
            <a:prstGeom prst="rect">
              <a:avLst/>
            </a:prstGeom>
            <a:grpFill/>
          </p:spPr>
          <p:txBody>
            <a:bodyPr wrap="square" lIns="0" tIns="0" rIns="0" bIns="0" rtlCol="0" anchor="t">
              <a:spAutoFit/>
            </a:bodyPr>
            <a:lstStyle/>
            <a:p>
              <a:pPr algn="ctr">
                <a:lnSpc>
                  <a:spcPts val="1186"/>
                </a:lnSpc>
              </a:pPr>
              <a:r>
                <a:rPr lang="en-US" sz="847" dirty="0">
                  <a:solidFill>
                    <a:srgbClr val="FFFFFF"/>
                  </a:solidFill>
                  <a:latin typeface="League Spartan"/>
                  <a:ea typeface="League Spartan"/>
                  <a:cs typeface="League Spartan"/>
                  <a:sym typeface="League Spartan"/>
                </a:rPr>
                <a:t>6</a:t>
              </a:r>
            </a:p>
          </p:txBody>
        </p:sp>
      </p:grpSp>
      <p:sp>
        <p:nvSpPr>
          <p:cNvPr id="66" name="TextBox 65">
            <a:extLst>
              <a:ext uri="{FF2B5EF4-FFF2-40B4-BE49-F238E27FC236}">
                <a16:creationId xmlns:a16="http://schemas.microsoft.com/office/drawing/2014/main" id="{A67CE907-9CDA-406A-310C-1B47C84A43E9}"/>
              </a:ext>
            </a:extLst>
          </p:cNvPr>
          <p:cNvSpPr txBox="1"/>
          <p:nvPr/>
        </p:nvSpPr>
        <p:spPr>
          <a:xfrm>
            <a:off x="6853782" y="2132198"/>
            <a:ext cx="1200953" cy="2422907"/>
          </a:xfrm>
          <a:prstGeom prst="rect">
            <a:avLst/>
          </a:prstGeom>
          <a:noFill/>
        </p:spPr>
        <p:txBody>
          <a:bodyPr wrap="square" rtlCol="0">
            <a:spAutoFit/>
          </a:bodyPr>
          <a:lstStyle/>
          <a:p>
            <a:pPr>
              <a:lnSpc>
                <a:spcPct val="107000"/>
              </a:lnSpc>
            </a:pPr>
            <a:r>
              <a:rPr lang="en-US" sz="1050" kern="100" dirty="0">
                <a:solidFill>
                  <a:schemeClr val="bg1"/>
                </a:solidFill>
                <a:latin typeface="Calibri" panose="020F0502020204030204" pitchFamily="34" charset="0"/>
                <a:ea typeface="Calibri" panose="020F0502020204030204" pitchFamily="34" charset="0"/>
                <a:cs typeface="Calibri" panose="020F0502020204030204" pitchFamily="34" charset="0"/>
              </a:rPr>
              <a:t>1. User adoption and retention</a:t>
            </a:r>
            <a:endParaRPr lang="en-US" sz="105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50" kern="100" dirty="0">
                <a:solidFill>
                  <a:schemeClr val="bg1"/>
                </a:solidFill>
                <a:latin typeface="Calibri" panose="020F0502020204030204" pitchFamily="34" charset="0"/>
                <a:ea typeface="Calibri" panose="020F0502020204030204" pitchFamily="34" charset="0"/>
                <a:cs typeface="Calibri" panose="020F0502020204030204" pitchFamily="34" charset="0"/>
              </a:rPr>
              <a:t>2. Inventory accuracy and reduction in stockouts</a:t>
            </a:r>
            <a:endParaRPr lang="en-US" sz="105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50" kern="100" dirty="0">
                <a:solidFill>
                  <a:schemeClr val="bg1"/>
                </a:solidFill>
                <a:latin typeface="Calibri" panose="020F0502020204030204" pitchFamily="34" charset="0"/>
                <a:ea typeface="Calibri" panose="020F0502020204030204" pitchFamily="34" charset="0"/>
                <a:cs typeface="Calibri" panose="020F0502020204030204" pitchFamily="34" charset="0"/>
              </a:rPr>
              <a:t>3. Operational efficiency and productivity gains</a:t>
            </a:r>
            <a:endParaRPr lang="en-US" sz="105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50" kern="100" dirty="0">
                <a:solidFill>
                  <a:schemeClr val="bg1"/>
                </a:solidFill>
                <a:latin typeface="Calibri" panose="020F0502020204030204" pitchFamily="34" charset="0"/>
                <a:ea typeface="Calibri" panose="020F0502020204030204" pitchFamily="34" charset="0"/>
                <a:cs typeface="Calibri" panose="020F0502020204030204" pitchFamily="34" charset="0"/>
              </a:rPr>
              <a:t>4. Customer </a:t>
            </a:r>
            <a:r>
              <a:rPr lang="en-US" sz="1200" kern="100" dirty="0">
                <a:solidFill>
                  <a:schemeClr val="bg1"/>
                </a:solidFill>
                <a:latin typeface="Calibri" panose="020F0502020204030204" pitchFamily="34" charset="0"/>
                <a:ea typeface="Calibri" panose="020F0502020204030204" pitchFamily="34" charset="0"/>
                <a:cs typeface="Calibri" panose="020F0502020204030204" pitchFamily="34" charset="0"/>
              </a:rPr>
              <a:t>satisfaction </a:t>
            </a:r>
            <a:r>
              <a:rPr lang="en-US" sz="1350" kern="100" dirty="0">
                <a:solidFill>
                  <a:schemeClr val="bg1"/>
                </a:solidFill>
                <a:latin typeface="Calibri" panose="020F0502020204030204" pitchFamily="34" charset="0"/>
                <a:ea typeface="Calibri" panose="020F0502020204030204" pitchFamily="34" charset="0"/>
                <a:cs typeface="Calibri" panose="020F0502020204030204" pitchFamily="34" charset="0"/>
              </a:rPr>
              <a:t>and feedback</a:t>
            </a:r>
            <a:endParaRPr lang="en-US" sz="15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25" kern="100" dirty="0">
                <a:solidFill>
                  <a:schemeClr val="bg1"/>
                </a:solidFill>
                <a:latin typeface="Calibri" panose="020F0502020204030204" pitchFamily="34" charset="0"/>
                <a:ea typeface="Calibri" panose="020F0502020204030204" pitchFamily="34" charset="0"/>
                <a:cs typeface="Calibri" panose="020F0502020204030204" pitchFamily="34" charset="0"/>
              </a:rPr>
              <a:t> </a:t>
            </a:r>
            <a:endParaRPr lang="en-US" sz="825"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endParaRPr lang="en-US" sz="139" dirty="0"/>
          </a:p>
        </p:txBody>
      </p:sp>
      <p:sp>
        <p:nvSpPr>
          <p:cNvPr id="68" name="TextBox 67">
            <a:extLst>
              <a:ext uri="{FF2B5EF4-FFF2-40B4-BE49-F238E27FC236}">
                <a16:creationId xmlns:a16="http://schemas.microsoft.com/office/drawing/2014/main" id="{96829128-50E6-6967-B209-16DECE02E9CB}"/>
              </a:ext>
            </a:extLst>
          </p:cNvPr>
          <p:cNvSpPr txBox="1"/>
          <p:nvPr/>
        </p:nvSpPr>
        <p:spPr>
          <a:xfrm>
            <a:off x="7935744" y="1476263"/>
            <a:ext cx="1048199" cy="421526"/>
          </a:xfrm>
          <a:prstGeom prst="rect">
            <a:avLst/>
          </a:prstGeom>
          <a:noFill/>
        </p:spPr>
        <p:txBody>
          <a:bodyPr wrap="square" rtlCol="0">
            <a:spAutoFit/>
          </a:bodyPr>
          <a:lstStyle/>
          <a:p>
            <a:r>
              <a:rPr lang="en-US" sz="1000" b="1" kern="100"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Assumptions &amp; Dependencies:</a:t>
            </a:r>
            <a:endParaRPr lang="en-US" sz="1000" b="1" kern="100"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endParaRPr lang="en-US" sz="139" dirty="0"/>
          </a:p>
        </p:txBody>
      </p:sp>
      <p:sp>
        <p:nvSpPr>
          <p:cNvPr id="69" name="TextBox 68">
            <a:extLst>
              <a:ext uri="{FF2B5EF4-FFF2-40B4-BE49-F238E27FC236}">
                <a16:creationId xmlns:a16="http://schemas.microsoft.com/office/drawing/2014/main" id="{1231ADB2-594B-C8A9-EB2D-227CD576368E}"/>
              </a:ext>
            </a:extLst>
          </p:cNvPr>
          <p:cNvSpPr txBox="1"/>
          <p:nvPr/>
        </p:nvSpPr>
        <p:spPr>
          <a:xfrm>
            <a:off x="7913191" y="1820664"/>
            <a:ext cx="1123769" cy="2040495"/>
          </a:xfrm>
          <a:prstGeom prst="rect">
            <a:avLst/>
          </a:prstGeom>
          <a:noFill/>
        </p:spPr>
        <p:txBody>
          <a:bodyPr wrap="square" rtlCol="0">
            <a:spAutoFit/>
          </a:bodyPr>
          <a:lstStyle/>
          <a:p>
            <a:pPr>
              <a:lnSpc>
                <a:spcPct val="107000"/>
              </a:lnSpc>
            </a:pPr>
            <a:r>
              <a:rPr lang="en-US" sz="1350" kern="100" dirty="0">
                <a:solidFill>
                  <a:schemeClr val="bg1"/>
                </a:solidFill>
                <a:latin typeface="Calibri" panose="020F0502020204030204" pitchFamily="34" charset="0"/>
                <a:ea typeface="Calibri" panose="020F0502020204030204" pitchFamily="34" charset="0"/>
                <a:cs typeface="Calibri" panose="020F0502020204030204" pitchFamily="34" charset="0"/>
              </a:rPr>
              <a:t>1. </a:t>
            </a:r>
            <a:r>
              <a:rPr lang="en-US" sz="1200" kern="100" dirty="0">
                <a:solidFill>
                  <a:schemeClr val="bg1"/>
                </a:solidFill>
                <a:latin typeface="Calibri" panose="020F0502020204030204" pitchFamily="34" charset="0"/>
                <a:ea typeface="Calibri" panose="020F0502020204030204" pitchFamily="34" charset="0"/>
                <a:cs typeface="Calibri" panose="020F0502020204030204" pitchFamily="34" charset="0"/>
              </a:rPr>
              <a:t>Reliable internet connectivity</a:t>
            </a:r>
            <a:endParaRPr lang="en-US" sz="12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kern="100" dirty="0">
                <a:solidFill>
                  <a:schemeClr val="bg1"/>
                </a:solidFill>
                <a:latin typeface="Calibri" panose="020F0502020204030204" pitchFamily="34" charset="0"/>
                <a:ea typeface="Calibri" panose="020F0502020204030204" pitchFamily="34" charset="0"/>
                <a:cs typeface="Calibri" panose="020F0502020204030204" pitchFamily="34" charset="0"/>
              </a:rPr>
              <a:t>2. Compatible hardware and software</a:t>
            </a:r>
            <a:endParaRPr lang="en-US" sz="12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kern="100" dirty="0">
                <a:solidFill>
                  <a:schemeClr val="bg1"/>
                </a:solidFill>
                <a:latin typeface="Calibri" panose="020F0502020204030204" pitchFamily="34" charset="0"/>
                <a:ea typeface="Calibri" panose="020F0502020204030204" pitchFamily="34" charset="0"/>
                <a:cs typeface="Calibri" panose="020F0502020204030204" pitchFamily="34" charset="0"/>
              </a:rPr>
              <a:t>3. Accurate and timely data input</a:t>
            </a:r>
            <a:endParaRPr lang="en-US" sz="12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750" kern="100" dirty="0">
                <a:latin typeface="Calibri" panose="020F0502020204030204" pitchFamily="34" charset="0"/>
                <a:ea typeface="Calibri" panose="020F0502020204030204" pitchFamily="34" charset="0"/>
                <a:cs typeface="Calibri" panose="020F0502020204030204" pitchFamily="34" charset="0"/>
              </a:rPr>
              <a:t> </a:t>
            </a:r>
            <a:endParaRPr lang="en-US" sz="750" kern="100" dirty="0">
              <a:latin typeface="Calibri" panose="020F0502020204030204" pitchFamily="34" charset="0"/>
              <a:ea typeface="Calibri" panose="020F0502020204030204" pitchFamily="34" charset="0"/>
              <a:cs typeface="Times New Roman" panose="02020603050405020304" pitchFamily="18" charset="0"/>
            </a:endParaRPr>
          </a:p>
          <a:p>
            <a:endParaRPr lang="en-US" sz="139" dirty="0"/>
          </a:p>
        </p:txBody>
      </p:sp>
      <p:sp>
        <p:nvSpPr>
          <p:cNvPr id="11" name="TextBox 10">
            <a:extLst>
              <a:ext uri="{FF2B5EF4-FFF2-40B4-BE49-F238E27FC236}">
                <a16:creationId xmlns:a16="http://schemas.microsoft.com/office/drawing/2014/main" id="{E8A698D8-D887-AF4A-685C-7063F0CCF8EB}"/>
              </a:ext>
            </a:extLst>
          </p:cNvPr>
          <p:cNvSpPr txBox="1"/>
          <p:nvPr/>
        </p:nvSpPr>
        <p:spPr>
          <a:xfrm>
            <a:off x="6862682" y="1839153"/>
            <a:ext cx="1021881" cy="400110"/>
          </a:xfrm>
          <a:prstGeom prst="rect">
            <a:avLst/>
          </a:prstGeom>
          <a:noFill/>
        </p:spPr>
        <p:txBody>
          <a:bodyPr wrap="square" rtlCol="0">
            <a:spAutoFit/>
          </a:bodyPr>
          <a:lstStyle/>
          <a:p>
            <a:r>
              <a:rPr lang="en-US" sz="1000" b="1" dirty="0">
                <a:solidFill>
                  <a:schemeClr val="accent1">
                    <a:lumMod val="75000"/>
                  </a:schemeClr>
                </a:solidFill>
              </a:rPr>
              <a:t>Success Metrics</a:t>
            </a:r>
          </a:p>
        </p:txBody>
      </p:sp>
      <p:sp>
        <p:nvSpPr>
          <p:cNvPr id="10" name="TextBox 9">
            <a:extLst>
              <a:ext uri="{FF2B5EF4-FFF2-40B4-BE49-F238E27FC236}">
                <a16:creationId xmlns:a16="http://schemas.microsoft.com/office/drawing/2014/main" id="{1FEF8143-6D63-FA99-2EAA-449B693CC8BA}"/>
              </a:ext>
            </a:extLst>
          </p:cNvPr>
          <p:cNvSpPr txBox="1"/>
          <p:nvPr/>
        </p:nvSpPr>
        <p:spPr>
          <a:xfrm>
            <a:off x="5846953" y="117610"/>
            <a:ext cx="668147" cy="369332"/>
          </a:xfrm>
          <a:prstGeom prst="rect">
            <a:avLst/>
          </a:prstGeom>
          <a:noFill/>
        </p:spPr>
        <p:txBody>
          <a:bodyPr wrap="square">
            <a:spAutoFit/>
          </a:bodyPr>
          <a:lstStyle/>
          <a:p>
            <a:r>
              <a:rPr lang="en-US" sz="1800" b="1" dirty="0">
                <a:solidFill>
                  <a:schemeClr val="accent1">
                    <a:lumMod val="75000"/>
                  </a:schemeClr>
                </a:solidFill>
              </a:rPr>
              <a:t>PRD</a:t>
            </a:r>
          </a:p>
        </p:txBody>
      </p:sp>
    </p:spTree>
    <p:extLst>
      <p:ext uri="{BB962C8B-B14F-4D97-AF65-F5344CB8AC3E}">
        <p14:creationId xmlns:p14="http://schemas.microsoft.com/office/powerpoint/2010/main" val="10999373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2"/>
          <p:cNvSpPr txBox="1">
            <a:spLocks noGrp="1"/>
          </p:cNvSpPr>
          <p:nvPr>
            <p:ph type="title"/>
          </p:nvPr>
        </p:nvSpPr>
        <p:spPr>
          <a:xfrm>
            <a:off x="927400" y="0"/>
            <a:ext cx="3283456" cy="501050"/>
          </a:xfrm>
          <a:prstGeom prst="rect">
            <a:avLst/>
          </a:prstGeom>
        </p:spPr>
        <p:txBody>
          <a:bodyPr spcFirstLastPara="1" wrap="square" lIns="91425" tIns="91425" rIns="91425" bIns="91425" anchor="t" anchorCtr="0">
            <a:noAutofit/>
          </a:bodyPr>
          <a:lstStyle/>
          <a:p>
            <a:r>
              <a:rPr lang="en-US" b="1" kern="100" dirty="0">
                <a:effectLst/>
                <a:latin typeface="Calibri" panose="020F0502020204030204" pitchFamily="34" charset="0"/>
                <a:ea typeface="Calibri" panose="020F0502020204030204" pitchFamily="34" charset="0"/>
                <a:cs typeface="Times New Roman" panose="02020603050405020304" pitchFamily="18" charset="0"/>
              </a:rPr>
              <a:t>COMPETITIVE ANALYSIS</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sz="1800" dirty="0"/>
          </a:p>
        </p:txBody>
      </p:sp>
      <p:cxnSp>
        <p:nvCxnSpPr>
          <p:cNvPr id="366" name="Google Shape;366;p52"/>
          <p:cNvCxnSpPr>
            <a:cxnSpLocks/>
          </p:cNvCxnSpPr>
          <p:nvPr/>
        </p:nvCxnSpPr>
        <p:spPr>
          <a:xfrm>
            <a:off x="1240512" y="124405"/>
            <a:ext cx="2657233"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aphicFrame>
        <p:nvGraphicFramePr>
          <p:cNvPr id="2" name="Table 2">
            <a:extLst>
              <a:ext uri="{FF2B5EF4-FFF2-40B4-BE49-F238E27FC236}">
                <a16:creationId xmlns:a16="http://schemas.microsoft.com/office/drawing/2014/main" id="{2431D8A7-6EED-B4E9-C7FF-90967097636B}"/>
              </a:ext>
            </a:extLst>
          </p:cNvPr>
          <p:cNvGraphicFramePr>
            <a:graphicFrameLocks noGrp="1"/>
          </p:cNvGraphicFramePr>
          <p:nvPr>
            <p:extLst>
              <p:ext uri="{D42A27DB-BD31-4B8C-83A1-F6EECF244321}">
                <p14:modId xmlns:p14="http://schemas.microsoft.com/office/powerpoint/2010/main" val="221299330"/>
              </p:ext>
            </p:extLst>
          </p:nvPr>
        </p:nvGraphicFramePr>
        <p:xfrm>
          <a:off x="170871" y="753366"/>
          <a:ext cx="8760693" cy="4483462"/>
        </p:xfrm>
        <a:graphic>
          <a:graphicData uri="http://schemas.openxmlformats.org/drawingml/2006/table">
            <a:tbl>
              <a:tblPr firstRow="1" bandRow="1">
                <a:tableStyleId>{0B08FC97-57FD-4371-A497-19E9DD10F94D}</a:tableStyleId>
              </a:tblPr>
              <a:tblGrid>
                <a:gridCol w="1500911">
                  <a:extLst>
                    <a:ext uri="{9D8B030D-6E8A-4147-A177-3AD203B41FA5}">
                      <a16:colId xmlns:a16="http://schemas.microsoft.com/office/drawing/2014/main" val="2379676548"/>
                    </a:ext>
                  </a:extLst>
                </a:gridCol>
                <a:gridCol w="4133390">
                  <a:extLst>
                    <a:ext uri="{9D8B030D-6E8A-4147-A177-3AD203B41FA5}">
                      <a16:colId xmlns:a16="http://schemas.microsoft.com/office/drawing/2014/main" val="2022508696"/>
                    </a:ext>
                  </a:extLst>
                </a:gridCol>
                <a:gridCol w="3126392">
                  <a:extLst>
                    <a:ext uri="{9D8B030D-6E8A-4147-A177-3AD203B41FA5}">
                      <a16:colId xmlns:a16="http://schemas.microsoft.com/office/drawing/2014/main" val="3580632119"/>
                    </a:ext>
                  </a:extLst>
                </a:gridCol>
              </a:tblGrid>
              <a:tr h="205751">
                <a:tc>
                  <a:txBody>
                    <a:bodyPr/>
                    <a:lstStyle/>
                    <a:p>
                      <a:pPr marL="0" marR="0" algn="just">
                        <a:lnSpc>
                          <a:spcPct val="107000"/>
                        </a:lnSpc>
                        <a:spcBef>
                          <a:spcPts val="0"/>
                        </a:spcBef>
                        <a:spcAft>
                          <a:spcPts val="0"/>
                        </a:spcAft>
                      </a:pPr>
                      <a:r>
                        <a:rPr lang="en-US" sz="1400" dirty="0">
                          <a:solidFill>
                            <a:schemeClr val="accent1">
                              <a:lumMod val="75000"/>
                            </a:schemeClr>
                          </a:solidFill>
                        </a:rPr>
                        <a:t>Competitors</a:t>
                      </a:r>
                    </a:p>
                  </a:txBody>
                  <a:tcPr marL="68580" marR="68580" marT="0" marB="0"/>
                </a:tc>
                <a:tc>
                  <a:txBody>
                    <a:bodyPr/>
                    <a:lstStyle/>
                    <a:p>
                      <a:pPr marL="0" marR="0" algn="just">
                        <a:lnSpc>
                          <a:spcPct val="107000"/>
                        </a:lnSpc>
                        <a:spcBef>
                          <a:spcPts val="0"/>
                        </a:spcBef>
                        <a:spcAft>
                          <a:spcPts val="0"/>
                        </a:spcAft>
                      </a:pPr>
                      <a:r>
                        <a:rPr lang="en-US" sz="1400" dirty="0">
                          <a:solidFill>
                            <a:schemeClr val="accent1">
                              <a:lumMod val="75000"/>
                            </a:schemeClr>
                          </a:solidFill>
                        </a:rPr>
                        <a:t>Strength</a:t>
                      </a:r>
                    </a:p>
                  </a:txBody>
                  <a:tcPr marL="68580" marR="68580" marT="0" marB="0"/>
                </a:tc>
                <a:tc>
                  <a:txBody>
                    <a:bodyPr/>
                    <a:lstStyle/>
                    <a:p>
                      <a:pPr marL="0" marR="0" algn="just">
                        <a:lnSpc>
                          <a:spcPct val="107000"/>
                        </a:lnSpc>
                        <a:spcBef>
                          <a:spcPts val="0"/>
                        </a:spcBef>
                        <a:spcAft>
                          <a:spcPts val="0"/>
                        </a:spcAft>
                      </a:pPr>
                      <a:r>
                        <a:rPr lang="en-US" sz="1400" dirty="0">
                          <a:solidFill>
                            <a:schemeClr val="accent1">
                              <a:lumMod val="75000"/>
                            </a:schemeClr>
                          </a:solidFill>
                        </a:rPr>
                        <a:t>Weakness</a:t>
                      </a:r>
                    </a:p>
                  </a:txBody>
                  <a:tcPr marL="68580" marR="68580" marT="0" marB="0"/>
                </a:tc>
                <a:extLst>
                  <a:ext uri="{0D108BD9-81ED-4DB2-BD59-A6C34878D82A}">
                    <a16:rowId xmlns:a16="http://schemas.microsoft.com/office/drawing/2014/main" val="1175896887"/>
                  </a:ext>
                </a:extLst>
              </a:tr>
              <a:tr h="561033">
                <a:tc>
                  <a:txBody>
                    <a:bodyPr/>
                    <a:lstStyle/>
                    <a:p>
                      <a:pPr marL="0" marR="0" algn="just">
                        <a:lnSpc>
                          <a:spcPct val="107000"/>
                        </a:lnSpc>
                        <a:spcBef>
                          <a:spcPts val="0"/>
                        </a:spcBef>
                        <a:spcAft>
                          <a:spcPts val="0"/>
                        </a:spcAft>
                      </a:pPr>
                      <a:r>
                        <a:rPr lang="en-US" sz="1400" b="1" kern="100" dirty="0" err="1">
                          <a:solidFill>
                            <a:schemeClr val="bg1"/>
                          </a:solidFill>
                          <a:effectLst/>
                        </a:rPr>
                        <a:t>Zoho</a:t>
                      </a:r>
                      <a:r>
                        <a:rPr lang="en-US" sz="1400" b="1" kern="100" dirty="0">
                          <a:solidFill>
                            <a:schemeClr val="bg1"/>
                          </a:solidFill>
                          <a:effectLst/>
                        </a:rPr>
                        <a:t> Inventory</a:t>
                      </a:r>
                      <a:endParaRPr lang="en-US" sz="1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200" kern="100" dirty="0">
                          <a:solidFill>
                            <a:schemeClr val="bg1"/>
                          </a:solidFill>
                          <a:effectLst/>
                        </a:rPr>
                        <a:t>-Affordable Pricing</a:t>
                      </a:r>
                    </a:p>
                    <a:p>
                      <a:pPr marL="0" marR="0" algn="just">
                        <a:lnSpc>
                          <a:spcPct val="107000"/>
                        </a:lnSpc>
                        <a:spcBef>
                          <a:spcPts val="0"/>
                        </a:spcBef>
                        <a:spcAft>
                          <a:spcPts val="0"/>
                        </a:spcAft>
                      </a:pPr>
                      <a:r>
                        <a:rPr lang="en-US" sz="1200" kern="100" dirty="0">
                          <a:solidFill>
                            <a:schemeClr val="bg1"/>
                          </a:solidFill>
                          <a:effectLst/>
                        </a:rPr>
                        <a:t>- User friendly interface</a:t>
                      </a:r>
                      <a:endParaRPr lang="en-US"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200" kern="100" dirty="0">
                          <a:solidFill>
                            <a:schemeClr val="bg1"/>
                          </a:solidFill>
                          <a:effectLst/>
                        </a:rPr>
                        <a:t>-Limited customization options</a:t>
                      </a:r>
                    </a:p>
                    <a:p>
                      <a:pPr marL="0" marR="0" algn="just">
                        <a:lnSpc>
                          <a:spcPct val="107000"/>
                        </a:lnSpc>
                        <a:spcBef>
                          <a:spcPts val="0"/>
                        </a:spcBef>
                        <a:spcAft>
                          <a:spcPts val="0"/>
                        </a:spcAft>
                      </a:pPr>
                      <a:r>
                        <a:rPr lang="en-US" sz="1200" kern="100" dirty="0">
                          <a:solidFill>
                            <a:schemeClr val="bg1"/>
                          </a:solidFill>
                          <a:effectLst/>
                        </a:rPr>
                        <a:t>- Limited scalability for large enterprises</a:t>
                      </a:r>
                    </a:p>
                    <a:p>
                      <a:pPr marL="0" marR="0" algn="just">
                        <a:lnSpc>
                          <a:spcPct val="107000"/>
                        </a:lnSpc>
                        <a:spcBef>
                          <a:spcPts val="0"/>
                        </a:spcBef>
                        <a:spcAft>
                          <a:spcPts val="0"/>
                        </a:spcAft>
                      </a:pPr>
                      <a:r>
                        <a:rPr lang="en-US" sz="1200" kern="100" dirty="0">
                          <a:solidFill>
                            <a:schemeClr val="bg1"/>
                          </a:solidFill>
                          <a:effectLst/>
                        </a:rPr>
                        <a:t> </a:t>
                      </a:r>
                      <a:endParaRPr lang="en-US"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01244027"/>
                  </a:ext>
                </a:extLst>
              </a:tr>
              <a:tr h="751233">
                <a:tc>
                  <a:txBody>
                    <a:bodyPr/>
                    <a:lstStyle/>
                    <a:p>
                      <a:pPr marL="0" marR="0" algn="just">
                        <a:lnSpc>
                          <a:spcPct val="107000"/>
                        </a:lnSpc>
                        <a:spcBef>
                          <a:spcPts val="0"/>
                        </a:spcBef>
                        <a:spcAft>
                          <a:spcPts val="0"/>
                        </a:spcAft>
                      </a:pPr>
                      <a:r>
                        <a:rPr lang="en-US" sz="1400" b="1" kern="100" dirty="0" err="1">
                          <a:solidFill>
                            <a:schemeClr val="bg1"/>
                          </a:solidFill>
                          <a:effectLst/>
                        </a:rPr>
                        <a:t>TradeGecko</a:t>
                      </a:r>
                      <a:endParaRPr lang="en-US" sz="1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200" kern="100" dirty="0">
                          <a:solidFill>
                            <a:schemeClr val="bg1"/>
                          </a:solidFill>
                          <a:effectLst/>
                        </a:rPr>
                        <a:t>-Robust inventory management features</a:t>
                      </a:r>
                    </a:p>
                    <a:p>
                      <a:pPr marL="0" marR="0" algn="just">
                        <a:lnSpc>
                          <a:spcPct val="107000"/>
                        </a:lnSpc>
                        <a:spcBef>
                          <a:spcPts val="0"/>
                        </a:spcBef>
                        <a:spcAft>
                          <a:spcPts val="0"/>
                        </a:spcAft>
                      </a:pPr>
                      <a:r>
                        <a:rPr lang="en-US" sz="1200" kern="100" dirty="0">
                          <a:solidFill>
                            <a:schemeClr val="bg1"/>
                          </a:solidFill>
                          <a:effectLst/>
                        </a:rPr>
                        <a:t>- Integration with multiple e-commerce platforms</a:t>
                      </a:r>
                    </a:p>
                    <a:p>
                      <a:pPr marL="0" marR="0" algn="just">
                        <a:lnSpc>
                          <a:spcPct val="107000"/>
                        </a:lnSpc>
                        <a:spcBef>
                          <a:spcPts val="0"/>
                        </a:spcBef>
                        <a:spcAft>
                          <a:spcPts val="0"/>
                        </a:spcAft>
                      </a:pPr>
                      <a:r>
                        <a:rPr lang="en-US" sz="1200" kern="100" dirty="0">
                          <a:solidFill>
                            <a:schemeClr val="bg1"/>
                          </a:solidFill>
                          <a:effectLst/>
                        </a:rPr>
                        <a:t>- Strong customer support</a:t>
                      </a:r>
                    </a:p>
                    <a:p>
                      <a:pPr marL="0" marR="0" algn="just">
                        <a:lnSpc>
                          <a:spcPct val="107000"/>
                        </a:lnSpc>
                        <a:spcBef>
                          <a:spcPts val="0"/>
                        </a:spcBef>
                        <a:spcAft>
                          <a:spcPts val="0"/>
                        </a:spcAft>
                      </a:pPr>
                      <a:r>
                        <a:rPr lang="en-US" sz="1200" kern="100" dirty="0">
                          <a:solidFill>
                            <a:schemeClr val="bg1"/>
                          </a:solidFill>
                          <a:effectLst/>
                        </a:rPr>
                        <a:t> </a:t>
                      </a:r>
                      <a:endParaRPr lang="en-US"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200" kern="100" dirty="0">
                          <a:solidFill>
                            <a:schemeClr val="bg1"/>
                          </a:solidFill>
                          <a:effectLst/>
                        </a:rPr>
                        <a:t>- Steeper learning curve</a:t>
                      </a:r>
                    </a:p>
                    <a:p>
                      <a:pPr marL="0" marR="0" algn="just">
                        <a:lnSpc>
                          <a:spcPct val="107000"/>
                        </a:lnSpc>
                        <a:spcBef>
                          <a:spcPts val="0"/>
                        </a:spcBef>
                        <a:spcAft>
                          <a:spcPts val="0"/>
                        </a:spcAft>
                      </a:pPr>
                      <a:r>
                        <a:rPr lang="en-US" sz="1200" kern="100" dirty="0">
                          <a:solidFill>
                            <a:schemeClr val="bg1"/>
                          </a:solidFill>
                          <a:effectLst/>
                        </a:rPr>
                        <a:t>- Higher pricing tier</a:t>
                      </a:r>
                    </a:p>
                    <a:p>
                      <a:pPr marL="0" marR="0" algn="just">
                        <a:lnSpc>
                          <a:spcPct val="107000"/>
                        </a:lnSpc>
                        <a:spcBef>
                          <a:spcPts val="0"/>
                        </a:spcBef>
                        <a:spcAft>
                          <a:spcPts val="0"/>
                        </a:spcAft>
                      </a:pPr>
                      <a:r>
                        <a:rPr lang="en-US" sz="1200" kern="100" dirty="0">
                          <a:solidFill>
                            <a:schemeClr val="bg1"/>
                          </a:solidFill>
                          <a:effectLst/>
                        </a:rPr>
                        <a:t> </a:t>
                      </a:r>
                    </a:p>
                    <a:p>
                      <a:pPr marL="0" marR="0" algn="just">
                        <a:lnSpc>
                          <a:spcPct val="107000"/>
                        </a:lnSpc>
                        <a:spcBef>
                          <a:spcPts val="0"/>
                        </a:spcBef>
                        <a:spcAft>
                          <a:spcPts val="0"/>
                        </a:spcAft>
                      </a:pPr>
                      <a:r>
                        <a:rPr lang="en-US" sz="1200" kern="100" dirty="0">
                          <a:solidFill>
                            <a:schemeClr val="bg1"/>
                          </a:solidFill>
                          <a:effectLst/>
                        </a:rPr>
                        <a:t> </a:t>
                      </a:r>
                      <a:endParaRPr lang="en-US"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92456955"/>
                  </a:ext>
                </a:extLst>
              </a:tr>
              <a:tr h="561033">
                <a:tc>
                  <a:txBody>
                    <a:bodyPr/>
                    <a:lstStyle/>
                    <a:p>
                      <a:pPr marL="0" marR="0" algn="just">
                        <a:lnSpc>
                          <a:spcPct val="107000"/>
                        </a:lnSpc>
                        <a:spcBef>
                          <a:spcPts val="0"/>
                        </a:spcBef>
                        <a:spcAft>
                          <a:spcPts val="0"/>
                        </a:spcAft>
                      </a:pPr>
                      <a:r>
                        <a:rPr lang="en-US" sz="1400" b="1" kern="100" dirty="0" err="1">
                          <a:solidFill>
                            <a:schemeClr val="bg1"/>
                          </a:solidFill>
                          <a:effectLst/>
                        </a:rPr>
                        <a:t>Skubana</a:t>
                      </a:r>
                      <a:endParaRPr lang="en-US" sz="1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200" kern="100" dirty="0">
                          <a:solidFill>
                            <a:schemeClr val="bg1"/>
                          </a:solidFill>
                          <a:effectLst/>
                        </a:rPr>
                        <a:t>- Advanced automation capabilities</a:t>
                      </a:r>
                    </a:p>
                    <a:p>
                      <a:pPr marL="0" marR="0" algn="just">
                        <a:lnSpc>
                          <a:spcPct val="107000"/>
                        </a:lnSpc>
                        <a:spcBef>
                          <a:spcPts val="0"/>
                        </a:spcBef>
                        <a:spcAft>
                          <a:spcPts val="0"/>
                        </a:spcAft>
                      </a:pPr>
                      <a:r>
                        <a:rPr lang="en-US" sz="1200" kern="100" dirty="0">
                          <a:solidFill>
                            <a:schemeClr val="bg1"/>
                          </a:solidFill>
                          <a:effectLst/>
                        </a:rPr>
                        <a:t>- Integration with multiple sales channels</a:t>
                      </a:r>
                    </a:p>
                    <a:p>
                      <a:pPr marL="0" marR="0" algn="just">
                        <a:lnSpc>
                          <a:spcPct val="107000"/>
                        </a:lnSpc>
                        <a:spcBef>
                          <a:spcPts val="0"/>
                        </a:spcBef>
                        <a:spcAft>
                          <a:spcPts val="0"/>
                        </a:spcAft>
                      </a:pPr>
                      <a:r>
                        <a:rPr lang="en-US" sz="1200" kern="100" dirty="0">
                          <a:solidFill>
                            <a:schemeClr val="bg1"/>
                          </a:solidFill>
                          <a:effectLst/>
                        </a:rPr>
                        <a:t>- Strong analytics </a:t>
                      </a:r>
                      <a:endParaRPr lang="en-US"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200" kern="100" dirty="0">
                          <a:solidFill>
                            <a:schemeClr val="bg1"/>
                          </a:solidFill>
                          <a:effectLst/>
                        </a:rPr>
                        <a:t>- Higher pricing tier</a:t>
                      </a:r>
                    </a:p>
                    <a:p>
                      <a:pPr marL="0" marR="0" algn="just">
                        <a:lnSpc>
                          <a:spcPct val="107000"/>
                        </a:lnSpc>
                        <a:spcBef>
                          <a:spcPts val="0"/>
                        </a:spcBef>
                        <a:spcAft>
                          <a:spcPts val="0"/>
                        </a:spcAft>
                      </a:pPr>
                      <a:r>
                        <a:rPr lang="en-US" sz="1200" kern="100" dirty="0">
                          <a:solidFill>
                            <a:schemeClr val="bg1"/>
                          </a:solidFill>
                          <a:effectLst/>
                        </a:rPr>
                        <a:t>- Limited international support</a:t>
                      </a:r>
                    </a:p>
                    <a:p>
                      <a:pPr marL="0" marR="0" algn="just">
                        <a:lnSpc>
                          <a:spcPct val="107000"/>
                        </a:lnSpc>
                        <a:spcBef>
                          <a:spcPts val="0"/>
                        </a:spcBef>
                        <a:spcAft>
                          <a:spcPts val="0"/>
                        </a:spcAft>
                      </a:pPr>
                      <a:r>
                        <a:rPr lang="en-US" sz="1200" kern="100" dirty="0">
                          <a:solidFill>
                            <a:schemeClr val="bg1"/>
                          </a:solidFill>
                          <a:effectLst/>
                        </a:rPr>
                        <a:t> </a:t>
                      </a:r>
                      <a:endParaRPr lang="en-US"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76833263"/>
                  </a:ext>
                </a:extLst>
              </a:tr>
              <a:tr h="694221">
                <a:tc>
                  <a:txBody>
                    <a:bodyPr/>
                    <a:lstStyle/>
                    <a:p>
                      <a:pPr marL="0" marR="0" algn="just">
                        <a:lnSpc>
                          <a:spcPct val="107000"/>
                        </a:lnSpc>
                        <a:spcBef>
                          <a:spcPts val="0"/>
                        </a:spcBef>
                        <a:spcAft>
                          <a:spcPts val="0"/>
                        </a:spcAft>
                      </a:pPr>
                      <a:r>
                        <a:rPr lang="en-US" sz="1400" b="1" kern="100" dirty="0">
                          <a:solidFill>
                            <a:schemeClr val="bg1"/>
                          </a:solidFill>
                          <a:effectLst/>
                        </a:rPr>
                        <a:t>Cin7</a:t>
                      </a:r>
                      <a:endParaRPr lang="en-US" sz="1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200" kern="100" dirty="0">
                          <a:solidFill>
                            <a:schemeClr val="bg1"/>
                          </a:solidFill>
                          <a:effectLst/>
                        </a:rPr>
                        <a:t>- Integrated with multiple e-commerce platforms</a:t>
                      </a:r>
                    </a:p>
                    <a:p>
                      <a:pPr marL="0" marR="0" algn="just">
                        <a:lnSpc>
                          <a:spcPct val="107000"/>
                        </a:lnSpc>
                        <a:spcBef>
                          <a:spcPts val="0"/>
                        </a:spcBef>
                        <a:spcAft>
                          <a:spcPts val="0"/>
                        </a:spcAft>
                      </a:pPr>
                      <a:r>
                        <a:rPr lang="en-US" sz="1200" kern="100" dirty="0">
                          <a:solidFill>
                            <a:schemeClr val="bg1"/>
                          </a:solidFill>
                          <a:effectLst/>
                        </a:rPr>
                        <a:t>- Robust reporting and analytics</a:t>
                      </a:r>
                    </a:p>
                    <a:p>
                      <a:pPr marL="0" marR="0" algn="just">
                        <a:lnSpc>
                          <a:spcPct val="107000"/>
                        </a:lnSpc>
                        <a:spcBef>
                          <a:spcPts val="0"/>
                        </a:spcBef>
                        <a:spcAft>
                          <a:spcPts val="0"/>
                        </a:spcAft>
                      </a:pPr>
                      <a:r>
                        <a:rPr lang="en-US" sz="1200" kern="100" dirty="0">
                          <a:solidFill>
                            <a:schemeClr val="bg1"/>
                          </a:solidFill>
                          <a:effectLst/>
                        </a:rPr>
                        <a:t>- Scalable for large enterprises</a:t>
                      </a:r>
                    </a:p>
                    <a:p>
                      <a:pPr marL="0" marR="0" algn="just">
                        <a:lnSpc>
                          <a:spcPct val="107000"/>
                        </a:lnSpc>
                        <a:spcBef>
                          <a:spcPts val="0"/>
                        </a:spcBef>
                        <a:spcAft>
                          <a:spcPts val="0"/>
                        </a:spcAft>
                      </a:pPr>
                      <a:r>
                        <a:rPr lang="en-US" sz="1200" kern="100" dirty="0">
                          <a:solidFill>
                            <a:schemeClr val="bg1"/>
                          </a:solidFill>
                          <a:effectLst/>
                        </a:rPr>
                        <a:t> </a:t>
                      </a:r>
                      <a:endParaRPr lang="en-US"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200" kern="100" dirty="0">
                          <a:solidFill>
                            <a:schemeClr val="bg1"/>
                          </a:solidFill>
                          <a:effectLst/>
                        </a:rPr>
                        <a:t>- Higher pricing tier</a:t>
                      </a:r>
                    </a:p>
                    <a:p>
                      <a:pPr marL="0" marR="0" algn="just">
                        <a:lnSpc>
                          <a:spcPct val="107000"/>
                        </a:lnSpc>
                        <a:spcBef>
                          <a:spcPts val="0"/>
                        </a:spcBef>
                        <a:spcAft>
                          <a:spcPts val="0"/>
                        </a:spcAft>
                      </a:pPr>
                      <a:r>
                        <a:rPr lang="en-US" sz="1200" kern="100" dirty="0">
                          <a:solidFill>
                            <a:schemeClr val="bg1"/>
                          </a:solidFill>
                          <a:effectLst/>
                        </a:rPr>
                        <a:t>- Complex setup process</a:t>
                      </a:r>
                    </a:p>
                    <a:p>
                      <a:pPr marL="0" marR="0" algn="just">
                        <a:lnSpc>
                          <a:spcPct val="107000"/>
                        </a:lnSpc>
                        <a:spcBef>
                          <a:spcPts val="0"/>
                        </a:spcBef>
                        <a:spcAft>
                          <a:spcPts val="0"/>
                        </a:spcAft>
                      </a:pPr>
                      <a:r>
                        <a:rPr lang="en-US" sz="1200" kern="100" dirty="0">
                          <a:solidFill>
                            <a:schemeClr val="bg1"/>
                          </a:solidFill>
                          <a:effectLst/>
                        </a:rPr>
                        <a:t> </a:t>
                      </a:r>
                      <a:endParaRPr lang="en-US"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88690499"/>
                  </a:ext>
                </a:extLst>
              </a:tr>
              <a:tr h="694221">
                <a:tc>
                  <a:txBody>
                    <a:bodyPr/>
                    <a:lstStyle/>
                    <a:p>
                      <a:pPr marL="0" marR="0" algn="just">
                        <a:lnSpc>
                          <a:spcPct val="107000"/>
                        </a:lnSpc>
                        <a:spcBef>
                          <a:spcPts val="0"/>
                        </a:spcBef>
                        <a:spcAft>
                          <a:spcPts val="0"/>
                        </a:spcAft>
                      </a:pPr>
                      <a:r>
                        <a:rPr lang="en-US" sz="1400" b="1" kern="100" dirty="0">
                          <a:solidFill>
                            <a:schemeClr val="bg1"/>
                          </a:solidFill>
                          <a:effectLst/>
                        </a:rPr>
                        <a:t>Lightspeed</a:t>
                      </a:r>
                    </a:p>
                    <a:p>
                      <a:pPr marL="0" marR="0" algn="just">
                        <a:lnSpc>
                          <a:spcPct val="107000"/>
                        </a:lnSpc>
                        <a:spcBef>
                          <a:spcPts val="0"/>
                        </a:spcBef>
                        <a:spcAft>
                          <a:spcPts val="0"/>
                        </a:spcAft>
                      </a:pPr>
                      <a:r>
                        <a:rPr lang="en-US" sz="1400" b="1" kern="100" dirty="0">
                          <a:solidFill>
                            <a:schemeClr val="bg1"/>
                          </a:solidFill>
                          <a:effectLst/>
                        </a:rPr>
                        <a:t> </a:t>
                      </a:r>
                      <a:endParaRPr lang="en-US" sz="1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200" kern="100" dirty="0">
                          <a:solidFill>
                            <a:schemeClr val="bg1"/>
                          </a:solidFill>
                          <a:effectLst/>
                        </a:rPr>
                        <a:t>- Integrated POS and e-commerce solutions</a:t>
                      </a:r>
                    </a:p>
                    <a:p>
                      <a:pPr marL="0" marR="0" algn="just">
                        <a:lnSpc>
                          <a:spcPct val="107000"/>
                        </a:lnSpc>
                        <a:spcBef>
                          <a:spcPts val="0"/>
                        </a:spcBef>
                        <a:spcAft>
                          <a:spcPts val="0"/>
                        </a:spcAft>
                      </a:pPr>
                      <a:r>
                        <a:rPr lang="en-US" sz="1200" kern="100" dirty="0">
                          <a:solidFill>
                            <a:schemeClr val="bg1"/>
                          </a:solidFill>
                          <a:effectLst/>
                        </a:rPr>
                        <a:t>- Robust inventory management features</a:t>
                      </a:r>
                    </a:p>
                    <a:p>
                      <a:pPr marL="0" marR="0" algn="just">
                        <a:lnSpc>
                          <a:spcPct val="107000"/>
                        </a:lnSpc>
                        <a:spcBef>
                          <a:spcPts val="0"/>
                        </a:spcBef>
                        <a:spcAft>
                          <a:spcPts val="0"/>
                        </a:spcAft>
                      </a:pPr>
                      <a:r>
                        <a:rPr lang="en-US" sz="1200" kern="100" dirty="0">
                          <a:solidFill>
                            <a:schemeClr val="bg1"/>
                          </a:solidFill>
                          <a:effectLst/>
                        </a:rPr>
                        <a:t>- Strong customer support</a:t>
                      </a:r>
                    </a:p>
                    <a:p>
                      <a:pPr marL="0" marR="0" algn="just">
                        <a:lnSpc>
                          <a:spcPct val="107000"/>
                        </a:lnSpc>
                        <a:spcBef>
                          <a:spcPts val="0"/>
                        </a:spcBef>
                        <a:spcAft>
                          <a:spcPts val="0"/>
                        </a:spcAft>
                      </a:pPr>
                      <a:r>
                        <a:rPr lang="en-US" sz="1200" kern="100" dirty="0">
                          <a:solidFill>
                            <a:schemeClr val="bg1"/>
                          </a:solidFill>
                          <a:effectLst/>
                        </a:rPr>
                        <a:t> </a:t>
                      </a:r>
                      <a:endParaRPr lang="en-US"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200" kern="100" dirty="0">
                          <a:solidFill>
                            <a:schemeClr val="bg1"/>
                          </a:solidFill>
                          <a:effectLst/>
                        </a:rPr>
                        <a:t>- Higher pricing tier</a:t>
                      </a:r>
                    </a:p>
                    <a:p>
                      <a:pPr marL="0" marR="0" algn="just">
                        <a:lnSpc>
                          <a:spcPct val="107000"/>
                        </a:lnSpc>
                        <a:spcBef>
                          <a:spcPts val="0"/>
                        </a:spcBef>
                        <a:spcAft>
                          <a:spcPts val="0"/>
                        </a:spcAft>
                      </a:pPr>
                      <a:r>
                        <a:rPr lang="en-US" sz="1200" kern="100" dirty="0">
                          <a:solidFill>
                            <a:schemeClr val="bg1"/>
                          </a:solidFill>
                          <a:effectLst/>
                        </a:rPr>
                        <a:t>- Limited scalability for small businesses</a:t>
                      </a:r>
                    </a:p>
                    <a:p>
                      <a:pPr marL="0" marR="0" algn="just">
                        <a:lnSpc>
                          <a:spcPct val="107000"/>
                        </a:lnSpc>
                        <a:spcBef>
                          <a:spcPts val="0"/>
                        </a:spcBef>
                        <a:spcAft>
                          <a:spcPts val="0"/>
                        </a:spcAft>
                      </a:pPr>
                      <a:r>
                        <a:rPr lang="en-US" sz="1200" kern="100" dirty="0">
                          <a:solidFill>
                            <a:schemeClr val="bg1"/>
                          </a:solidFill>
                          <a:effectLst/>
                        </a:rPr>
                        <a:t> </a:t>
                      </a:r>
                      <a:endParaRPr lang="en-US"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78760912"/>
                  </a:ext>
                </a:extLst>
              </a:tr>
              <a:tr h="798237">
                <a:tc>
                  <a:txBody>
                    <a:bodyPr/>
                    <a:lstStyle/>
                    <a:p>
                      <a:pPr marL="0" marR="0" algn="just">
                        <a:lnSpc>
                          <a:spcPct val="107000"/>
                        </a:lnSpc>
                        <a:spcBef>
                          <a:spcPts val="0"/>
                        </a:spcBef>
                        <a:spcAft>
                          <a:spcPts val="0"/>
                        </a:spcAft>
                      </a:pPr>
                      <a:r>
                        <a:rPr lang="en-US" sz="1400" b="1" kern="100" dirty="0" err="1">
                          <a:solidFill>
                            <a:schemeClr val="bg1"/>
                          </a:solidFill>
                          <a:effectLst/>
                        </a:rPr>
                        <a:t>InventoryMax</a:t>
                      </a:r>
                      <a:endParaRPr lang="en-US" sz="1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100" kern="100" dirty="0">
                          <a:solidFill>
                            <a:schemeClr val="bg1"/>
                          </a:solidFill>
                          <a:effectLst/>
                        </a:rPr>
                        <a:t>- User-friendly interface</a:t>
                      </a:r>
                      <a:endParaRPr lang="en-US" sz="1050" kern="100" dirty="0">
                        <a:solidFill>
                          <a:schemeClr val="bg1"/>
                        </a:solidFill>
                        <a:effectLst/>
                      </a:endParaRPr>
                    </a:p>
                    <a:p>
                      <a:pPr marL="0" marR="0" algn="just">
                        <a:lnSpc>
                          <a:spcPct val="107000"/>
                        </a:lnSpc>
                        <a:spcBef>
                          <a:spcPts val="0"/>
                        </a:spcBef>
                        <a:spcAft>
                          <a:spcPts val="0"/>
                        </a:spcAft>
                      </a:pPr>
                      <a:r>
                        <a:rPr lang="en-US" sz="1100" kern="100" dirty="0">
                          <a:solidFill>
                            <a:schemeClr val="bg1"/>
                          </a:solidFill>
                          <a:effectLst/>
                        </a:rPr>
                        <a:t>- Affordable pricing</a:t>
                      </a:r>
                      <a:endParaRPr lang="en-US" sz="1050" kern="100" dirty="0">
                        <a:solidFill>
                          <a:schemeClr val="bg1"/>
                        </a:solidFill>
                        <a:effectLst/>
                      </a:endParaRPr>
                    </a:p>
                    <a:p>
                      <a:pPr marL="0" marR="0" algn="just">
                        <a:lnSpc>
                          <a:spcPct val="107000"/>
                        </a:lnSpc>
                        <a:spcBef>
                          <a:spcPts val="0"/>
                        </a:spcBef>
                        <a:spcAft>
                          <a:spcPts val="0"/>
                        </a:spcAft>
                      </a:pPr>
                      <a:r>
                        <a:rPr lang="en-US" sz="1100" kern="100" dirty="0">
                          <a:solidFill>
                            <a:schemeClr val="bg1"/>
                          </a:solidFill>
                          <a:effectLst/>
                        </a:rPr>
                        <a:t>- Advanced RFID integration </a:t>
                      </a:r>
                      <a:r>
                        <a:rPr lang="en-US" sz="1400" kern="100" dirty="0">
                          <a:solidFill>
                            <a:schemeClr val="bg1"/>
                          </a:solidFill>
                          <a:effectLst/>
                        </a:rPr>
                        <a:t> </a:t>
                      </a:r>
                      <a:endParaRPr lang="en-US" sz="105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100" kern="100" dirty="0">
                          <a:solidFill>
                            <a:schemeClr val="bg1"/>
                          </a:solidFill>
                          <a:effectLst/>
                        </a:rPr>
                        <a:t>- Limited customization options</a:t>
                      </a:r>
                      <a:endParaRPr lang="en-US" sz="1050" kern="100" dirty="0">
                        <a:solidFill>
                          <a:schemeClr val="bg1"/>
                        </a:solidFill>
                        <a:effectLst/>
                      </a:endParaRPr>
                    </a:p>
                    <a:p>
                      <a:pPr marL="0" marR="0" algn="just">
                        <a:lnSpc>
                          <a:spcPct val="107000"/>
                        </a:lnSpc>
                        <a:spcBef>
                          <a:spcPts val="0"/>
                        </a:spcBef>
                        <a:spcAft>
                          <a:spcPts val="0"/>
                        </a:spcAft>
                      </a:pPr>
                      <a:r>
                        <a:rPr lang="en-US" sz="1100" kern="100" dirty="0">
                          <a:solidFill>
                            <a:schemeClr val="bg1"/>
                          </a:solidFill>
                          <a:effectLst/>
                        </a:rPr>
                        <a:t>- Limited international support</a:t>
                      </a:r>
                      <a:endParaRPr lang="en-US" sz="1050" kern="100" dirty="0">
                        <a:solidFill>
                          <a:schemeClr val="bg1"/>
                        </a:solidFill>
                        <a:effectLst/>
                      </a:endParaRPr>
                    </a:p>
                    <a:p>
                      <a:pPr marL="0" marR="0" algn="just">
                        <a:lnSpc>
                          <a:spcPct val="107000"/>
                        </a:lnSpc>
                        <a:spcBef>
                          <a:spcPts val="0"/>
                        </a:spcBef>
                        <a:spcAft>
                          <a:spcPts val="0"/>
                        </a:spcAft>
                      </a:pPr>
                      <a:r>
                        <a:rPr lang="en-US" sz="1100" kern="100" dirty="0">
                          <a:solidFill>
                            <a:schemeClr val="bg1"/>
                          </a:solidFill>
                          <a:effectLst/>
                        </a:rPr>
                        <a:t> </a:t>
                      </a:r>
                      <a:endParaRPr lang="en-US" sz="105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67350950"/>
                  </a:ext>
                </a:extLst>
              </a:tr>
            </a:tbl>
          </a:graphicData>
        </a:graphic>
      </p:graphicFrame>
      <p:sp>
        <p:nvSpPr>
          <p:cNvPr id="5" name="TextBox 4">
            <a:extLst>
              <a:ext uri="{FF2B5EF4-FFF2-40B4-BE49-F238E27FC236}">
                <a16:creationId xmlns:a16="http://schemas.microsoft.com/office/drawing/2014/main" id="{E04542D9-6B1D-7B53-8FAD-37AD018BA122}"/>
              </a:ext>
            </a:extLst>
          </p:cNvPr>
          <p:cNvSpPr txBox="1"/>
          <p:nvPr/>
        </p:nvSpPr>
        <p:spPr>
          <a:xfrm>
            <a:off x="244763" y="376722"/>
            <a:ext cx="7652327" cy="328360"/>
          </a:xfrm>
          <a:prstGeom prst="rect">
            <a:avLst/>
          </a:prstGeom>
          <a:noFill/>
        </p:spPr>
        <p:txBody>
          <a:bodyPr wrap="square">
            <a:spAutoFit/>
          </a:bodyPr>
          <a:lstStyle/>
          <a:p>
            <a:pPr marL="0" marR="0" algn="just">
              <a:lnSpc>
                <a:spcPct val="107000"/>
              </a:lnSpc>
              <a:spcBef>
                <a:spcPts val="0"/>
              </a:spcBef>
              <a:spcAft>
                <a:spcPts val="800"/>
              </a:spcAft>
            </a:pPr>
            <a:r>
              <a:rPr lang="en-US"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InventoryMax Competitors are: </a:t>
            </a:r>
            <a:r>
              <a:rPr lang="en-US" sz="15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Zoho</a:t>
            </a:r>
            <a:r>
              <a:rPr lang="en-US"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Inventory, </a:t>
            </a:r>
            <a:r>
              <a:rPr lang="en-US" sz="15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TradeGecko</a:t>
            </a:r>
            <a:r>
              <a:rPr lang="en-US"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5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Skubana</a:t>
            </a:r>
            <a:r>
              <a:rPr lang="en-US"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Cin7, </a:t>
            </a:r>
            <a:r>
              <a:rPr lang="en-US" sz="15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and </a:t>
            </a:r>
            <a:r>
              <a:rPr lang="en-US"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Lightspeed.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FA9BE89-A888-CAEA-9D53-B3338AFAB4ED}"/>
              </a:ext>
            </a:extLst>
          </p:cNvPr>
          <p:cNvPicPr>
            <a:picLocks noChangeAspect="1"/>
          </p:cNvPicPr>
          <p:nvPr/>
        </p:nvPicPr>
        <p:blipFill rotWithShape="1">
          <a:blip r:embed="rId2"/>
          <a:srcRect b="8075"/>
          <a:stretch/>
        </p:blipFill>
        <p:spPr>
          <a:xfrm>
            <a:off x="0" y="0"/>
            <a:ext cx="9195115" cy="5271724"/>
          </a:xfrm>
          <a:prstGeom prst="rect">
            <a:avLst/>
          </a:prstGeom>
        </p:spPr>
      </p:pic>
      <p:grpSp>
        <p:nvGrpSpPr>
          <p:cNvPr id="33" name="Group 32">
            <a:extLst>
              <a:ext uri="{FF2B5EF4-FFF2-40B4-BE49-F238E27FC236}">
                <a16:creationId xmlns:a16="http://schemas.microsoft.com/office/drawing/2014/main" id="{28C9E8A7-76B7-B92C-5BD2-F091B1B13AD3}"/>
              </a:ext>
            </a:extLst>
          </p:cNvPr>
          <p:cNvGrpSpPr/>
          <p:nvPr/>
        </p:nvGrpSpPr>
        <p:grpSpPr>
          <a:xfrm>
            <a:off x="531572" y="588398"/>
            <a:ext cx="3582331" cy="1869831"/>
            <a:chOff x="678829" y="949670"/>
            <a:chExt cx="4776441" cy="2493107"/>
          </a:xfrm>
        </p:grpSpPr>
        <p:sp>
          <p:nvSpPr>
            <p:cNvPr id="34" name="Freeform: Shape 33">
              <a:extLst>
                <a:ext uri="{FF2B5EF4-FFF2-40B4-BE49-F238E27FC236}">
                  <a16:creationId xmlns:a16="http://schemas.microsoft.com/office/drawing/2014/main" id="{DAFBF0CD-242D-309E-511C-A7FE54390026}"/>
                </a:ext>
              </a:extLst>
            </p:cNvPr>
            <p:cNvSpPr/>
            <p:nvPr/>
          </p:nvSpPr>
          <p:spPr>
            <a:xfrm>
              <a:off x="4065807" y="2584935"/>
              <a:ext cx="181234" cy="555785"/>
            </a:xfrm>
            <a:custGeom>
              <a:avLst/>
              <a:gdLst/>
              <a:ahLst/>
              <a:cxnLst/>
              <a:rect l="0" t="0" r="0" b="0"/>
              <a:pathLst>
                <a:path>
                  <a:moveTo>
                    <a:pt x="0" y="0"/>
                  </a:moveTo>
                  <a:lnTo>
                    <a:pt x="0" y="555785"/>
                  </a:lnTo>
                  <a:lnTo>
                    <a:pt x="181234" y="555785"/>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5" name="Freeform: Shape 34">
              <a:extLst>
                <a:ext uri="{FF2B5EF4-FFF2-40B4-BE49-F238E27FC236}">
                  <a16:creationId xmlns:a16="http://schemas.microsoft.com/office/drawing/2014/main" id="{D540325E-6429-73EF-4161-E9509424B106}"/>
                </a:ext>
              </a:extLst>
            </p:cNvPr>
            <p:cNvSpPr/>
            <p:nvPr/>
          </p:nvSpPr>
          <p:spPr>
            <a:xfrm>
              <a:off x="2916021" y="1804715"/>
              <a:ext cx="1633077" cy="176105"/>
            </a:xfrm>
            <a:custGeom>
              <a:avLst/>
              <a:gdLst/>
              <a:ahLst/>
              <a:cxnLst/>
              <a:rect l="0" t="0" r="0" b="0"/>
              <a:pathLst>
                <a:path>
                  <a:moveTo>
                    <a:pt x="0" y="0"/>
                  </a:moveTo>
                  <a:lnTo>
                    <a:pt x="0" y="49241"/>
                  </a:lnTo>
                  <a:lnTo>
                    <a:pt x="1633077" y="49241"/>
                  </a:lnTo>
                  <a:lnTo>
                    <a:pt x="1633077" y="176105"/>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6" name="Freeform: Shape 35">
              <a:extLst>
                <a:ext uri="{FF2B5EF4-FFF2-40B4-BE49-F238E27FC236}">
                  <a16:creationId xmlns:a16="http://schemas.microsoft.com/office/drawing/2014/main" id="{E832E37F-B529-2B93-EC8F-322C8198EC11}"/>
                </a:ext>
              </a:extLst>
            </p:cNvPr>
            <p:cNvSpPr/>
            <p:nvPr/>
          </p:nvSpPr>
          <p:spPr>
            <a:xfrm>
              <a:off x="2603851" y="2584935"/>
              <a:ext cx="181234" cy="555785"/>
            </a:xfrm>
            <a:custGeom>
              <a:avLst/>
              <a:gdLst/>
              <a:ahLst/>
              <a:cxnLst/>
              <a:rect l="0" t="0" r="0" b="0"/>
              <a:pathLst>
                <a:path>
                  <a:moveTo>
                    <a:pt x="0" y="0"/>
                  </a:moveTo>
                  <a:lnTo>
                    <a:pt x="0" y="555785"/>
                  </a:lnTo>
                  <a:lnTo>
                    <a:pt x="181234" y="555785"/>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7" name="Freeform: Shape 36">
              <a:extLst>
                <a:ext uri="{FF2B5EF4-FFF2-40B4-BE49-F238E27FC236}">
                  <a16:creationId xmlns:a16="http://schemas.microsoft.com/office/drawing/2014/main" id="{FE5ECB48-1EE4-32F0-55DF-FD3EBE79A2E9}"/>
                </a:ext>
              </a:extLst>
            </p:cNvPr>
            <p:cNvSpPr/>
            <p:nvPr/>
          </p:nvSpPr>
          <p:spPr>
            <a:xfrm>
              <a:off x="2916021" y="1804715"/>
              <a:ext cx="171121" cy="176105"/>
            </a:xfrm>
            <a:custGeom>
              <a:avLst/>
              <a:gdLst/>
              <a:ahLst/>
              <a:cxnLst/>
              <a:rect l="0" t="0" r="0" b="0"/>
              <a:pathLst>
                <a:path>
                  <a:moveTo>
                    <a:pt x="0" y="0"/>
                  </a:moveTo>
                  <a:lnTo>
                    <a:pt x="0" y="49241"/>
                  </a:lnTo>
                  <a:lnTo>
                    <a:pt x="171121" y="49241"/>
                  </a:lnTo>
                  <a:lnTo>
                    <a:pt x="171121" y="176105"/>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8" name="Freeform: Shape 37">
              <a:extLst>
                <a:ext uri="{FF2B5EF4-FFF2-40B4-BE49-F238E27FC236}">
                  <a16:creationId xmlns:a16="http://schemas.microsoft.com/office/drawing/2014/main" id="{B8331853-7C79-9D65-ADDB-0252BE76E432}"/>
                </a:ext>
              </a:extLst>
            </p:cNvPr>
            <p:cNvSpPr/>
            <p:nvPr/>
          </p:nvSpPr>
          <p:spPr>
            <a:xfrm>
              <a:off x="804634" y="2576200"/>
              <a:ext cx="188708" cy="555785"/>
            </a:xfrm>
            <a:custGeom>
              <a:avLst/>
              <a:gdLst/>
              <a:ahLst/>
              <a:cxnLst/>
              <a:rect l="0" t="0" r="0" b="0"/>
              <a:pathLst>
                <a:path>
                  <a:moveTo>
                    <a:pt x="0" y="0"/>
                  </a:moveTo>
                  <a:lnTo>
                    <a:pt x="0" y="555785"/>
                  </a:lnTo>
                  <a:lnTo>
                    <a:pt x="188708" y="555785"/>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9" name="Freeform: Shape 38">
              <a:extLst>
                <a:ext uri="{FF2B5EF4-FFF2-40B4-BE49-F238E27FC236}">
                  <a16:creationId xmlns:a16="http://schemas.microsoft.com/office/drawing/2014/main" id="{955A2BBF-839C-B842-0936-7A680882EC5C}"/>
                </a:ext>
              </a:extLst>
            </p:cNvPr>
            <p:cNvSpPr/>
            <p:nvPr/>
          </p:nvSpPr>
          <p:spPr>
            <a:xfrm>
              <a:off x="1307857" y="1804715"/>
              <a:ext cx="1608164" cy="176105"/>
            </a:xfrm>
            <a:custGeom>
              <a:avLst/>
              <a:gdLst/>
              <a:ahLst/>
              <a:cxnLst/>
              <a:rect l="0" t="0" r="0" b="0"/>
              <a:pathLst>
                <a:path>
                  <a:moveTo>
                    <a:pt x="1608164" y="0"/>
                  </a:moveTo>
                  <a:lnTo>
                    <a:pt x="1608164" y="49241"/>
                  </a:lnTo>
                  <a:lnTo>
                    <a:pt x="0" y="49241"/>
                  </a:lnTo>
                  <a:lnTo>
                    <a:pt x="0" y="176105"/>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0" name="Freeform: Shape 39">
              <a:extLst>
                <a:ext uri="{FF2B5EF4-FFF2-40B4-BE49-F238E27FC236}">
                  <a16:creationId xmlns:a16="http://schemas.microsoft.com/office/drawing/2014/main" id="{09C54E2D-F423-F842-0847-DFB61D777BE8}"/>
                </a:ext>
              </a:extLst>
            </p:cNvPr>
            <p:cNvSpPr/>
            <p:nvPr/>
          </p:nvSpPr>
          <p:spPr>
            <a:xfrm>
              <a:off x="1743236" y="949670"/>
              <a:ext cx="2345570" cy="855045"/>
            </a:xfrm>
            <a:custGeom>
              <a:avLst/>
              <a:gdLst>
                <a:gd name="connsiteX0" fmla="*/ 0 w 2345570"/>
                <a:gd name="connsiteY0" fmla="*/ 0 h 855045"/>
                <a:gd name="connsiteX1" fmla="*/ 2345570 w 2345570"/>
                <a:gd name="connsiteY1" fmla="*/ 0 h 855045"/>
                <a:gd name="connsiteX2" fmla="*/ 2345570 w 2345570"/>
                <a:gd name="connsiteY2" fmla="*/ 855045 h 855045"/>
                <a:gd name="connsiteX3" fmla="*/ 0 w 2345570"/>
                <a:gd name="connsiteY3" fmla="*/ 855045 h 855045"/>
                <a:gd name="connsiteX4" fmla="*/ 0 w 2345570"/>
                <a:gd name="connsiteY4" fmla="*/ 0 h 855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5570" h="855045">
                  <a:moveTo>
                    <a:pt x="0" y="0"/>
                  </a:moveTo>
                  <a:lnTo>
                    <a:pt x="2345570" y="0"/>
                  </a:lnTo>
                  <a:lnTo>
                    <a:pt x="2345570" y="855045"/>
                  </a:lnTo>
                  <a:lnTo>
                    <a:pt x="0" y="855045"/>
                  </a:lnTo>
                  <a:lnTo>
                    <a:pt x="0" y="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11430" tIns="11430" rIns="11430" bIns="11430" numCol="1" spcCol="1270" anchor="ctr" anchorCtr="0">
              <a:noAutofit/>
            </a:bodyPr>
            <a:lstStyle/>
            <a:p>
              <a:pPr algn="ctr" defTabSz="800100">
                <a:lnSpc>
                  <a:spcPct val="90000"/>
                </a:lnSpc>
                <a:spcBef>
                  <a:spcPct val="0"/>
                </a:spcBef>
                <a:spcAft>
                  <a:spcPct val="35000"/>
                </a:spcAft>
              </a:pPr>
              <a:r>
                <a:rPr lang="en-US" sz="1800" b="1" dirty="0">
                  <a:solidFill>
                    <a:srgbClr val="FF0000"/>
                  </a:solidFill>
                </a:rPr>
                <a:t>STRENGTHS: </a:t>
              </a:r>
            </a:p>
            <a:p>
              <a:pPr algn="ctr" defTabSz="800100">
                <a:lnSpc>
                  <a:spcPct val="90000"/>
                </a:lnSpc>
                <a:spcBef>
                  <a:spcPct val="0"/>
                </a:spcBef>
                <a:spcAft>
                  <a:spcPct val="35000"/>
                </a:spcAft>
              </a:pPr>
              <a:r>
                <a:rPr lang="en-US" sz="1800" b="1" dirty="0">
                  <a:solidFill>
                    <a:srgbClr val="FF0000"/>
                  </a:solidFill>
                </a:rPr>
                <a:t>Internal factors</a:t>
              </a:r>
            </a:p>
          </p:txBody>
        </p:sp>
        <p:sp>
          <p:nvSpPr>
            <p:cNvPr id="41" name="Freeform: Shape 40">
              <a:extLst>
                <a:ext uri="{FF2B5EF4-FFF2-40B4-BE49-F238E27FC236}">
                  <a16:creationId xmlns:a16="http://schemas.microsoft.com/office/drawing/2014/main" id="{81E718AE-11EB-381B-F922-CFE59A4905C4}"/>
                </a:ext>
              </a:extLst>
            </p:cNvPr>
            <p:cNvSpPr/>
            <p:nvPr/>
          </p:nvSpPr>
          <p:spPr>
            <a:xfrm>
              <a:off x="678829" y="1980821"/>
              <a:ext cx="1258055" cy="595378"/>
            </a:xfrm>
            <a:custGeom>
              <a:avLst/>
              <a:gdLst>
                <a:gd name="connsiteX0" fmla="*/ 0 w 1258055"/>
                <a:gd name="connsiteY0" fmla="*/ 0 h 595378"/>
                <a:gd name="connsiteX1" fmla="*/ 1258055 w 1258055"/>
                <a:gd name="connsiteY1" fmla="*/ 0 h 595378"/>
                <a:gd name="connsiteX2" fmla="*/ 1258055 w 1258055"/>
                <a:gd name="connsiteY2" fmla="*/ 595378 h 595378"/>
                <a:gd name="connsiteX3" fmla="*/ 0 w 1258055"/>
                <a:gd name="connsiteY3" fmla="*/ 595378 h 595378"/>
                <a:gd name="connsiteX4" fmla="*/ 0 w 1258055"/>
                <a:gd name="connsiteY4" fmla="*/ 0 h 595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055" h="595378">
                  <a:moveTo>
                    <a:pt x="0" y="0"/>
                  </a:moveTo>
                  <a:lnTo>
                    <a:pt x="1258055" y="0"/>
                  </a:lnTo>
                  <a:lnTo>
                    <a:pt x="1258055" y="595378"/>
                  </a:lnTo>
                  <a:lnTo>
                    <a:pt x="0" y="595378"/>
                  </a:lnTo>
                  <a:lnTo>
                    <a:pt x="0" y="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8573" tIns="8573" rIns="8573" bIns="8573" numCol="1" spcCol="1270" anchor="ctr" anchorCtr="0">
              <a:noAutofit/>
            </a:bodyPr>
            <a:lstStyle/>
            <a:p>
              <a:pPr algn="ctr" defTabSz="600075">
                <a:lnSpc>
                  <a:spcPct val="90000"/>
                </a:lnSpc>
                <a:spcBef>
                  <a:spcPct val="0"/>
                </a:spcBef>
                <a:spcAft>
                  <a:spcPct val="35000"/>
                </a:spcAft>
              </a:pPr>
              <a:r>
                <a:rPr lang="en-US" sz="1350" dirty="0"/>
                <a:t>Automation:</a:t>
              </a:r>
            </a:p>
          </p:txBody>
        </p:sp>
        <p:sp>
          <p:nvSpPr>
            <p:cNvPr id="42" name="Freeform: Shape 41">
              <a:extLst>
                <a:ext uri="{FF2B5EF4-FFF2-40B4-BE49-F238E27FC236}">
                  <a16:creationId xmlns:a16="http://schemas.microsoft.com/office/drawing/2014/main" id="{21E4EBD1-4D3A-3B6C-4928-792F0F5C0DDD}"/>
                </a:ext>
              </a:extLst>
            </p:cNvPr>
            <p:cNvSpPr/>
            <p:nvPr/>
          </p:nvSpPr>
          <p:spPr>
            <a:xfrm>
              <a:off x="993343" y="2829928"/>
              <a:ext cx="1538014" cy="604114"/>
            </a:xfrm>
            <a:custGeom>
              <a:avLst/>
              <a:gdLst>
                <a:gd name="connsiteX0" fmla="*/ 0 w 1538014"/>
                <a:gd name="connsiteY0" fmla="*/ 0 h 604114"/>
                <a:gd name="connsiteX1" fmla="*/ 1538014 w 1538014"/>
                <a:gd name="connsiteY1" fmla="*/ 0 h 604114"/>
                <a:gd name="connsiteX2" fmla="*/ 1538014 w 1538014"/>
                <a:gd name="connsiteY2" fmla="*/ 604114 h 604114"/>
                <a:gd name="connsiteX3" fmla="*/ 0 w 1538014"/>
                <a:gd name="connsiteY3" fmla="*/ 604114 h 604114"/>
                <a:gd name="connsiteX4" fmla="*/ 0 w 1538014"/>
                <a:gd name="connsiteY4" fmla="*/ 0 h 604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8014" h="604114">
                  <a:moveTo>
                    <a:pt x="0" y="0"/>
                  </a:moveTo>
                  <a:lnTo>
                    <a:pt x="1538014" y="0"/>
                  </a:lnTo>
                  <a:lnTo>
                    <a:pt x="1538014" y="604114"/>
                  </a:lnTo>
                  <a:lnTo>
                    <a:pt x="0" y="604114"/>
                  </a:lnTo>
                  <a:lnTo>
                    <a:pt x="0" y="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7620" tIns="7620" rIns="7620" bIns="7620" numCol="1" spcCol="1270" anchor="ctr" anchorCtr="0">
              <a:noAutofit/>
            </a:bodyPr>
            <a:lstStyle/>
            <a:p>
              <a:pPr algn="ctr" defTabSz="533400">
                <a:lnSpc>
                  <a:spcPct val="90000"/>
                </a:lnSpc>
                <a:spcBef>
                  <a:spcPct val="0"/>
                </a:spcBef>
                <a:spcAft>
                  <a:spcPct val="35000"/>
                </a:spcAft>
              </a:pPr>
              <a:r>
                <a:rPr lang="en-US" sz="1200" dirty="0"/>
                <a:t>Data-driven decision-making</a:t>
              </a:r>
            </a:p>
          </p:txBody>
        </p:sp>
        <p:sp>
          <p:nvSpPr>
            <p:cNvPr id="43" name="Freeform: Shape 42">
              <a:extLst>
                <a:ext uri="{FF2B5EF4-FFF2-40B4-BE49-F238E27FC236}">
                  <a16:creationId xmlns:a16="http://schemas.microsoft.com/office/drawing/2014/main" id="{BD19BAB3-C06E-38A4-017B-3B49599B4838}"/>
                </a:ext>
              </a:extLst>
            </p:cNvPr>
            <p:cNvSpPr/>
            <p:nvPr/>
          </p:nvSpPr>
          <p:spPr>
            <a:xfrm>
              <a:off x="2483028" y="1980821"/>
              <a:ext cx="1208228" cy="604114"/>
            </a:xfrm>
            <a:custGeom>
              <a:avLst/>
              <a:gdLst>
                <a:gd name="connsiteX0" fmla="*/ 0 w 1208228"/>
                <a:gd name="connsiteY0" fmla="*/ 0 h 604114"/>
                <a:gd name="connsiteX1" fmla="*/ 1208228 w 1208228"/>
                <a:gd name="connsiteY1" fmla="*/ 0 h 604114"/>
                <a:gd name="connsiteX2" fmla="*/ 1208228 w 1208228"/>
                <a:gd name="connsiteY2" fmla="*/ 604114 h 604114"/>
                <a:gd name="connsiteX3" fmla="*/ 0 w 1208228"/>
                <a:gd name="connsiteY3" fmla="*/ 604114 h 604114"/>
                <a:gd name="connsiteX4" fmla="*/ 0 w 1208228"/>
                <a:gd name="connsiteY4" fmla="*/ 0 h 604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8228" h="604114">
                  <a:moveTo>
                    <a:pt x="0" y="0"/>
                  </a:moveTo>
                  <a:lnTo>
                    <a:pt x="1208228" y="0"/>
                  </a:lnTo>
                  <a:lnTo>
                    <a:pt x="1208228" y="604114"/>
                  </a:lnTo>
                  <a:lnTo>
                    <a:pt x="0" y="604114"/>
                  </a:lnTo>
                  <a:lnTo>
                    <a:pt x="0" y="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8573" tIns="8573" rIns="8573" bIns="8573" numCol="1" spcCol="1270" anchor="ctr" anchorCtr="0">
              <a:noAutofit/>
            </a:bodyPr>
            <a:lstStyle/>
            <a:p>
              <a:pPr algn="ctr" defTabSz="600075">
                <a:lnSpc>
                  <a:spcPct val="90000"/>
                </a:lnSpc>
                <a:spcBef>
                  <a:spcPct val="0"/>
                </a:spcBef>
                <a:spcAft>
                  <a:spcPct val="35000"/>
                </a:spcAft>
              </a:pPr>
              <a:r>
                <a:rPr lang="en-US" sz="1350" dirty="0"/>
                <a:t>Real-time Tracking: </a:t>
              </a:r>
            </a:p>
          </p:txBody>
        </p:sp>
        <p:sp>
          <p:nvSpPr>
            <p:cNvPr id="44" name="Freeform: Shape 43">
              <a:extLst>
                <a:ext uri="{FF2B5EF4-FFF2-40B4-BE49-F238E27FC236}">
                  <a16:creationId xmlns:a16="http://schemas.microsoft.com/office/drawing/2014/main" id="{62E7BB59-DBA8-3EA8-CF15-B39F6CBE0A06}"/>
                </a:ext>
              </a:extLst>
            </p:cNvPr>
            <p:cNvSpPr/>
            <p:nvPr/>
          </p:nvSpPr>
          <p:spPr>
            <a:xfrm>
              <a:off x="2785085" y="2838663"/>
              <a:ext cx="1208228" cy="604114"/>
            </a:xfrm>
            <a:custGeom>
              <a:avLst/>
              <a:gdLst>
                <a:gd name="connsiteX0" fmla="*/ 0 w 1208228"/>
                <a:gd name="connsiteY0" fmla="*/ 0 h 604114"/>
                <a:gd name="connsiteX1" fmla="*/ 1208228 w 1208228"/>
                <a:gd name="connsiteY1" fmla="*/ 0 h 604114"/>
                <a:gd name="connsiteX2" fmla="*/ 1208228 w 1208228"/>
                <a:gd name="connsiteY2" fmla="*/ 604114 h 604114"/>
                <a:gd name="connsiteX3" fmla="*/ 0 w 1208228"/>
                <a:gd name="connsiteY3" fmla="*/ 604114 h 604114"/>
                <a:gd name="connsiteX4" fmla="*/ 0 w 1208228"/>
                <a:gd name="connsiteY4" fmla="*/ 0 h 604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8228" h="604114">
                  <a:moveTo>
                    <a:pt x="0" y="0"/>
                  </a:moveTo>
                  <a:lnTo>
                    <a:pt x="1208228" y="0"/>
                  </a:lnTo>
                  <a:lnTo>
                    <a:pt x="1208228" y="604114"/>
                  </a:lnTo>
                  <a:lnTo>
                    <a:pt x="0" y="604114"/>
                  </a:lnTo>
                  <a:lnTo>
                    <a:pt x="0" y="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8573" tIns="8573" rIns="8573" bIns="8573" numCol="1" spcCol="1270" anchor="ctr" anchorCtr="0">
              <a:noAutofit/>
            </a:bodyPr>
            <a:lstStyle/>
            <a:p>
              <a:pPr algn="ctr" defTabSz="600075">
                <a:lnSpc>
                  <a:spcPct val="90000"/>
                </a:lnSpc>
                <a:spcBef>
                  <a:spcPct val="0"/>
                </a:spcBef>
                <a:spcAft>
                  <a:spcPct val="35000"/>
                </a:spcAft>
              </a:pPr>
              <a:r>
                <a:rPr lang="en-US" sz="1350" dirty="0"/>
                <a:t>Scalability</a:t>
              </a:r>
            </a:p>
          </p:txBody>
        </p:sp>
        <p:sp>
          <p:nvSpPr>
            <p:cNvPr id="45" name="Freeform: Shape 44">
              <a:extLst>
                <a:ext uri="{FF2B5EF4-FFF2-40B4-BE49-F238E27FC236}">
                  <a16:creationId xmlns:a16="http://schemas.microsoft.com/office/drawing/2014/main" id="{FEA77B30-5F4A-3DE2-F340-7206C0A7A98E}"/>
                </a:ext>
              </a:extLst>
            </p:cNvPr>
            <p:cNvSpPr/>
            <p:nvPr/>
          </p:nvSpPr>
          <p:spPr>
            <a:xfrm>
              <a:off x="3944985" y="1980821"/>
              <a:ext cx="1208228" cy="604114"/>
            </a:xfrm>
            <a:custGeom>
              <a:avLst/>
              <a:gdLst>
                <a:gd name="connsiteX0" fmla="*/ 0 w 1208228"/>
                <a:gd name="connsiteY0" fmla="*/ 0 h 604114"/>
                <a:gd name="connsiteX1" fmla="*/ 1208228 w 1208228"/>
                <a:gd name="connsiteY1" fmla="*/ 0 h 604114"/>
                <a:gd name="connsiteX2" fmla="*/ 1208228 w 1208228"/>
                <a:gd name="connsiteY2" fmla="*/ 604114 h 604114"/>
                <a:gd name="connsiteX3" fmla="*/ 0 w 1208228"/>
                <a:gd name="connsiteY3" fmla="*/ 604114 h 604114"/>
                <a:gd name="connsiteX4" fmla="*/ 0 w 1208228"/>
                <a:gd name="connsiteY4" fmla="*/ 0 h 604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8228" h="604114">
                  <a:moveTo>
                    <a:pt x="0" y="0"/>
                  </a:moveTo>
                  <a:lnTo>
                    <a:pt x="1208228" y="0"/>
                  </a:lnTo>
                  <a:lnTo>
                    <a:pt x="1208228" y="604114"/>
                  </a:lnTo>
                  <a:lnTo>
                    <a:pt x="0" y="604114"/>
                  </a:lnTo>
                  <a:lnTo>
                    <a:pt x="0" y="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8573" tIns="8573" rIns="8573" bIns="8573" numCol="1" spcCol="1270" anchor="ctr" anchorCtr="0">
              <a:noAutofit/>
            </a:bodyPr>
            <a:lstStyle/>
            <a:p>
              <a:pPr algn="ctr" defTabSz="600075">
                <a:lnSpc>
                  <a:spcPct val="90000"/>
                </a:lnSpc>
                <a:spcBef>
                  <a:spcPct val="0"/>
                </a:spcBef>
                <a:spcAft>
                  <a:spcPct val="35000"/>
                </a:spcAft>
              </a:pPr>
              <a:r>
                <a:rPr lang="en-US" sz="1350" dirty="0"/>
                <a:t>Integration</a:t>
              </a:r>
            </a:p>
          </p:txBody>
        </p:sp>
        <p:sp>
          <p:nvSpPr>
            <p:cNvPr id="46" name="Freeform: Shape 45">
              <a:extLst>
                <a:ext uri="{FF2B5EF4-FFF2-40B4-BE49-F238E27FC236}">
                  <a16:creationId xmlns:a16="http://schemas.microsoft.com/office/drawing/2014/main" id="{CAADEBB6-BD6B-E4AF-45AC-C81CF835D613}"/>
                </a:ext>
              </a:extLst>
            </p:cNvPr>
            <p:cNvSpPr/>
            <p:nvPr/>
          </p:nvSpPr>
          <p:spPr>
            <a:xfrm>
              <a:off x="4247042" y="2838663"/>
              <a:ext cx="1208228" cy="604114"/>
            </a:xfrm>
            <a:custGeom>
              <a:avLst/>
              <a:gdLst>
                <a:gd name="connsiteX0" fmla="*/ 0 w 1208228"/>
                <a:gd name="connsiteY0" fmla="*/ 0 h 604114"/>
                <a:gd name="connsiteX1" fmla="*/ 1208228 w 1208228"/>
                <a:gd name="connsiteY1" fmla="*/ 0 h 604114"/>
                <a:gd name="connsiteX2" fmla="*/ 1208228 w 1208228"/>
                <a:gd name="connsiteY2" fmla="*/ 604114 h 604114"/>
                <a:gd name="connsiteX3" fmla="*/ 0 w 1208228"/>
                <a:gd name="connsiteY3" fmla="*/ 604114 h 604114"/>
                <a:gd name="connsiteX4" fmla="*/ 0 w 1208228"/>
                <a:gd name="connsiteY4" fmla="*/ 0 h 604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8228" h="604114">
                  <a:moveTo>
                    <a:pt x="0" y="0"/>
                  </a:moveTo>
                  <a:lnTo>
                    <a:pt x="1208228" y="0"/>
                  </a:lnTo>
                  <a:lnTo>
                    <a:pt x="1208228" y="604114"/>
                  </a:lnTo>
                  <a:lnTo>
                    <a:pt x="0" y="604114"/>
                  </a:lnTo>
                  <a:lnTo>
                    <a:pt x="0" y="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7620" tIns="7620" rIns="7620" bIns="7620" numCol="1" spcCol="1270" anchor="ctr" anchorCtr="0">
              <a:noAutofit/>
            </a:bodyPr>
            <a:lstStyle/>
            <a:p>
              <a:pPr algn="ctr" defTabSz="533400">
                <a:lnSpc>
                  <a:spcPct val="90000"/>
                </a:lnSpc>
                <a:spcBef>
                  <a:spcPct val="0"/>
                </a:spcBef>
                <a:spcAft>
                  <a:spcPct val="35000"/>
                </a:spcAft>
              </a:pPr>
              <a:r>
                <a:rPr lang="en-US" sz="1200" dirty="0"/>
                <a:t>Cost savings</a:t>
              </a:r>
            </a:p>
          </p:txBody>
        </p:sp>
      </p:grpSp>
      <p:grpSp>
        <p:nvGrpSpPr>
          <p:cNvPr id="19" name="Group 18">
            <a:extLst>
              <a:ext uri="{FF2B5EF4-FFF2-40B4-BE49-F238E27FC236}">
                <a16:creationId xmlns:a16="http://schemas.microsoft.com/office/drawing/2014/main" id="{DF071E45-F0F0-A33D-F91A-86EDA43E5C45}"/>
              </a:ext>
            </a:extLst>
          </p:cNvPr>
          <p:cNvGrpSpPr/>
          <p:nvPr/>
        </p:nvGrpSpPr>
        <p:grpSpPr>
          <a:xfrm>
            <a:off x="4846626" y="581586"/>
            <a:ext cx="3397908" cy="1984947"/>
            <a:chOff x="6462167" y="775447"/>
            <a:chExt cx="4530544" cy="2646595"/>
          </a:xfrm>
        </p:grpSpPr>
        <p:sp>
          <p:nvSpPr>
            <p:cNvPr id="20" name="Freeform: Shape 19">
              <a:extLst>
                <a:ext uri="{FF2B5EF4-FFF2-40B4-BE49-F238E27FC236}">
                  <a16:creationId xmlns:a16="http://schemas.microsoft.com/office/drawing/2014/main" id="{A57ECFD3-2CB4-DE41-CF58-02158214BAA5}"/>
                </a:ext>
              </a:extLst>
            </p:cNvPr>
            <p:cNvSpPr/>
            <p:nvPr/>
          </p:nvSpPr>
          <p:spPr>
            <a:xfrm>
              <a:off x="9545854" y="2563922"/>
              <a:ext cx="238237" cy="555965"/>
            </a:xfrm>
            <a:custGeom>
              <a:avLst/>
              <a:gdLst/>
              <a:ahLst/>
              <a:cxnLst/>
              <a:rect l="0" t="0" r="0" b="0"/>
              <a:pathLst>
                <a:path>
                  <a:moveTo>
                    <a:pt x="0" y="0"/>
                  </a:moveTo>
                  <a:lnTo>
                    <a:pt x="0" y="555965"/>
                  </a:lnTo>
                  <a:lnTo>
                    <a:pt x="238237" y="555965"/>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1" name="Freeform: Shape 20">
              <a:extLst>
                <a:ext uri="{FF2B5EF4-FFF2-40B4-BE49-F238E27FC236}">
                  <a16:creationId xmlns:a16="http://schemas.microsoft.com/office/drawing/2014/main" id="{1FB01E24-76D0-A1CA-D386-B9408C129A45}"/>
                </a:ext>
              </a:extLst>
            </p:cNvPr>
            <p:cNvSpPr/>
            <p:nvPr/>
          </p:nvSpPr>
          <p:spPr>
            <a:xfrm>
              <a:off x="8718722" y="1687527"/>
              <a:ext cx="1462431" cy="272084"/>
            </a:xfrm>
            <a:custGeom>
              <a:avLst/>
              <a:gdLst/>
              <a:ahLst/>
              <a:cxnLst/>
              <a:rect l="0" t="0" r="0" b="0"/>
              <a:pathLst>
                <a:path>
                  <a:moveTo>
                    <a:pt x="0" y="0"/>
                  </a:moveTo>
                  <a:lnTo>
                    <a:pt x="0" y="145179"/>
                  </a:lnTo>
                  <a:lnTo>
                    <a:pt x="1462431" y="145179"/>
                  </a:lnTo>
                  <a:lnTo>
                    <a:pt x="1462431" y="27208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2" name="Freeform: Shape 21">
              <a:extLst>
                <a:ext uri="{FF2B5EF4-FFF2-40B4-BE49-F238E27FC236}">
                  <a16:creationId xmlns:a16="http://schemas.microsoft.com/office/drawing/2014/main" id="{FBE0B37D-895C-4296-1B81-78BD0E325362}"/>
                </a:ext>
              </a:extLst>
            </p:cNvPr>
            <p:cNvSpPr/>
            <p:nvPr/>
          </p:nvSpPr>
          <p:spPr>
            <a:xfrm>
              <a:off x="8055758" y="2563922"/>
              <a:ext cx="170995" cy="555965"/>
            </a:xfrm>
            <a:custGeom>
              <a:avLst/>
              <a:gdLst/>
              <a:ahLst/>
              <a:cxnLst/>
              <a:rect l="0" t="0" r="0" b="0"/>
              <a:pathLst>
                <a:path>
                  <a:moveTo>
                    <a:pt x="0" y="0"/>
                  </a:moveTo>
                  <a:lnTo>
                    <a:pt x="0" y="555965"/>
                  </a:lnTo>
                  <a:lnTo>
                    <a:pt x="170995" y="555965"/>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3" name="Freeform: Shape 22">
              <a:extLst>
                <a:ext uri="{FF2B5EF4-FFF2-40B4-BE49-F238E27FC236}">
                  <a16:creationId xmlns:a16="http://schemas.microsoft.com/office/drawing/2014/main" id="{E9EC6481-BB07-66A9-D970-F28E3C809229}"/>
                </a:ext>
              </a:extLst>
            </p:cNvPr>
            <p:cNvSpPr/>
            <p:nvPr/>
          </p:nvSpPr>
          <p:spPr>
            <a:xfrm>
              <a:off x="8539206" y="1687527"/>
              <a:ext cx="179516" cy="272084"/>
            </a:xfrm>
            <a:custGeom>
              <a:avLst/>
              <a:gdLst/>
              <a:ahLst/>
              <a:cxnLst/>
              <a:rect l="0" t="0" r="0" b="0"/>
              <a:pathLst>
                <a:path>
                  <a:moveTo>
                    <a:pt x="179516" y="0"/>
                  </a:moveTo>
                  <a:lnTo>
                    <a:pt x="179516" y="145179"/>
                  </a:lnTo>
                  <a:lnTo>
                    <a:pt x="0" y="145179"/>
                  </a:lnTo>
                  <a:lnTo>
                    <a:pt x="0" y="27208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4" name="Freeform: Shape 23">
              <a:extLst>
                <a:ext uri="{FF2B5EF4-FFF2-40B4-BE49-F238E27FC236}">
                  <a16:creationId xmlns:a16="http://schemas.microsoft.com/office/drawing/2014/main" id="{93C24AD0-ABC6-DA7C-D0D4-15C6B1D5704B}"/>
                </a:ext>
              </a:extLst>
            </p:cNvPr>
            <p:cNvSpPr/>
            <p:nvPr/>
          </p:nvSpPr>
          <p:spPr>
            <a:xfrm>
              <a:off x="6583029" y="2563922"/>
              <a:ext cx="181293" cy="555965"/>
            </a:xfrm>
            <a:custGeom>
              <a:avLst/>
              <a:gdLst/>
              <a:ahLst/>
              <a:cxnLst/>
              <a:rect l="0" t="0" r="0" b="0"/>
              <a:pathLst>
                <a:path>
                  <a:moveTo>
                    <a:pt x="0" y="0"/>
                  </a:moveTo>
                  <a:lnTo>
                    <a:pt x="0" y="555965"/>
                  </a:lnTo>
                  <a:lnTo>
                    <a:pt x="181293" y="555965"/>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 name="Freeform: Shape 24">
              <a:extLst>
                <a:ext uri="{FF2B5EF4-FFF2-40B4-BE49-F238E27FC236}">
                  <a16:creationId xmlns:a16="http://schemas.microsoft.com/office/drawing/2014/main" id="{CA6ED4FD-C4EA-A94C-1537-655A1B858AF6}"/>
                </a:ext>
              </a:extLst>
            </p:cNvPr>
            <p:cNvSpPr/>
            <p:nvPr/>
          </p:nvSpPr>
          <p:spPr>
            <a:xfrm>
              <a:off x="7066477" y="1687527"/>
              <a:ext cx="1652245" cy="272084"/>
            </a:xfrm>
            <a:custGeom>
              <a:avLst/>
              <a:gdLst/>
              <a:ahLst/>
              <a:cxnLst/>
              <a:rect l="0" t="0" r="0" b="0"/>
              <a:pathLst>
                <a:path>
                  <a:moveTo>
                    <a:pt x="1652245" y="0"/>
                  </a:moveTo>
                  <a:lnTo>
                    <a:pt x="1652245" y="145179"/>
                  </a:lnTo>
                  <a:lnTo>
                    <a:pt x="0" y="145179"/>
                  </a:lnTo>
                  <a:lnTo>
                    <a:pt x="0" y="27208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6" name="Freeform: Shape 25">
              <a:extLst>
                <a:ext uri="{FF2B5EF4-FFF2-40B4-BE49-F238E27FC236}">
                  <a16:creationId xmlns:a16="http://schemas.microsoft.com/office/drawing/2014/main" id="{F8947431-9F89-518C-C2D7-63BF3CBCBF10}"/>
                </a:ext>
              </a:extLst>
            </p:cNvPr>
            <p:cNvSpPr/>
            <p:nvPr/>
          </p:nvSpPr>
          <p:spPr>
            <a:xfrm>
              <a:off x="7655511" y="775447"/>
              <a:ext cx="2345571" cy="912080"/>
            </a:xfrm>
            <a:custGeom>
              <a:avLst/>
              <a:gdLst>
                <a:gd name="connsiteX0" fmla="*/ 0 w 2126423"/>
                <a:gd name="connsiteY0" fmla="*/ 0 h 912079"/>
                <a:gd name="connsiteX1" fmla="*/ 2126423 w 2126423"/>
                <a:gd name="connsiteY1" fmla="*/ 0 h 912079"/>
                <a:gd name="connsiteX2" fmla="*/ 2126423 w 2126423"/>
                <a:gd name="connsiteY2" fmla="*/ 912079 h 912079"/>
                <a:gd name="connsiteX3" fmla="*/ 0 w 2126423"/>
                <a:gd name="connsiteY3" fmla="*/ 912079 h 912079"/>
                <a:gd name="connsiteX4" fmla="*/ 0 w 2126423"/>
                <a:gd name="connsiteY4" fmla="*/ 0 h 912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6423" h="912079">
                  <a:moveTo>
                    <a:pt x="0" y="0"/>
                  </a:moveTo>
                  <a:lnTo>
                    <a:pt x="2126423" y="0"/>
                  </a:lnTo>
                  <a:lnTo>
                    <a:pt x="2126423" y="912079"/>
                  </a:lnTo>
                  <a:lnTo>
                    <a:pt x="0" y="912079"/>
                  </a:lnTo>
                  <a:lnTo>
                    <a:pt x="0" y="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11430" tIns="11430" rIns="11430" bIns="11430" numCol="1" spcCol="1270" anchor="ctr" anchorCtr="0">
              <a:noAutofit/>
            </a:bodyPr>
            <a:lstStyle/>
            <a:p>
              <a:pPr algn="ctr" defTabSz="800100">
                <a:lnSpc>
                  <a:spcPct val="90000"/>
                </a:lnSpc>
                <a:spcBef>
                  <a:spcPct val="0"/>
                </a:spcBef>
                <a:spcAft>
                  <a:spcPct val="35000"/>
                </a:spcAft>
              </a:pPr>
              <a:r>
                <a:rPr lang="en-US" sz="1800" b="1" dirty="0">
                  <a:solidFill>
                    <a:srgbClr val="C00000"/>
                  </a:solidFill>
                </a:rPr>
                <a:t>Weaknesses:</a:t>
              </a:r>
            </a:p>
            <a:p>
              <a:pPr algn="ctr" defTabSz="800100">
                <a:lnSpc>
                  <a:spcPct val="90000"/>
                </a:lnSpc>
                <a:spcBef>
                  <a:spcPct val="0"/>
                </a:spcBef>
                <a:spcAft>
                  <a:spcPct val="35000"/>
                </a:spcAft>
              </a:pPr>
              <a:r>
                <a:rPr lang="en-US" sz="1800" b="1" dirty="0">
                  <a:solidFill>
                    <a:srgbClr val="C00000"/>
                  </a:solidFill>
                </a:rPr>
                <a:t> Internal Factor</a:t>
              </a:r>
            </a:p>
          </p:txBody>
        </p:sp>
        <p:sp>
          <p:nvSpPr>
            <p:cNvPr id="27" name="Freeform: Shape 26">
              <a:extLst>
                <a:ext uri="{FF2B5EF4-FFF2-40B4-BE49-F238E27FC236}">
                  <a16:creationId xmlns:a16="http://schemas.microsoft.com/office/drawing/2014/main" id="{9DBA4D3A-F4BC-3C22-C912-EC4B5E8C2ACA}"/>
                </a:ext>
              </a:extLst>
            </p:cNvPr>
            <p:cNvSpPr/>
            <p:nvPr/>
          </p:nvSpPr>
          <p:spPr>
            <a:xfrm>
              <a:off x="6462167" y="1959611"/>
              <a:ext cx="1208620" cy="604310"/>
            </a:xfrm>
            <a:custGeom>
              <a:avLst/>
              <a:gdLst>
                <a:gd name="connsiteX0" fmla="*/ 0 w 1208620"/>
                <a:gd name="connsiteY0" fmla="*/ 0 h 604310"/>
                <a:gd name="connsiteX1" fmla="*/ 1208620 w 1208620"/>
                <a:gd name="connsiteY1" fmla="*/ 0 h 604310"/>
                <a:gd name="connsiteX2" fmla="*/ 1208620 w 1208620"/>
                <a:gd name="connsiteY2" fmla="*/ 604310 h 604310"/>
                <a:gd name="connsiteX3" fmla="*/ 0 w 1208620"/>
                <a:gd name="connsiteY3" fmla="*/ 604310 h 604310"/>
                <a:gd name="connsiteX4" fmla="*/ 0 w 1208620"/>
                <a:gd name="connsiteY4" fmla="*/ 0 h 604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8620" h="604310">
                  <a:moveTo>
                    <a:pt x="0" y="0"/>
                  </a:moveTo>
                  <a:lnTo>
                    <a:pt x="1208620" y="0"/>
                  </a:lnTo>
                  <a:lnTo>
                    <a:pt x="1208620" y="604310"/>
                  </a:lnTo>
                  <a:lnTo>
                    <a:pt x="0" y="604310"/>
                  </a:lnTo>
                  <a:lnTo>
                    <a:pt x="0" y="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6668" tIns="6668" rIns="6668" bIns="6668" numCol="1" spcCol="1270" anchor="ctr" anchorCtr="0">
              <a:noAutofit/>
            </a:bodyPr>
            <a:lstStyle/>
            <a:p>
              <a:pPr algn="ctr" defTabSz="466725">
                <a:lnSpc>
                  <a:spcPct val="90000"/>
                </a:lnSpc>
                <a:spcBef>
                  <a:spcPct val="0"/>
                </a:spcBef>
                <a:spcAft>
                  <a:spcPct val="35000"/>
                </a:spcAft>
              </a:pPr>
              <a:r>
                <a:rPr lang="en-US" sz="1050" dirty="0"/>
                <a:t>Initial Setup &amp; Maintenance Cost</a:t>
              </a:r>
            </a:p>
          </p:txBody>
        </p:sp>
        <p:sp>
          <p:nvSpPr>
            <p:cNvPr id="28" name="Freeform: Shape 27">
              <a:extLst>
                <a:ext uri="{FF2B5EF4-FFF2-40B4-BE49-F238E27FC236}">
                  <a16:creationId xmlns:a16="http://schemas.microsoft.com/office/drawing/2014/main" id="{9D23C3D5-C4DB-AC6F-AD88-EAFC7B9F2BF5}"/>
                </a:ext>
              </a:extLst>
            </p:cNvPr>
            <p:cNvSpPr/>
            <p:nvPr/>
          </p:nvSpPr>
          <p:spPr>
            <a:xfrm>
              <a:off x="6764322" y="2817732"/>
              <a:ext cx="1208620" cy="604310"/>
            </a:xfrm>
            <a:custGeom>
              <a:avLst/>
              <a:gdLst>
                <a:gd name="connsiteX0" fmla="*/ 0 w 1208620"/>
                <a:gd name="connsiteY0" fmla="*/ 0 h 604310"/>
                <a:gd name="connsiteX1" fmla="*/ 1208620 w 1208620"/>
                <a:gd name="connsiteY1" fmla="*/ 0 h 604310"/>
                <a:gd name="connsiteX2" fmla="*/ 1208620 w 1208620"/>
                <a:gd name="connsiteY2" fmla="*/ 604310 h 604310"/>
                <a:gd name="connsiteX3" fmla="*/ 0 w 1208620"/>
                <a:gd name="connsiteY3" fmla="*/ 604310 h 604310"/>
                <a:gd name="connsiteX4" fmla="*/ 0 w 1208620"/>
                <a:gd name="connsiteY4" fmla="*/ 0 h 604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8620" h="604310">
                  <a:moveTo>
                    <a:pt x="0" y="0"/>
                  </a:moveTo>
                  <a:lnTo>
                    <a:pt x="1208620" y="0"/>
                  </a:lnTo>
                  <a:lnTo>
                    <a:pt x="1208620" y="604310"/>
                  </a:lnTo>
                  <a:lnTo>
                    <a:pt x="0" y="604310"/>
                  </a:lnTo>
                  <a:lnTo>
                    <a:pt x="0" y="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7144" tIns="7144" rIns="7144" bIns="7144" numCol="1" spcCol="1270" anchor="ctr" anchorCtr="0">
              <a:noAutofit/>
            </a:bodyPr>
            <a:lstStyle/>
            <a:p>
              <a:pPr algn="ctr" defTabSz="500063">
                <a:lnSpc>
                  <a:spcPct val="90000"/>
                </a:lnSpc>
                <a:spcBef>
                  <a:spcPct val="0"/>
                </a:spcBef>
                <a:spcAft>
                  <a:spcPct val="35000"/>
                </a:spcAft>
              </a:pPr>
              <a:r>
                <a:rPr lang="en-US" sz="1125" dirty="0"/>
                <a:t>Integration challenges</a:t>
              </a:r>
            </a:p>
          </p:txBody>
        </p:sp>
        <p:sp>
          <p:nvSpPr>
            <p:cNvPr id="29" name="Freeform: Shape 28">
              <a:extLst>
                <a:ext uri="{FF2B5EF4-FFF2-40B4-BE49-F238E27FC236}">
                  <a16:creationId xmlns:a16="http://schemas.microsoft.com/office/drawing/2014/main" id="{EC3AEAE1-7943-01E8-3C67-A344743487AA}"/>
                </a:ext>
              </a:extLst>
            </p:cNvPr>
            <p:cNvSpPr/>
            <p:nvPr/>
          </p:nvSpPr>
          <p:spPr>
            <a:xfrm>
              <a:off x="7934895" y="1959611"/>
              <a:ext cx="1208620" cy="604310"/>
            </a:xfrm>
            <a:custGeom>
              <a:avLst/>
              <a:gdLst>
                <a:gd name="connsiteX0" fmla="*/ 0 w 1208620"/>
                <a:gd name="connsiteY0" fmla="*/ 0 h 604310"/>
                <a:gd name="connsiteX1" fmla="*/ 1208620 w 1208620"/>
                <a:gd name="connsiteY1" fmla="*/ 0 h 604310"/>
                <a:gd name="connsiteX2" fmla="*/ 1208620 w 1208620"/>
                <a:gd name="connsiteY2" fmla="*/ 604310 h 604310"/>
                <a:gd name="connsiteX3" fmla="*/ 0 w 1208620"/>
                <a:gd name="connsiteY3" fmla="*/ 604310 h 604310"/>
                <a:gd name="connsiteX4" fmla="*/ 0 w 1208620"/>
                <a:gd name="connsiteY4" fmla="*/ 0 h 604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8620" h="604310">
                  <a:moveTo>
                    <a:pt x="0" y="0"/>
                  </a:moveTo>
                  <a:lnTo>
                    <a:pt x="1208620" y="0"/>
                  </a:lnTo>
                  <a:lnTo>
                    <a:pt x="1208620" y="604310"/>
                  </a:lnTo>
                  <a:lnTo>
                    <a:pt x="0" y="604310"/>
                  </a:lnTo>
                  <a:lnTo>
                    <a:pt x="0" y="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7620" tIns="7620" rIns="7620" bIns="7620" numCol="1" spcCol="1270" anchor="ctr" anchorCtr="0">
              <a:noAutofit/>
            </a:bodyPr>
            <a:lstStyle/>
            <a:p>
              <a:pPr algn="ctr" defTabSz="533400">
                <a:lnSpc>
                  <a:spcPct val="90000"/>
                </a:lnSpc>
                <a:spcBef>
                  <a:spcPct val="0"/>
                </a:spcBef>
                <a:spcAft>
                  <a:spcPct val="35000"/>
                </a:spcAft>
              </a:pPr>
              <a:r>
                <a:rPr lang="en-US" sz="1200" dirty="0"/>
                <a:t>Technical Issues</a:t>
              </a:r>
            </a:p>
          </p:txBody>
        </p:sp>
        <p:sp>
          <p:nvSpPr>
            <p:cNvPr id="30" name="Freeform: Shape 29">
              <a:extLst>
                <a:ext uri="{FF2B5EF4-FFF2-40B4-BE49-F238E27FC236}">
                  <a16:creationId xmlns:a16="http://schemas.microsoft.com/office/drawing/2014/main" id="{6504EC36-67F7-D69B-6B13-A21B3CD84F9F}"/>
                </a:ext>
              </a:extLst>
            </p:cNvPr>
            <p:cNvSpPr/>
            <p:nvPr/>
          </p:nvSpPr>
          <p:spPr>
            <a:xfrm>
              <a:off x="8226753" y="2817732"/>
              <a:ext cx="1208620" cy="604310"/>
            </a:xfrm>
            <a:custGeom>
              <a:avLst/>
              <a:gdLst>
                <a:gd name="connsiteX0" fmla="*/ 0 w 1208620"/>
                <a:gd name="connsiteY0" fmla="*/ 0 h 604310"/>
                <a:gd name="connsiteX1" fmla="*/ 1208620 w 1208620"/>
                <a:gd name="connsiteY1" fmla="*/ 0 h 604310"/>
                <a:gd name="connsiteX2" fmla="*/ 1208620 w 1208620"/>
                <a:gd name="connsiteY2" fmla="*/ 604310 h 604310"/>
                <a:gd name="connsiteX3" fmla="*/ 0 w 1208620"/>
                <a:gd name="connsiteY3" fmla="*/ 604310 h 604310"/>
                <a:gd name="connsiteX4" fmla="*/ 0 w 1208620"/>
                <a:gd name="connsiteY4" fmla="*/ 0 h 604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8620" h="604310">
                  <a:moveTo>
                    <a:pt x="0" y="0"/>
                  </a:moveTo>
                  <a:lnTo>
                    <a:pt x="1208620" y="0"/>
                  </a:lnTo>
                  <a:lnTo>
                    <a:pt x="1208620" y="604310"/>
                  </a:lnTo>
                  <a:lnTo>
                    <a:pt x="0" y="604310"/>
                  </a:lnTo>
                  <a:lnTo>
                    <a:pt x="0" y="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7144" tIns="7144" rIns="7144" bIns="7144" numCol="1" spcCol="1270" anchor="ctr" anchorCtr="0">
              <a:noAutofit/>
            </a:bodyPr>
            <a:lstStyle/>
            <a:p>
              <a:pPr algn="ctr" defTabSz="500063">
                <a:lnSpc>
                  <a:spcPct val="90000"/>
                </a:lnSpc>
                <a:spcBef>
                  <a:spcPct val="0"/>
                </a:spcBef>
                <a:spcAft>
                  <a:spcPct val="35000"/>
                </a:spcAft>
              </a:pPr>
              <a:r>
                <a:rPr lang="en-US" sz="1125" dirty="0"/>
                <a:t>Customization Limits</a:t>
              </a:r>
            </a:p>
          </p:txBody>
        </p:sp>
        <p:sp>
          <p:nvSpPr>
            <p:cNvPr id="31" name="Freeform: Shape 30">
              <a:extLst>
                <a:ext uri="{FF2B5EF4-FFF2-40B4-BE49-F238E27FC236}">
                  <a16:creationId xmlns:a16="http://schemas.microsoft.com/office/drawing/2014/main" id="{62C85AB0-F78E-8DC5-E9F8-FF2B677553B7}"/>
                </a:ext>
              </a:extLst>
            </p:cNvPr>
            <p:cNvSpPr/>
            <p:nvPr/>
          </p:nvSpPr>
          <p:spPr>
            <a:xfrm>
              <a:off x="9387029" y="1959611"/>
              <a:ext cx="1588248" cy="604310"/>
            </a:xfrm>
            <a:custGeom>
              <a:avLst/>
              <a:gdLst>
                <a:gd name="connsiteX0" fmla="*/ 0 w 1588248"/>
                <a:gd name="connsiteY0" fmla="*/ 0 h 604310"/>
                <a:gd name="connsiteX1" fmla="*/ 1588248 w 1588248"/>
                <a:gd name="connsiteY1" fmla="*/ 0 h 604310"/>
                <a:gd name="connsiteX2" fmla="*/ 1588248 w 1588248"/>
                <a:gd name="connsiteY2" fmla="*/ 604310 h 604310"/>
                <a:gd name="connsiteX3" fmla="*/ 0 w 1588248"/>
                <a:gd name="connsiteY3" fmla="*/ 604310 h 604310"/>
                <a:gd name="connsiteX4" fmla="*/ 0 w 1588248"/>
                <a:gd name="connsiteY4" fmla="*/ 0 h 604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248" h="604310">
                  <a:moveTo>
                    <a:pt x="0" y="0"/>
                  </a:moveTo>
                  <a:lnTo>
                    <a:pt x="1588248" y="0"/>
                  </a:lnTo>
                  <a:lnTo>
                    <a:pt x="1588248" y="604310"/>
                  </a:lnTo>
                  <a:lnTo>
                    <a:pt x="0" y="604310"/>
                  </a:lnTo>
                  <a:lnTo>
                    <a:pt x="0" y="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6668" tIns="6668" rIns="6668" bIns="6668" numCol="1" spcCol="1270" anchor="ctr" anchorCtr="0">
              <a:noAutofit/>
            </a:bodyPr>
            <a:lstStyle/>
            <a:p>
              <a:pPr algn="ctr" defTabSz="466725">
                <a:lnSpc>
                  <a:spcPct val="90000"/>
                </a:lnSpc>
                <a:spcBef>
                  <a:spcPct val="0"/>
                </a:spcBef>
                <a:spcAft>
                  <a:spcPct val="35000"/>
                </a:spcAft>
              </a:pPr>
              <a:r>
                <a:rPr lang="en-US" sz="1050" dirty="0"/>
                <a:t>Complexity in staff Training/Learning Curve</a:t>
              </a:r>
            </a:p>
          </p:txBody>
        </p:sp>
        <p:sp>
          <p:nvSpPr>
            <p:cNvPr id="32" name="Freeform: Shape 31">
              <a:extLst>
                <a:ext uri="{FF2B5EF4-FFF2-40B4-BE49-F238E27FC236}">
                  <a16:creationId xmlns:a16="http://schemas.microsoft.com/office/drawing/2014/main" id="{3C881AB2-3FEF-EB83-6D41-62C6989955B3}"/>
                </a:ext>
              </a:extLst>
            </p:cNvPr>
            <p:cNvSpPr/>
            <p:nvPr/>
          </p:nvSpPr>
          <p:spPr>
            <a:xfrm>
              <a:off x="9784091" y="2817732"/>
              <a:ext cx="1208620" cy="604310"/>
            </a:xfrm>
            <a:custGeom>
              <a:avLst/>
              <a:gdLst>
                <a:gd name="connsiteX0" fmla="*/ 0 w 1208620"/>
                <a:gd name="connsiteY0" fmla="*/ 0 h 604310"/>
                <a:gd name="connsiteX1" fmla="*/ 1208620 w 1208620"/>
                <a:gd name="connsiteY1" fmla="*/ 0 h 604310"/>
                <a:gd name="connsiteX2" fmla="*/ 1208620 w 1208620"/>
                <a:gd name="connsiteY2" fmla="*/ 604310 h 604310"/>
                <a:gd name="connsiteX3" fmla="*/ 0 w 1208620"/>
                <a:gd name="connsiteY3" fmla="*/ 604310 h 604310"/>
                <a:gd name="connsiteX4" fmla="*/ 0 w 1208620"/>
                <a:gd name="connsiteY4" fmla="*/ 0 h 604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8620" h="604310">
                  <a:moveTo>
                    <a:pt x="0" y="0"/>
                  </a:moveTo>
                  <a:lnTo>
                    <a:pt x="1208620" y="0"/>
                  </a:lnTo>
                  <a:lnTo>
                    <a:pt x="1208620" y="604310"/>
                  </a:lnTo>
                  <a:lnTo>
                    <a:pt x="0" y="604310"/>
                  </a:lnTo>
                  <a:lnTo>
                    <a:pt x="0" y="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7144" tIns="7144" rIns="7144" bIns="7144" numCol="1" spcCol="1270" anchor="ctr" anchorCtr="0">
              <a:noAutofit/>
            </a:bodyPr>
            <a:lstStyle/>
            <a:p>
              <a:pPr algn="ctr" defTabSz="500063">
                <a:lnSpc>
                  <a:spcPct val="90000"/>
                </a:lnSpc>
                <a:spcBef>
                  <a:spcPct val="0"/>
                </a:spcBef>
                <a:spcAft>
                  <a:spcPct val="35000"/>
                </a:spcAft>
              </a:pPr>
              <a:r>
                <a:rPr lang="en-US" sz="1125" dirty="0"/>
                <a:t>Dependency on Technology</a:t>
              </a:r>
            </a:p>
          </p:txBody>
        </p:sp>
      </p:grpSp>
      <p:grpSp>
        <p:nvGrpSpPr>
          <p:cNvPr id="47" name="Group 46">
            <a:extLst>
              <a:ext uri="{FF2B5EF4-FFF2-40B4-BE49-F238E27FC236}">
                <a16:creationId xmlns:a16="http://schemas.microsoft.com/office/drawing/2014/main" id="{30B85FF3-8618-BCD6-3522-D529492FD088}"/>
              </a:ext>
            </a:extLst>
          </p:cNvPr>
          <p:cNvGrpSpPr/>
          <p:nvPr/>
        </p:nvGrpSpPr>
        <p:grpSpPr>
          <a:xfrm>
            <a:off x="507427" y="2910840"/>
            <a:ext cx="3283524" cy="2046765"/>
            <a:chOff x="676568" y="3881120"/>
            <a:chExt cx="4378031" cy="2729020"/>
          </a:xfrm>
        </p:grpSpPr>
        <p:sp>
          <p:nvSpPr>
            <p:cNvPr id="48" name="Freeform: Shape 47">
              <a:extLst>
                <a:ext uri="{FF2B5EF4-FFF2-40B4-BE49-F238E27FC236}">
                  <a16:creationId xmlns:a16="http://schemas.microsoft.com/office/drawing/2014/main" id="{68383E6E-8EC7-1FDB-D042-F61F162778B7}"/>
                </a:ext>
              </a:extLst>
            </p:cNvPr>
            <p:cNvSpPr/>
            <p:nvPr/>
          </p:nvSpPr>
          <p:spPr>
            <a:xfrm>
              <a:off x="2865437" y="4792483"/>
              <a:ext cx="1549142" cy="319606"/>
            </a:xfrm>
            <a:custGeom>
              <a:avLst/>
              <a:gdLst/>
              <a:ahLst/>
              <a:cxnLst/>
              <a:rect l="0" t="0" r="0" b="0"/>
              <a:pathLst>
                <a:path>
                  <a:moveTo>
                    <a:pt x="0" y="0"/>
                  </a:moveTo>
                  <a:lnTo>
                    <a:pt x="0" y="185202"/>
                  </a:lnTo>
                  <a:lnTo>
                    <a:pt x="1549142" y="185202"/>
                  </a:lnTo>
                  <a:lnTo>
                    <a:pt x="1549142" y="31960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9" name="Freeform: Shape 48">
              <a:extLst>
                <a:ext uri="{FF2B5EF4-FFF2-40B4-BE49-F238E27FC236}">
                  <a16:creationId xmlns:a16="http://schemas.microsoft.com/office/drawing/2014/main" id="{B047942C-21D7-6845-5DB9-DE7F4E218704}"/>
                </a:ext>
              </a:extLst>
            </p:cNvPr>
            <p:cNvSpPr/>
            <p:nvPr/>
          </p:nvSpPr>
          <p:spPr>
            <a:xfrm>
              <a:off x="2353421" y="5701311"/>
              <a:ext cx="192006" cy="588818"/>
            </a:xfrm>
            <a:custGeom>
              <a:avLst/>
              <a:gdLst/>
              <a:ahLst/>
              <a:cxnLst/>
              <a:rect l="0" t="0" r="0" b="0"/>
              <a:pathLst>
                <a:path>
                  <a:moveTo>
                    <a:pt x="0" y="0"/>
                  </a:moveTo>
                  <a:lnTo>
                    <a:pt x="0" y="588818"/>
                  </a:lnTo>
                  <a:lnTo>
                    <a:pt x="192006" y="588818"/>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0" name="Freeform: Shape 49">
              <a:extLst>
                <a:ext uri="{FF2B5EF4-FFF2-40B4-BE49-F238E27FC236}">
                  <a16:creationId xmlns:a16="http://schemas.microsoft.com/office/drawing/2014/main" id="{7817902B-7FFD-5522-B7FB-679E46779807}"/>
                </a:ext>
              </a:extLst>
            </p:cNvPr>
            <p:cNvSpPr/>
            <p:nvPr/>
          </p:nvSpPr>
          <p:spPr>
            <a:xfrm>
              <a:off x="2819717" y="4792483"/>
              <a:ext cx="91440" cy="268808"/>
            </a:xfrm>
            <a:custGeom>
              <a:avLst/>
              <a:gdLst/>
              <a:ahLst/>
              <a:cxnLst/>
              <a:rect l="0" t="0" r="0" b="0"/>
              <a:pathLst>
                <a:path>
                  <a:moveTo>
                    <a:pt x="45720" y="0"/>
                  </a:moveTo>
                  <a:lnTo>
                    <a:pt x="45720" y="26880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1" name="Freeform: Shape 50">
              <a:extLst>
                <a:ext uri="{FF2B5EF4-FFF2-40B4-BE49-F238E27FC236}">
                  <a16:creationId xmlns:a16="http://schemas.microsoft.com/office/drawing/2014/main" id="{BEFE4F1D-BF82-66A5-881B-F708F87D9133}"/>
                </a:ext>
              </a:extLst>
            </p:cNvPr>
            <p:cNvSpPr/>
            <p:nvPr/>
          </p:nvSpPr>
          <p:spPr>
            <a:xfrm>
              <a:off x="804572" y="5701311"/>
              <a:ext cx="192006" cy="588818"/>
            </a:xfrm>
            <a:custGeom>
              <a:avLst/>
              <a:gdLst/>
              <a:ahLst/>
              <a:cxnLst/>
              <a:rect l="0" t="0" r="0" b="0"/>
              <a:pathLst>
                <a:path>
                  <a:moveTo>
                    <a:pt x="0" y="0"/>
                  </a:moveTo>
                  <a:lnTo>
                    <a:pt x="0" y="588818"/>
                  </a:lnTo>
                  <a:lnTo>
                    <a:pt x="192006" y="588818"/>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2" name="Freeform: Shape 51">
              <a:extLst>
                <a:ext uri="{FF2B5EF4-FFF2-40B4-BE49-F238E27FC236}">
                  <a16:creationId xmlns:a16="http://schemas.microsoft.com/office/drawing/2014/main" id="{A9B92D28-BDF7-B0CC-027A-9BCEAB918B30}"/>
                </a:ext>
              </a:extLst>
            </p:cNvPr>
            <p:cNvSpPr/>
            <p:nvPr/>
          </p:nvSpPr>
          <p:spPr>
            <a:xfrm>
              <a:off x="1316588" y="4792483"/>
              <a:ext cx="1548848" cy="268808"/>
            </a:xfrm>
            <a:custGeom>
              <a:avLst/>
              <a:gdLst/>
              <a:ahLst/>
              <a:cxnLst/>
              <a:rect l="0" t="0" r="0" b="0"/>
              <a:pathLst>
                <a:path>
                  <a:moveTo>
                    <a:pt x="1548848" y="0"/>
                  </a:moveTo>
                  <a:lnTo>
                    <a:pt x="1548848" y="134404"/>
                  </a:lnTo>
                  <a:lnTo>
                    <a:pt x="0" y="134404"/>
                  </a:lnTo>
                  <a:lnTo>
                    <a:pt x="0" y="26880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3" name="Freeform: Shape 52">
              <a:extLst>
                <a:ext uri="{FF2B5EF4-FFF2-40B4-BE49-F238E27FC236}">
                  <a16:creationId xmlns:a16="http://schemas.microsoft.com/office/drawing/2014/main" id="{B845DC52-F3B0-86BE-E0F6-36CB3196513A}"/>
                </a:ext>
              </a:extLst>
            </p:cNvPr>
            <p:cNvSpPr/>
            <p:nvPr/>
          </p:nvSpPr>
          <p:spPr>
            <a:xfrm>
              <a:off x="1819273" y="3881120"/>
              <a:ext cx="2645818" cy="911363"/>
            </a:xfrm>
            <a:custGeom>
              <a:avLst/>
              <a:gdLst>
                <a:gd name="connsiteX0" fmla="*/ 0 w 2092327"/>
                <a:gd name="connsiteY0" fmla="*/ 0 h 911362"/>
                <a:gd name="connsiteX1" fmla="*/ 2092327 w 2092327"/>
                <a:gd name="connsiteY1" fmla="*/ 0 h 911362"/>
                <a:gd name="connsiteX2" fmla="*/ 2092327 w 2092327"/>
                <a:gd name="connsiteY2" fmla="*/ 911362 h 911362"/>
                <a:gd name="connsiteX3" fmla="*/ 0 w 2092327"/>
                <a:gd name="connsiteY3" fmla="*/ 911362 h 911362"/>
                <a:gd name="connsiteX4" fmla="*/ 0 w 2092327"/>
                <a:gd name="connsiteY4" fmla="*/ 0 h 911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2327" h="911362">
                  <a:moveTo>
                    <a:pt x="0" y="0"/>
                  </a:moveTo>
                  <a:lnTo>
                    <a:pt x="2092327" y="0"/>
                  </a:lnTo>
                  <a:lnTo>
                    <a:pt x="2092327" y="911362"/>
                  </a:lnTo>
                  <a:lnTo>
                    <a:pt x="0" y="911362"/>
                  </a:lnTo>
                  <a:lnTo>
                    <a:pt x="0" y="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11430" tIns="11430" rIns="11430" bIns="11430" numCol="1" spcCol="1270" anchor="ctr" anchorCtr="0">
              <a:noAutofit/>
            </a:bodyPr>
            <a:lstStyle/>
            <a:p>
              <a:pPr algn="ctr" defTabSz="800100">
                <a:lnSpc>
                  <a:spcPct val="90000"/>
                </a:lnSpc>
                <a:spcBef>
                  <a:spcPct val="0"/>
                </a:spcBef>
                <a:spcAft>
                  <a:spcPct val="35000"/>
                </a:spcAft>
              </a:pPr>
              <a:r>
                <a:rPr lang="en-US" sz="1800" b="1" dirty="0">
                  <a:solidFill>
                    <a:srgbClr val="C00000"/>
                  </a:solidFill>
                </a:rPr>
                <a:t>Opportunities: External Factor</a:t>
              </a:r>
            </a:p>
          </p:txBody>
        </p:sp>
        <p:sp>
          <p:nvSpPr>
            <p:cNvPr id="54" name="Freeform: Shape 53">
              <a:extLst>
                <a:ext uri="{FF2B5EF4-FFF2-40B4-BE49-F238E27FC236}">
                  <a16:creationId xmlns:a16="http://schemas.microsoft.com/office/drawing/2014/main" id="{51598BB9-DBFC-F7C0-1948-60D2879CCECB}"/>
                </a:ext>
              </a:extLst>
            </p:cNvPr>
            <p:cNvSpPr/>
            <p:nvPr/>
          </p:nvSpPr>
          <p:spPr>
            <a:xfrm>
              <a:off x="676568" y="5061291"/>
              <a:ext cx="1280040" cy="640020"/>
            </a:xfrm>
            <a:custGeom>
              <a:avLst/>
              <a:gdLst>
                <a:gd name="connsiteX0" fmla="*/ 0 w 1280040"/>
                <a:gd name="connsiteY0" fmla="*/ 0 h 640020"/>
                <a:gd name="connsiteX1" fmla="*/ 1280040 w 1280040"/>
                <a:gd name="connsiteY1" fmla="*/ 0 h 640020"/>
                <a:gd name="connsiteX2" fmla="*/ 1280040 w 1280040"/>
                <a:gd name="connsiteY2" fmla="*/ 640020 h 640020"/>
                <a:gd name="connsiteX3" fmla="*/ 0 w 1280040"/>
                <a:gd name="connsiteY3" fmla="*/ 640020 h 640020"/>
                <a:gd name="connsiteX4" fmla="*/ 0 w 1280040"/>
                <a:gd name="connsiteY4" fmla="*/ 0 h 64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040" h="640020">
                  <a:moveTo>
                    <a:pt x="0" y="0"/>
                  </a:moveTo>
                  <a:lnTo>
                    <a:pt x="1280040" y="0"/>
                  </a:lnTo>
                  <a:lnTo>
                    <a:pt x="1280040" y="640020"/>
                  </a:lnTo>
                  <a:lnTo>
                    <a:pt x="0" y="640020"/>
                  </a:lnTo>
                  <a:lnTo>
                    <a:pt x="0" y="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7620" tIns="7620" rIns="7620" bIns="7620" numCol="1" spcCol="1270" anchor="ctr" anchorCtr="0">
              <a:noAutofit/>
            </a:bodyPr>
            <a:lstStyle/>
            <a:p>
              <a:pPr algn="ctr" defTabSz="533400">
                <a:lnSpc>
                  <a:spcPct val="90000"/>
                </a:lnSpc>
                <a:spcBef>
                  <a:spcPct val="0"/>
                </a:spcBef>
                <a:spcAft>
                  <a:spcPct val="35000"/>
                </a:spcAft>
              </a:pPr>
              <a:r>
                <a:rPr lang="en-US" sz="1200" dirty="0"/>
                <a:t>Growing E-commerce</a:t>
              </a:r>
            </a:p>
          </p:txBody>
        </p:sp>
        <p:sp>
          <p:nvSpPr>
            <p:cNvPr id="55" name="Freeform: Shape 54">
              <a:extLst>
                <a:ext uri="{FF2B5EF4-FFF2-40B4-BE49-F238E27FC236}">
                  <a16:creationId xmlns:a16="http://schemas.microsoft.com/office/drawing/2014/main" id="{568E4790-BF72-6C14-A9CA-4932E8DE1995}"/>
                </a:ext>
              </a:extLst>
            </p:cNvPr>
            <p:cNvSpPr/>
            <p:nvPr/>
          </p:nvSpPr>
          <p:spPr>
            <a:xfrm>
              <a:off x="996578" y="5970120"/>
              <a:ext cx="1280040" cy="640020"/>
            </a:xfrm>
            <a:custGeom>
              <a:avLst/>
              <a:gdLst>
                <a:gd name="connsiteX0" fmla="*/ 0 w 1280040"/>
                <a:gd name="connsiteY0" fmla="*/ 0 h 640020"/>
                <a:gd name="connsiteX1" fmla="*/ 1280040 w 1280040"/>
                <a:gd name="connsiteY1" fmla="*/ 0 h 640020"/>
                <a:gd name="connsiteX2" fmla="*/ 1280040 w 1280040"/>
                <a:gd name="connsiteY2" fmla="*/ 640020 h 640020"/>
                <a:gd name="connsiteX3" fmla="*/ 0 w 1280040"/>
                <a:gd name="connsiteY3" fmla="*/ 640020 h 640020"/>
                <a:gd name="connsiteX4" fmla="*/ 0 w 1280040"/>
                <a:gd name="connsiteY4" fmla="*/ 0 h 64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040" h="640020">
                  <a:moveTo>
                    <a:pt x="0" y="0"/>
                  </a:moveTo>
                  <a:lnTo>
                    <a:pt x="1280040" y="0"/>
                  </a:lnTo>
                  <a:lnTo>
                    <a:pt x="1280040" y="640020"/>
                  </a:lnTo>
                  <a:lnTo>
                    <a:pt x="0" y="640020"/>
                  </a:lnTo>
                  <a:lnTo>
                    <a:pt x="0" y="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7620" tIns="7620" rIns="7620" bIns="7620" numCol="1" spcCol="1270" anchor="ctr" anchorCtr="0">
              <a:noAutofit/>
            </a:bodyPr>
            <a:lstStyle/>
            <a:p>
              <a:pPr algn="ctr" defTabSz="533400">
                <a:lnSpc>
                  <a:spcPct val="90000"/>
                </a:lnSpc>
                <a:spcBef>
                  <a:spcPct val="0"/>
                </a:spcBef>
                <a:spcAft>
                  <a:spcPct val="35000"/>
                </a:spcAft>
              </a:pPr>
              <a:r>
                <a:rPr lang="en-US" sz="1200" dirty="0"/>
                <a:t>Global Expansion</a:t>
              </a:r>
            </a:p>
          </p:txBody>
        </p:sp>
        <p:sp>
          <p:nvSpPr>
            <p:cNvPr id="56" name="Freeform: Shape 55">
              <a:extLst>
                <a:ext uri="{FF2B5EF4-FFF2-40B4-BE49-F238E27FC236}">
                  <a16:creationId xmlns:a16="http://schemas.microsoft.com/office/drawing/2014/main" id="{7519A319-801E-48EC-5E57-AB7EA2BEE4D2}"/>
                </a:ext>
              </a:extLst>
            </p:cNvPr>
            <p:cNvSpPr/>
            <p:nvPr/>
          </p:nvSpPr>
          <p:spPr>
            <a:xfrm>
              <a:off x="2225417" y="5061291"/>
              <a:ext cx="1280040" cy="640020"/>
            </a:xfrm>
            <a:custGeom>
              <a:avLst/>
              <a:gdLst>
                <a:gd name="connsiteX0" fmla="*/ 0 w 1280040"/>
                <a:gd name="connsiteY0" fmla="*/ 0 h 640020"/>
                <a:gd name="connsiteX1" fmla="*/ 1280040 w 1280040"/>
                <a:gd name="connsiteY1" fmla="*/ 0 h 640020"/>
                <a:gd name="connsiteX2" fmla="*/ 1280040 w 1280040"/>
                <a:gd name="connsiteY2" fmla="*/ 640020 h 640020"/>
                <a:gd name="connsiteX3" fmla="*/ 0 w 1280040"/>
                <a:gd name="connsiteY3" fmla="*/ 640020 h 640020"/>
                <a:gd name="connsiteX4" fmla="*/ 0 w 1280040"/>
                <a:gd name="connsiteY4" fmla="*/ 0 h 64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040" h="640020">
                  <a:moveTo>
                    <a:pt x="0" y="0"/>
                  </a:moveTo>
                  <a:lnTo>
                    <a:pt x="1280040" y="0"/>
                  </a:lnTo>
                  <a:lnTo>
                    <a:pt x="1280040" y="640020"/>
                  </a:lnTo>
                  <a:lnTo>
                    <a:pt x="0" y="640020"/>
                  </a:lnTo>
                  <a:lnTo>
                    <a:pt x="0" y="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7620" tIns="7620" rIns="7620" bIns="7620" numCol="1" spcCol="1270" anchor="ctr" anchorCtr="0">
              <a:noAutofit/>
            </a:bodyPr>
            <a:lstStyle/>
            <a:p>
              <a:pPr algn="ctr" defTabSz="533400">
                <a:lnSpc>
                  <a:spcPct val="90000"/>
                </a:lnSpc>
                <a:spcBef>
                  <a:spcPct val="0"/>
                </a:spcBef>
                <a:spcAft>
                  <a:spcPct val="35000"/>
                </a:spcAft>
              </a:pPr>
              <a:r>
                <a:rPr lang="en-US" sz="1200" dirty="0"/>
                <a:t>Technological Advancement</a:t>
              </a:r>
            </a:p>
          </p:txBody>
        </p:sp>
        <p:sp>
          <p:nvSpPr>
            <p:cNvPr id="57" name="Freeform: Shape 56">
              <a:extLst>
                <a:ext uri="{FF2B5EF4-FFF2-40B4-BE49-F238E27FC236}">
                  <a16:creationId xmlns:a16="http://schemas.microsoft.com/office/drawing/2014/main" id="{A0AD3F07-D6D9-0C3B-A49F-DFE9EC12EF0D}"/>
                </a:ext>
              </a:extLst>
            </p:cNvPr>
            <p:cNvSpPr/>
            <p:nvPr/>
          </p:nvSpPr>
          <p:spPr>
            <a:xfrm>
              <a:off x="2545427" y="5970120"/>
              <a:ext cx="1919663" cy="640020"/>
            </a:xfrm>
            <a:custGeom>
              <a:avLst/>
              <a:gdLst>
                <a:gd name="connsiteX0" fmla="*/ 0 w 1919663"/>
                <a:gd name="connsiteY0" fmla="*/ 0 h 640020"/>
                <a:gd name="connsiteX1" fmla="*/ 1919663 w 1919663"/>
                <a:gd name="connsiteY1" fmla="*/ 0 h 640020"/>
                <a:gd name="connsiteX2" fmla="*/ 1919663 w 1919663"/>
                <a:gd name="connsiteY2" fmla="*/ 640020 h 640020"/>
                <a:gd name="connsiteX3" fmla="*/ 0 w 1919663"/>
                <a:gd name="connsiteY3" fmla="*/ 640020 h 640020"/>
                <a:gd name="connsiteX4" fmla="*/ 0 w 1919663"/>
                <a:gd name="connsiteY4" fmla="*/ 0 h 64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9663" h="640020">
                  <a:moveTo>
                    <a:pt x="0" y="0"/>
                  </a:moveTo>
                  <a:lnTo>
                    <a:pt x="1919663" y="0"/>
                  </a:lnTo>
                  <a:lnTo>
                    <a:pt x="1919663" y="640020"/>
                  </a:lnTo>
                  <a:lnTo>
                    <a:pt x="0" y="640020"/>
                  </a:lnTo>
                  <a:lnTo>
                    <a:pt x="0" y="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7620" tIns="7620" rIns="7620" bIns="7620" numCol="1" spcCol="1270" anchor="ctr" anchorCtr="0">
              <a:noAutofit/>
            </a:bodyPr>
            <a:lstStyle/>
            <a:p>
              <a:pPr algn="ctr" defTabSz="533400">
                <a:lnSpc>
                  <a:spcPct val="90000"/>
                </a:lnSpc>
                <a:spcBef>
                  <a:spcPct val="0"/>
                </a:spcBef>
                <a:spcAft>
                  <a:spcPct val="35000"/>
                </a:spcAft>
              </a:pPr>
              <a:r>
                <a:rPr lang="en-US" sz="1200" dirty="0"/>
                <a:t>Growing demand for automation</a:t>
              </a:r>
            </a:p>
          </p:txBody>
        </p:sp>
        <p:sp>
          <p:nvSpPr>
            <p:cNvPr id="58" name="Freeform: Shape 57">
              <a:extLst>
                <a:ext uri="{FF2B5EF4-FFF2-40B4-BE49-F238E27FC236}">
                  <a16:creationId xmlns:a16="http://schemas.microsoft.com/office/drawing/2014/main" id="{08600EED-8023-450A-7000-A713E918F8B4}"/>
                </a:ext>
              </a:extLst>
            </p:cNvPr>
            <p:cNvSpPr/>
            <p:nvPr/>
          </p:nvSpPr>
          <p:spPr>
            <a:xfrm>
              <a:off x="3774559" y="5112090"/>
              <a:ext cx="1280040" cy="640020"/>
            </a:xfrm>
            <a:custGeom>
              <a:avLst/>
              <a:gdLst>
                <a:gd name="connsiteX0" fmla="*/ 0 w 1280040"/>
                <a:gd name="connsiteY0" fmla="*/ 0 h 640020"/>
                <a:gd name="connsiteX1" fmla="*/ 1280040 w 1280040"/>
                <a:gd name="connsiteY1" fmla="*/ 0 h 640020"/>
                <a:gd name="connsiteX2" fmla="*/ 1280040 w 1280040"/>
                <a:gd name="connsiteY2" fmla="*/ 640020 h 640020"/>
                <a:gd name="connsiteX3" fmla="*/ 0 w 1280040"/>
                <a:gd name="connsiteY3" fmla="*/ 640020 h 640020"/>
                <a:gd name="connsiteX4" fmla="*/ 0 w 1280040"/>
                <a:gd name="connsiteY4" fmla="*/ 0 h 64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040" h="640020">
                  <a:moveTo>
                    <a:pt x="0" y="0"/>
                  </a:moveTo>
                  <a:lnTo>
                    <a:pt x="1280040" y="0"/>
                  </a:lnTo>
                  <a:lnTo>
                    <a:pt x="1280040" y="640020"/>
                  </a:lnTo>
                  <a:lnTo>
                    <a:pt x="0" y="640020"/>
                  </a:lnTo>
                  <a:lnTo>
                    <a:pt x="0" y="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7620" tIns="7620" rIns="7620" bIns="7620" numCol="1" spcCol="1270" anchor="ctr" anchorCtr="0">
              <a:noAutofit/>
            </a:bodyPr>
            <a:lstStyle/>
            <a:p>
              <a:pPr algn="ctr" defTabSz="533400">
                <a:lnSpc>
                  <a:spcPct val="90000"/>
                </a:lnSpc>
                <a:spcBef>
                  <a:spcPct val="0"/>
                </a:spcBef>
                <a:spcAft>
                  <a:spcPct val="35000"/>
                </a:spcAft>
              </a:pPr>
              <a:r>
                <a:rPr lang="en-US" sz="1200" dirty="0"/>
                <a:t>Partnerships</a:t>
              </a:r>
            </a:p>
          </p:txBody>
        </p:sp>
      </p:grpSp>
      <p:grpSp>
        <p:nvGrpSpPr>
          <p:cNvPr id="5" name="Group 4">
            <a:extLst>
              <a:ext uri="{FF2B5EF4-FFF2-40B4-BE49-F238E27FC236}">
                <a16:creationId xmlns:a16="http://schemas.microsoft.com/office/drawing/2014/main" id="{AA9223E6-B3D6-9644-6C85-D56E6C6B4414}"/>
              </a:ext>
            </a:extLst>
          </p:cNvPr>
          <p:cNvGrpSpPr/>
          <p:nvPr/>
        </p:nvGrpSpPr>
        <p:grpSpPr>
          <a:xfrm>
            <a:off x="4715321" y="2897880"/>
            <a:ext cx="3283524" cy="2107727"/>
            <a:chOff x="6498248" y="3840479"/>
            <a:chExt cx="4378031" cy="2810302"/>
          </a:xfrm>
        </p:grpSpPr>
        <p:sp>
          <p:nvSpPr>
            <p:cNvPr id="6" name="Freeform: Shape 5">
              <a:extLst>
                <a:ext uri="{FF2B5EF4-FFF2-40B4-BE49-F238E27FC236}">
                  <a16:creationId xmlns:a16="http://schemas.microsoft.com/office/drawing/2014/main" id="{02C6DA2C-315E-18A1-5118-CC0063C07441}"/>
                </a:ext>
              </a:extLst>
            </p:cNvPr>
            <p:cNvSpPr/>
            <p:nvPr/>
          </p:nvSpPr>
          <p:spPr>
            <a:xfrm>
              <a:off x="8687117" y="4833124"/>
              <a:ext cx="1549142" cy="319606"/>
            </a:xfrm>
            <a:custGeom>
              <a:avLst/>
              <a:gdLst/>
              <a:ahLst/>
              <a:cxnLst/>
              <a:rect l="0" t="0" r="0" b="0"/>
              <a:pathLst>
                <a:path>
                  <a:moveTo>
                    <a:pt x="0" y="0"/>
                  </a:moveTo>
                  <a:lnTo>
                    <a:pt x="0" y="185202"/>
                  </a:lnTo>
                  <a:lnTo>
                    <a:pt x="1549142" y="185202"/>
                  </a:lnTo>
                  <a:lnTo>
                    <a:pt x="1549142" y="31960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9" name="Freeform: Shape 8">
              <a:extLst>
                <a:ext uri="{FF2B5EF4-FFF2-40B4-BE49-F238E27FC236}">
                  <a16:creationId xmlns:a16="http://schemas.microsoft.com/office/drawing/2014/main" id="{E189A079-9EE4-548F-CA20-921A33DBA1F3}"/>
                </a:ext>
              </a:extLst>
            </p:cNvPr>
            <p:cNvSpPr/>
            <p:nvPr/>
          </p:nvSpPr>
          <p:spPr>
            <a:xfrm>
              <a:off x="8175101" y="5741953"/>
              <a:ext cx="192006" cy="588818"/>
            </a:xfrm>
            <a:custGeom>
              <a:avLst/>
              <a:gdLst/>
              <a:ahLst/>
              <a:cxnLst/>
              <a:rect l="0" t="0" r="0" b="0"/>
              <a:pathLst>
                <a:path>
                  <a:moveTo>
                    <a:pt x="0" y="0"/>
                  </a:moveTo>
                  <a:lnTo>
                    <a:pt x="0" y="588818"/>
                  </a:lnTo>
                  <a:lnTo>
                    <a:pt x="192006" y="588818"/>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 name="Freeform: Shape 9">
              <a:extLst>
                <a:ext uri="{FF2B5EF4-FFF2-40B4-BE49-F238E27FC236}">
                  <a16:creationId xmlns:a16="http://schemas.microsoft.com/office/drawing/2014/main" id="{D52FD98B-7422-2612-9002-0F887A2A9CBB}"/>
                </a:ext>
              </a:extLst>
            </p:cNvPr>
            <p:cNvSpPr/>
            <p:nvPr/>
          </p:nvSpPr>
          <p:spPr>
            <a:xfrm>
              <a:off x="8641397" y="4833124"/>
              <a:ext cx="91440" cy="268808"/>
            </a:xfrm>
            <a:custGeom>
              <a:avLst/>
              <a:gdLst/>
              <a:ahLst/>
              <a:cxnLst/>
              <a:rect l="0" t="0" r="0" b="0"/>
              <a:pathLst>
                <a:path>
                  <a:moveTo>
                    <a:pt x="45720" y="0"/>
                  </a:moveTo>
                  <a:lnTo>
                    <a:pt x="45720" y="26880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1" name="Freeform: Shape 10">
              <a:extLst>
                <a:ext uri="{FF2B5EF4-FFF2-40B4-BE49-F238E27FC236}">
                  <a16:creationId xmlns:a16="http://schemas.microsoft.com/office/drawing/2014/main" id="{A6E3F4BF-445C-062F-07C1-1C8A2F29FF4D}"/>
                </a:ext>
              </a:extLst>
            </p:cNvPr>
            <p:cNvSpPr/>
            <p:nvPr/>
          </p:nvSpPr>
          <p:spPr>
            <a:xfrm>
              <a:off x="6626252" y="5741953"/>
              <a:ext cx="192006" cy="588818"/>
            </a:xfrm>
            <a:custGeom>
              <a:avLst/>
              <a:gdLst/>
              <a:ahLst/>
              <a:cxnLst/>
              <a:rect l="0" t="0" r="0" b="0"/>
              <a:pathLst>
                <a:path>
                  <a:moveTo>
                    <a:pt x="0" y="0"/>
                  </a:moveTo>
                  <a:lnTo>
                    <a:pt x="0" y="588818"/>
                  </a:lnTo>
                  <a:lnTo>
                    <a:pt x="192006" y="588818"/>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2" name="Freeform: Shape 11">
              <a:extLst>
                <a:ext uri="{FF2B5EF4-FFF2-40B4-BE49-F238E27FC236}">
                  <a16:creationId xmlns:a16="http://schemas.microsoft.com/office/drawing/2014/main" id="{DB8FADC1-64D7-FF09-C3BD-C7DB29891873}"/>
                </a:ext>
              </a:extLst>
            </p:cNvPr>
            <p:cNvSpPr/>
            <p:nvPr/>
          </p:nvSpPr>
          <p:spPr>
            <a:xfrm>
              <a:off x="7138268" y="4833124"/>
              <a:ext cx="1548848" cy="268808"/>
            </a:xfrm>
            <a:custGeom>
              <a:avLst/>
              <a:gdLst/>
              <a:ahLst/>
              <a:cxnLst/>
              <a:rect l="0" t="0" r="0" b="0"/>
              <a:pathLst>
                <a:path>
                  <a:moveTo>
                    <a:pt x="1548848" y="0"/>
                  </a:moveTo>
                  <a:lnTo>
                    <a:pt x="1548848" y="134404"/>
                  </a:lnTo>
                  <a:lnTo>
                    <a:pt x="0" y="134404"/>
                  </a:lnTo>
                  <a:lnTo>
                    <a:pt x="0" y="26880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3" name="Freeform: Shape 12">
              <a:extLst>
                <a:ext uri="{FF2B5EF4-FFF2-40B4-BE49-F238E27FC236}">
                  <a16:creationId xmlns:a16="http://schemas.microsoft.com/office/drawing/2014/main" id="{0C03FC14-2AF2-DA26-62D4-663661DE2519}"/>
                </a:ext>
              </a:extLst>
            </p:cNvPr>
            <p:cNvSpPr/>
            <p:nvPr/>
          </p:nvSpPr>
          <p:spPr>
            <a:xfrm>
              <a:off x="7640953" y="3840479"/>
              <a:ext cx="2446951" cy="992645"/>
            </a:xfrm>
            <a:custGeom>
              <a:avLst/>
              <a:gdLst>
                <a:gd name="connsiteX0" fmla="*/ 0 w 2092327"/>
                <a:gd name="connsiteY0" fmla="*/ 0 h 992645"/>
                <a:gd name="connsiteX1" fmla="*/ 2092327 w 2092327"/>
                <a:gd name="connsiteY1" fmla="*/ 0 h 992645"/>
                <a:gd name="connsiteX2" fmla="*/ 2092327 w 2092327"/>
                <a:gd name="connsiteY2" fmla="*/ 992645 h 992645"/>
                <a:gd name="connsiteX3" fmla="*/ 0 w 2092327"/>
                <a:gd name="connsiteY3" fmla="*/ 992645 h 992645"/>
                <a:gd name="connsiteX4" fmla="*/ 0 w 2092327"/>
                <a:gd name="connsiteY4" fmla="*/ 0 h 99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2327" h="992645">
                  <a:moveTo>
                    <a:pt x="0" y="0"/>
                  </a:moveTo>
                  <a:lnTo>
                    <a:pt x="2092327" y="0"/>
                  </a:lnTo>
                  <a:lnTo>
                    <a:pt x="2092327" y="992645"/>
                  </a:lnTo>
                  <a:lnTo>
                    <a:pt x="0" y="992645"/>
                  </a:lnTo>
                  <a:lnTo>
                    <a:pt x="0" y="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11430" tIns="11430" rIns="11430" bIns="11430" numCol="1" spcCol="1270" anchor="ctr" anchorCtr="0">
              <a:noAutofit/>
            </a:bodyPr>
            <a:lstStyle/>
            <a:p>
              <a:pPr algn="ctr" defTabSz="800100">
                <a:lnSpc>
                  <a:spcPct val="90000"/>
                </a:lnSpc>
                <a:spcBef>
                  <a:spcPct val="0"/>
                </a:spcBef>
                <a:spcAft>
                  <a:spcPct val="35000"/>
                </a:spcAft>
              </a:pPr>
              <a:r>
                <a:rPr lang="en-US" sz="1800" b="1" dirty="0">
                  <a:solidFill>
                    <a:srgbClr val="FF0000"/>
                  </a:solidFill>
                </a:rPr>
                <a:t>Threats: </a:t>
              </a:r>
            </a:p>
            <a:p>
              <a:pPr algn="ctr" defTabSz="800100">
                <a:lnSpc>
                  <a:spcPct val="90000"/>
                </a:lnSpc>
                <a:spcBef>
                  <a:spcPct val="0"/>
                </a:spcBef>
                <a:spcAft>
                  <a:spcPct val="35000"/>
                </a:spcAft>
              </a:pPr>
              <a:r>
                <a:rPr lang="en-US" sz="1800" b="1" dirty="0">
                  <a:solidFill>
                    <a:srgbClr val="FF0000"/>
                  </a:solidFill>
                </a:rPr>
                <a:t>External Factor</a:t>
              </a:r>
            </a:p>
          </p:txBody>
        </p:sp>
        <p:sp>
          <p:nvSpPr>
            <p:cNvPr id="14" name="Freeform: Shape 13">
              <a:extLst>
                <a:ext uri="{FF2B5EF4-FFF2-40B4-BE49-F238E27FC236}">
                  <a16:creationId xmlns:a16="http://schemas.microsoft.com/office/drawing/2014/main" id="{4C5339E0-8D1F-1D87-B3C7-721431B82570}"/>
                </a:ext>
              </a:extLst>
            </p:cNvPr>
            <p:cNvSpPr/>
            <p:nvPr/>
          </p:nvSpPr>
          <p:spPr>
            <a:xfrm>
              <a:off x="6498248" y="5101933"/>
              <a:ext cx="1280040" cy="640020"/>
            </a:xfrm>
            <a:custGeom>
              <a:avLst/>
              <a:gdLst>
                <a:gd name="connsiteX0" fmla="*/ 0 w 1280040"/>
                <a:gd name="connsiteY0" fmla="*/ 0 h 640020"/>
                <a:gd name="connsiteX1" fmla="*/ 1280040 w 1280040"/>
                <a:gd name="connsiteY1" fmla="*/ 0 h 640020"/>
                <a:gd name="connsiteX2" fmla="*/ 1280040 w 1280040"/>
                <a:gd name="connsiteY2" fmla="*/ 640020 h 640020"/>
                <a:gd name="connsiteX3" fmla="*/ 0 w 1280040"/>
                <a:gd name="connsiteY3" fmla="*/ 640020 h 640020"/>
                <a:gd name="connsiteX4" fmla="*/ 0 w 1280040"/>
                <a:gd name="connsiteY4" fmla="*/ 0 h 64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040" h="640020">
                  <a:moveTo>
                    <a:pt x="0" y="0"/>
                  </a:moveTo>
                  <a:lnTo>
                    <a:pt x="1280040" y="0"/>
                  </a:lnTo>
                  <a:lnTo>
                    <a:pt x="1280040" y="640020"/>
                  </a:lnTo>
                  <a:lnTo>
                    <a:pt x="0" y="640020"/>
                  </a:lnTo>
                  <a:lnTo>
                    <a:pt x="0" y="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7620" tIns="7620" rIns="7620" bIns="7620" numCol="1" spcCol="1270" anchor="ctr" anchorCtr="0">
              <a:noAutofit/>
            </a:bodyPr>
            <a:lstStyle/>
            <a:p>
              <a:pPr algn="ctr" defTabSz="533400">
                <a:lnSpc>
                  <a:spcPct val="90000"/>
                </a:lnSpc>
                <a:spcBef>
                  <a:spcPct val="0"/>
                </a:spcBef>
                <a:spcAft>
                  <a:spcPct val="35000"/>
                </a:spcAft>
              </a:pPr>
              <a:r>
                <a:rPr lang="en-US" sz="1200" dirty="0"/>
                <a:t>Competition</a:t>
              </a:r>
            </a:p>
          </p:txBody>
        </p:sp>
        <p:sp>
          <p:nvSpPr>
            <p:cNvPr id="15" name="Freeform: Shape 14">
              <a:extLst>
                <a:ext uri="{FF2B5EF4-FFF2-40B4-BE49-F238E27FC236}">
                  <a16:creationId xmlns:a16="http://schemas.microsoft.com/office/drawing/2014/main" id="{C43D907B-CE67-BACC-DB86-83E8C378B313}"/>
                </a:ext>
              </a:extLst>
            </p:cNvPr>
            <p:cNvSpPr/>
            <p:nvPr/>
          </p:nvSpPr>
          <p:spPr>
            <a:xfrm>
              <a:off x="6818258" y="6010761"/>
              <a:ext cx="1280040" cy="640020"/>
            </a:xfrm>
            <a:custGeom>
              <a:avLst/>
              <a:gdLst>
                <a:gd name="connsiteX0" fmla="*/ 0 w 1280040"/>
                <a:gd name="connsiteY0" fmla="*/ 0 h 640020"/>
                <a:gd name="connsiteX1" fmla="*/ 1280040 w 1280040"/>
                <a:gd name="connsiteY1" fmla="*/ 0 h 640020"/>
                <a:gd name="connsiteX2" fmla="*/ 1280040 w 1280040"/>
                <a:gd name="connsiteY2" fmla="*/ 640020 h 640020"/>
                <a:gd name="connsiteX3" fmla="*/ 0 w 1280040"/>
                <a:gd name="connsiteY3" fmla="*/ 640020 h 640020"/>
                <a:gd name="connsiteX4" fmla="*/ 0 w 1280040"/>
                <a:gd name="connsiteY4" fmla="*/ 0 h 64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040" h="640020">
                  <a:moveTo>
                    <a:pt x="0" y="0"/>
                  </a:moveTo>
                  <a:lnTo>
                    <a:pt x="1280040" y="0"/>
                  </a:lnTo>
                  <a:lnTo>
                    <a:pt x="1280040" y="640020"/>
                  </a:lnTo>
                  <a:lnTo>
                    <a:pt x="0" y="640020"/>
                  </a:lnTo>
                  <a:lnTo>
                    <a:pt x="0" y="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7620" tIns="7620" rIns="7620" bIns="7620" numCol="1" spcCol="1270" anchor="ctr" anchorCtr="0">
              <a:noAutofit/>
            </a:bodyPr>
            <a:lstStyle/>
            <a:p>
              <a:pPr algn="ctr" defTabSz="533400">
                <a:lnSpc>
                  <a:spcPct val="90000"/>
                </a:lnSpc>
                <a:spcBef>
                  <a:spcPct val="0"/>
                </a:spcBef>
                <a:spcAft>
                  <a:spcPct val="35000"/>
                </a:spcAft>
              </a:pPr>
              <a:r>
                <a:rPr lang="en-US" sz="1200" dirty="0"/>
                <a:t>Economic Downturns</a:t>
              </a:r>
            </a:p>
          </p:txBody>
        </p:sp>
        <p:sp>
          <p:nvSpPr>
            <p:cNvPr id="16" name="Freeform: Shape 15">
              <a:extLst>
                <a:ext uri="{FF2B5EF4-FFF2-40B4-BE49-F238E27FC236}">
                  <a16:creationId xmlns:a16="http://schemas.microsoft.com/office/drawing/2014/main" id="{2C1CC644-FE0D-8387-B774-928932F59DDD}"/>
                </a:ext>
              </a:extLst>
            </p:cNvPr>
            <p:cNvSpPr/>
            <p:nvPr/>
          </p:nvSpPr>
          <p:spPr>
            <a:xfrm>
              <a:off x="8047097" y="5101933"/>
              <a:ext cx="1280040" cy="640020"/>
            </a:xfrm>
            <a:custGeom>
              <a:avLst/>
              <a:gdLst>
                <a:gd name="connsiteX0" fmla="*/ 0 w 1280040"/>
                <a:gd name="connsiteY0" fmla="*/ 0 h 640020"/>
                <a:gd name="connsiteX1" fmla="*/ 1280040 w 1280040"/>
                <a:gd name="connsiteY1" fmla="*/ 0 h 640020"/>
                <a:gd name="connsiteX2" fmla="*/ 1280040 w 1280040"/>
                <a:gd name="connsiteY2" fmla="*/ 640020 h 640020"/>
                <a:gd name="connsiteX3" fmla="*/ 0 w 1280040"/>
                <a:gd name="connsiteY3" fmla="*/ 640020 h 640020"/>
                <a:gd name="connsiteX4" fmla="*/ 0 w 1280040"/>
                <a:gd name="connsiteY4" fmla="*/ 0 h 64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040" h="640020">
                  <a:moveTo>
                    <a:pt x="0" y="0"/>
                  </a:moveTo>
                  <a:lnTo>
                    <a:pt x="1280040" y="0"/>
                  </a:lnTo>
                  <a:lnTo>
                    <a:pt x="1280040" y="640020"/>
                  </a:lnTo>
                  <a:lnTo>
                    <a:pt x="0" y="640020"/>
                  </a:lnTo>
                  <a:lnTo>
                    <a:pt x="0" y="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7620" tIns="7620" rIns="7620" bIns="7620" numCol="1" spcCol="1270" anchor="ctr" anchorCtr="0">
              <a:noAutofit/>
            </a:bodyPr>
            <a:lstStyle/>
            <a:p>
              <a:pPr algn="ctr" defTabSz="533400">
                <a:lnSpc>
                  <a:spcPct val="90000"/>
                </a:lnSpc>
                <a:spcBef>
                  <a:spcPct val="0"/>
                </a:spcBef>
                <a:spcAft>
                  <a:spcPct val="35000"/>
                </a:spcAft>
              </a:pPr>
              <a:r>
                <a:rPr lang="en-US" sz="1200" dirty="0"/>
                <a:t>Regulatory</a:t>
              </a:r>
            </a:p>
            <a:p>
              <a:pPr algn="ctr" defTabSz="533400">
                <a:lnSpc>
                  <a:spcPct val="90000"/>
                </a:lnSpc>
                <a:spcBef>
                  <a:spcPct val="0"/>
                </a:spcBef>
                <a:spcAft>
                  <a:spcPct val="35000"/>
                </a:spcAft>
              </a:pPr>
              <a:r>
                <a:rPr lang="en-US" sz="1200" dirty="0"/>
                <a:t>Changes</a:t>
              </a:r>
            </a:p>
          </p:txBody>
        </p:sp>
        <p:sp>
          <p:nvSpPr>
            <p:cNvPr id="17" name="Freeform: Shape 16">
              <a:extLst>
                <a:ext uri="{FF2B5EF4-FFF2-40B4-BE49-F238E27FC236}">
                  <a16:creationId xmlns:a16="http://schemas.microsoft.com/office/drawing/2014/main" id="{1A872500-9F63-00A2-CD9F-1F20057609B0}"/>
                </a:ext>
              </a:extLst>
            </p:cNvPr>
            <p:cNvSpPr/>
            <p:nvPr/>
          </p:nvSpPr>
          <p:spPr>
            <a:xfrm>
              <a:off x="8367107" y="6010761"/>
              <a:ext cx="1919663" cy="640020"/>
            </a:xfrm>
            <a:custGeom>
              <a:avLst/>
              <a:gdLst>
                <a:gd name="connsiteX0" fmla="*/ 0 w 1919663"/>
                <a:gd name="connsiteY0" fmla="*/ 0 h 640020"/>
                <a:gd name="connsiteX1" fmla="*/ 1919663 w 1919663"/>
                <a:gd name="connsiteY1" fmla="*/ 0 h 640020"/>
                <a:gd name="connsiteX2" fmla="*/ 1919663 w 1919663"/>
                <a:gd name="connsiteY2" fmla="*/ 640020 h 640020"/>
                <a:gd name="connsiteX3" fmla="*/ 0 w 1919663"/>
                <a:gd name="connsiteY3" fmla="*/ 640020 h 640020"/>
                <a:gd name="connsiteX4" fmla="*/ 0 w 1919663"/>
                <a:gd name="connsiteY4" fmla="*/ 0 h 64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9663" h="640020">
                  <a:moveTo>
                    <a:pt x="0" y="0"/>
                  </a:moveTo>
                  <a:lnTo>
                    <a:pt x="1919663" y="0"/>
                  </a:lnTo>
                  <a:lnTo>
                    <a:pt x="1919663" y="640020"/>
                  </a:lnTo>
                  <a:lnTo>
                    <a:pt x="0" y="640020"/>
                  </a:lnTo>
                  <a:lnTo>
                    <a:pt x="0" y="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7620" tIns="7620" rIns="7620" bIns="7620" numCol="1" spcCol="1270" anchor="ctr" anchorCtr="0">
              <a:noAutofit/>
            </a:bodyPr>
            <a:lstStyle/>
            <a:p>
              <a:pPr algn="ctr" defTabSz="533400">
                <a:lnSpc>
                  <a:spcPct val="90000"/>
                </a:lnSpc>
                <a:spcBef>
                  <a:spcPct val="0"/>
                </a:spcBef>
                <a:spcAft>
                  <a:spcPct val="35000"/>
                </a:spcAft>
              </a:pPr>
              <a:r>
                <a:rPr lang="en-US" sz="1200" dirty="0"/>
                <a:t>Changing Market Trends</a:t>
              </a:r>
            </a:p>
          </p:txBody>
        </p:sp>
        <p:sp>
          <p:nvSpPr>
            <p:cNvPr id="18" name="Freeform: Shape 17">
              <a:extLst>
                <a:ext uri="{FF2B5EF4-FFF2-40B4-BE49-F238E27FC236}">
                  <a16:creationId xmlns:a16="http://schemas.microsoft.com/office/drawing/2014/main" id="{02C0CFB7-80C0-0090-AE71-A383BD209C05}"/>
                </a:ext>
              </a:extLst>
            </p:cNvPr>
            <p:cNvSpPr/>
            <p:nvPr/>
          </p:nvSpPr>
          <p:spPr>
            <a:xfrm>
              <a:off x="9596239" y="5152731"/>
              <a:ext cx="1280040" cy="640020"/>
            </a:xfrm>
            <a:custGeom>
              <a:avLst/>
              <a:gdLst>
                <a:gd name="connsiteX0" fmla="*/ 0 w 1280040"/>
                <a:gd name="connsiteY0" fmla="*/ 0 h 640020"/>
                <a:gd name="connsiteX1" fmla="*/ 1280040 w 1280040"/>
                <a:gd name="connsiteY1" fmla="*/ 0 h 640020"/>
                <a:gd name="connsiteX2" fmla="*/ 1280040 w 1280040"/>
                <a:gd name="connsiteY2" fmla="*/ 640020 h 640020"/>
                <a:gd name="connsiteX3" fmla="*/ 0 w 1280040"/>
                <a:gd name="connsiteY3" fmla="*/ 640020 h 640020"/>
                <a:gd name="connsiteX4" fmla="*/ 0 w 1280040"/>
                <a:gd name="connsiteY4" fmla="*/ 0 h 64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040" h="640020">
                  <a:moveTo>
                    <a:pt x="0" y="0"/>
                  </a:moveTo>
                  <a:lnTo>
                    <a:pt x="1280040" y="0"/>
                  </a:lnTo>
                  <a:lnTo>
                    <a:pt x="1280040" y="640020"/>
                  </a:lnTo>
                  <a:lnTo>
                    <a:pt x="0" y="640020"/>
                  </a:lnTo>
                  <a:lnTo>
                    <a:pt x="0" y="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7620" tIns="7620" rIns="7620" bIns="7620" numCol="1" spcCol="1270" anchor="ctr" anchorCtr="0">
              <a:noAutofit/>
            </a:bodyPr>
            <a:lstStyle/>
            <a:p>
              <a:pPr algn="ctr" defTabSz="533400">
                <a:lnSpc>
                  <a:spcPct val="90000"/>
                </a:lnSpc>
                <a:spcBef>
                  <a:spcPct val="0"/>
                </a:spcBef>
                <a:spcAft>
                  <a:spcPct val="35000"/>
                </a:spcAft>
              </a:pPr>
              <a:r>
                <a:rPr lang="en-US" sz="1200" dirty="0"/>
                <a:t>Cybersecurity Risks</a:t>
              </a:r>
            </a:p>
          </p:txBody>
        </p:sp>
      </p:grpSp>
      <p:sp>
        <p:nvSpPr>
          <p:cNvPr id="4" name="TextBox 3">
            <a:extLst>
              <a:ext uri="{FF2B5EF4-FFF2-40B4-BE49-F238E27FC236}">
                <a16:creationId xmlns:a16="http://schemas.microsoft.com/office/drawing/2014/main" id="{70913110-E0AA-3078-EADD-BD47BEC9304D}"/>
              </a:ext>
            </a:extLst>
          </p:cNvPr>
          <p:cNvSpPr txBox="1"/>
          <p:nvPr/>
        </p:nvSpPr>
        <p:spPr>
          <a:xfrm>
            <a:off x="863344" y="93454"/>
            <a:ext cx="4572000" cy="400110"/>
          </a:xfrm>
          <a:prstGeom prst="rect">
            <a:avLst/>
          </a:prstGeom>
          <a:noFill/>
        </p:spPr>
        <p:txBody>
          <a:bodyPr wrap="square">
            <a:spAutoFit/>
          </a:bodyPr>
          <a:lstStyle/>
          <a:p>
            <a:r>
              <a:rPr lang="en-US" sz="2000" b="1" dirty="0">
                <a:solidFill>
                  <a:schemeClr val="bg1"/>
                </a:solidFill>
                <a:latin typeface="Calibri" panose="020F0502020204030204" pitchFamily="34" charset="0"/>
                <a:ea typeface="SimSun" panose="02010600030101010101" pitchFamily="2" charset="-122"/>
                <a:cs typeface="Times New Roman" panose="02020603050405020304" pitchFamily="18" charset="0"/>
              </a:rPr>
              <a:t>SWOT ANALYSIS FOR INVENTORYMAX </a:t>
            </a:r>
            <a:endParaRPr lang="en-US" sz="2000" dirty="0">
              <a:solidFill>
                <a:schemeClr val="bg1"/>
              </a:solidFill>
            </a:endParaRPr>
          </a:p>
        </p:txBody>
      </p:sp>
    </p:spTree>
    <p:extLst>
      <p:ext uri="{BB962C8B-B14F-4D97-AF65-F5344CB8AC3E}">
        <p14:creationId xmlns:p14="http://schemas.microsoft.com/office/powerpoint/2010/main" val="38835075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6444">
        <p15:prstTrans prst="drape"/>
      </p:transition>
    </mc:Choice>
    <mc:Fallback xmlns="">
      <p:transition spd="slow" advTm="106444">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2"/>
          <p:cNvSpPr txBox="1">
            <a:spLocks noGrp="1"/>
          </p:cNvSpPr>
          <p:nvPr>
            <p:ph type="title"/>
          </p:nvPr>
        </p:nvSpPr>
        <p:spPr>
          <a:xfrm>
            <a:off x="2819375" y="322311"/>
            <a:ext cx="5387340" cy="2310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dirty="0">
                <a:latin typeface="Calibri" panose="020F0502020204030204" pitchFamily="34" charset="0"/>
                <a:ea typeface="SimSun" panose="02010600030101010101" pitchFamily="2" charset="-122"/>
                <a:cs typeface="Times New Roman" panose="02020603050405020304" pitchFamily="18" charset="0"/>
              </a:rPr>
              <a:t>A CONCISE OVERVIEW OF INVENTORYMAX COMPETITIVE LANDSCAPE USING PORTER’S 5 FORCES</a:t>
            </a:r>
            <a:endParaRPr sz="1600" dirty="0"/>
          </a:p>
        </p:txBody>
      </p:sp>
      <p:cxnSp>
        <p:nvCxnSpPr>
          <p:cNvPr id="232" name="Google Shape;232;p22"/>
          <p:cNvCxnSpPr/>
          <p:nvPr/>
        </p:nvCxnSpPr>
        <p:spPr>
          <a:xfrm>
            <a:off x="2717049" y="4071767"/>
            <a:ext cx="549600" cy="0"/>
          </a:xfrm>
          <a:prstGeom prst="straightConnector1">
            <a:avLst/>
          </a:prstGeom>
          <a:noFill/>
          <a:ln w="19050" cap="flat" cmpd="sng">
            <a:solidFill>
              <a:srgbClr val="0070C0"/>
            </a:solidFill>
            <a:prstDash val="solid"/>
            <a:round/>
            <a:headEnd type="none" w="med" len="med"/>
            <a:tailEnd type="oval" w="med" len="med"/>
          </a:ln>
        </p:spPr>
      </p:cxnSp>
      <p:sp>
        <p:nvSpPr>
          <p:cNvPr id="233" name="Google Shape;233;p22"/>
          <p:cNvSpPr txBox="1"/>
          <p:nvPr/>
        </p:nvSpPr>
        <p:spPr>
          <a:xfrm>
            <a:off x="409149" y="3224923"/>
            <a:ext cx="23079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solidFill>
                  <a:srgbClr val="0070C0"/>
                </a:solidFill>
                <a:latin typeface="Fira Sans Condensed Medium"/>
                <a:ea typeface="Fira Sans Condensed Medium"/>
                <a:cs typeface="Fira Sans Condensed Medium"/>
                <a:sym typeface="Fira Sans Condensed Medium"/>
              </a:rPr>
              <a:t>Threat of </a:t>
            </a:r>
            <a:r>
              <a:rPr lang="en" sz="1100" dirty="0">
                <a:solidFill>
                  <a:srgbClr val="0070C0"/>
                </a:solidFill>
                <a:latin typeface="Fira Sans Condensed Medium"/>
                <a:ea typeface="Fira Sans Condensed Medium"/>
                <a:cs typeface="Fira Sans Condensed Medium"/>
                <a:sym typeface="Fira Sans Condensed Medium"/>
              </a:rPr>
              <a:t>Substitutes Products</a:t>
            </a:r>
            <a:endParaRPr sz="1100" dirty="0">
              <a:solidFill>
                <a:srgbClr val="0070C0"/>
              </a:solidFill>
              <a:latin typeface="Fira Sans Condensed Medium"/>
              <a:ea typeface="Fira Sans Condensed Medium"/>
              <a:cs typeface="Fira Sans Condensed Medium"/>
              <a:sym typeface="Fira Sans Condensed Medium"/>
            </a:endParaRPr>
          </a:p>
        </p:txBody>
      </p:sp>
      <p:sp>
        <p:nvSpPr>
          <p:cNvPr id="234" name="Google Shape;234;p22"/>
          <p:cNvSpPr txBox="1"/>
          <p:nvPr/>
        </p:nvSpPr>
        <p:spPr>
          <a:xfrm>
            <a:off x="484940" y="3451376"/>
            <a:ext cx="2168400" cy="1492483"/>
          </a:xfrm>
          <a:prstGeom prst="rect">
            <a:avLst/>
          </a:prstGeom>
          <a:noFill/>
          <a:ln>
            <a:noFill/>
          </a:ln>
        </p:spPr>
        <p:txBody>
          <a:bodyPr spcFirstLastPara="1" wrap="square" lIns="91425" tIns="91425" rIns="91425" bIns="91425" anchor="t" anchorCtr="0">
            <a:noAutofit/>
          </a:bodyPr>
          <a:lstStyle/>
          <a:p>
            <a:pPr marL="0" indent="0" algn="just">
              <a:lnSpc>
                <a:spcPct val="115000"/>
              </a:lnSpc>
              <a:spcBef>
                <a:spcPts val="0"/>
              </a:spcBef>
              <a:buNone/>
            </a:pPr>
            <a:r>
              <a:rPr lang="en-US" sz="700" dirty="0">
                <a:solidFill>
                  <a:schemeClr val="bg1"/>
                </a:solidFill>
                <a:latin typeface="Calibri" panose="020F0502020204030204" pitchFamily="34" charset="0"/>
                <a:ea typeface="SimSun" panose="02010600030101010101" pitchFamily="2" charset="-122"/>
                <a:cs typeface="Times New Roman" panose="02020603050405020304" pitchFamily="18" charset="0"/>
              </a:rPr>
              <a:t>Threat of substitute product or service</a:t>
            </a:r>
            <a:r>
              <a:rPr lang="en-US" sz="700" b="1" dirty="0">
                <a:solidFill>
                  <a:schemeClr val="bg1"/>
                </a:solidFill>
                <a:latin typeface="Calibri" panose="020F0502020204030204" pitchFamily="34" charset="0"/>
                <a:ea typeface="SimSun" panose="02010600030101010101" pitchFamily="2" charset="-122"/>
                <a:cs typeface="Times New Roman" panose="02020603050405020304" pitchFamily="18" charset="0"/>
              </a:rPr>
              <a:t> </a:t>
            </a:r>
            <a:r>
              <a:rPr lang="en-US" sz="700" dirty="0">
                <a:solidFill>
                  <a:schemeClr val="bg1"/>
                </a:solidFill>
                <a:latin typeface="Calibri" panose="020F0502020204030204" pitchFamily="34" charset="0"/>
                <a:ea typeface="SimSun" panose="02010600030101010101" pitchFamily="2" charset="-122"/>
                <a:cs typeface="Times New Roman" panose="02020603050405020304" pitchFamily="18" charset="0"/>
              </a:rPr>
              <a:t>to an inventory management product is low. Here's why:</a:t>
            </a:r>
          </a:p>
          <a:p>
            <a:pPr lvl="1" algn="just">
              <a:lnSpc>
                <a:spcPct val="115000"/>
              </a:lnSpc>
              <a:spcBef>
                <a:spcPts val="0"/>
              </a:spcBef>
              <a:buFont typeface="Wingdings" panose="05000000000000000000" pitchFamily="2" charset="2"/>
              <a:buChar char=""/>
            </a:pPr>
            <a:r>
              <a:rPr lang="en-US" sz="700" dirty="0">
                <a:solidFill>
                  <a:schemeClr val="bg1"/>
                </a:solidFill>
                <a:latin typeface="Calibri" panose="020F0502020204030204" pitchFamily="34" charset="0"/>
                <a:ea typeface="SimSun" panose="02010600030101010101" pitchFamily="2" charset="-122"/>
                <a:cs typeface="Times New Roman" panose="02020603050405020304" pitchFamily="18" charset="0"/>
              </a:rPr>
              <a:t>Substitute products (manual inventory management, spreadsheets, or alternative software) are available but have limitations:</a:t>
            </a:r>
            <a:endParaRPr lang="en-US" sz="4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285750" lvl="1" indent="-285750" algn="just">
              <a:lnSpc>
                <a:spcPct val="115000"/>
              </a:lnSpc>
              <a:spcBef>
                <a:spcPts val="0"/>
              </a:spcBef>
              <a:buClr>
                <a:schemeClr val="bg1"/>
              </a:buClr>
              <a:buFont typeface="Wingdings" panose="05000000000000000000" pitchFamily="2" charset="2"/>
              <a:buChar char="v"/>
            </a:pPr>
            <a:r>
              <a:rPr lang="en-US" sz="700" dirty="0">
                <a:solidFill>
                  <a:schemeClr val="bg1"/>
                </a:solidFill>
                <a:latin typeface="Calibri" panose="020F0502020204030204" pitchFamily="34" charset="0"/>
                <a:ea typeface="SimSun" panose="02010600030101010101" pitchFamily="2" charset="-122"/>
                <a:cs typeface="Times New Roman" panose="02020603050405020304" pitchFamily="18" charset="0"/>
              </a:rPr>
              <a:t>Manual methods are time-consuming, error-prone, and difficult to scale</a:t>
            </a:r>
            <a:endParaRPr lang="en-US" sz="4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285750" lvl="1" indent="-285750" algn="just">
              <a:lnSpc>
                <a:spcPct val="115000"/>
              </a:lnSpc>
              <a:spcBef>
                <a:spcPts val="0"/>
              </a:spcBef>
              <a:buClr>
                <a:schemeClr val="bg1"/>
              </a:buClr>
              <a:buFont typeface="Wingdings" panose="05000000000000000000" pitchFamily="2" charset="2"/>
              <a:buChar char="v"/>
            </a:pPr>
            <a:r>
              <a:rPr lang="en-US" sz="700" dirty="0">
                <a:solidFill>
                  <a:schemeClr val="bg1"/>
                </a:solidFill>
                <a:latin typeface="Calibri" panose="020F0502020204030204" pitchFamily="34" charset="0"/>
                <a:ea typeface="SimSun" panose="02010600030101010101" pitchFamily="2" charset="-122"/>
                <a:cs typeface="Times New Roman" panose="02020603050405020304" pitchFamily="18" charset="0"/>
              </a:rPr>
              <a:t>Spreadsheets have limitations in terms of automation, integration, and collaboration</a:t>
            </a:r>
            <a:endParaRPr lang="en-US" sz="4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285750" lvl="1" indent="-285750" algn="just">
              <a:lnSpc>
                <a:spcPct val="115000"/>
              </a:lnSpc>
              <a:spcBef>
                <a:spcPts val="0"/>
              </a:spcBef>
              <a:buClr>
                <a:schemeClr val="bg1"/>
              </a:buClr>
              <a:buFont typeface="Wingdings" panose="05000000000000000000" pitchFamily="2" charset="2"/>
              <a:buChar char="v"/>
            </a:pPr>
            <a:r>
              <a:rPr lang="en-US" sz="700" dirty="0">
                <a:solidFill>
                  <a:schemeClr val="bg1"/>
                </a:solidFill>
                <a:latin typeface="Calibri" panose="020F0502020204030204" pitchFamily="34" charset="0"/>
                <a:ea typeface="SimSun" panose="02010600030101010101" pitchFamily="2" charset="-122"/>
                <a:cs typeface="Times New Roman" panose="02020603050405020304" pitchFamily="18" charset="0"/>
              </a:rPr>
              <a:t>Alternative software may not offer the same features, quality, or support </a:t>
            </a:r>
            <a:endParaRPr lang="en-US" sz="4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p:txBody>
      </p:sp>
      <p:sp>
        <p:nvSpPr>
          <p:cNvPr id="235" name="Google Shape;235;p22"/>
          <p:cNvSpPr txBox="1"/>
          <p:nvPr/>
        </p:nvSpPr>
        <p:spPr>
          <a:xfrm>
            <a:off x="6448734" y="3009803"/>
            <a:ext cx="2405795"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b="1" dirty="0">
                <a:solidFill>
                  <a:srgbClr val="00B050"/>
                </a:solidFill>
                <a:latin typeface="Fira Sans Condensed Medium"/>
                <a:ea typeface="Fira Sans Condensed Medium"/>
                <a:cs typeface="Fira Sans Condensed Medium"/>
                <a:sym typeface="Fira Sans Condensed Medium"/>
              </a:rPr>
              <a:t>Bargaining Power of Buyers</a:t>
            </a:r>
            <a:endParaRPr lang="en-US" sz="1100" b="1" dirty="0">
              <a:solidFill>
                <a:srgbClr val="00B050"/>
              </a:solidFill>
              <a:latin typeface="Fira Sans Condensed Medium"/>
              <a:ea typeface="Fira Sans Condensed Medium"/>
              <a:cs typeface="Fira Sans Condensed Medium"/>
              <a:sym typeface="Fira Sans Condensed Medium"/>
            </a:endParaRPr>
          </a:p>
        </p:txBody>
      </p:sp>
      <p:sp>
        <p:nvSpPr>
          <p:cNvPr id="236" name="Google Shape;236;p22"/>
          <p:cNvSpPr txBox="1"/>
          <p:nvPr/>
        </p:nvSpPr>
        <p:spPr>
          <a:xfrm>
            <a:off x="6448734" y="3191352"/>
            <a:ext cx="2569369" cy="1866797"/>
          </a:xfrm>
          <a:prstGeom prst="rect">
            <a:avLst/>
          </a:prstGeom>
          <a:noFill/>
          <a:ln>
            <a:noFill/>
          </a:ln>
        </p:spPr>
        <p:txBody>
          <a:bodyPr spcFirstLastPara="1" wrap="square" lIns="91425" tIns="91425" rIns="91425" bIns="91425" anchor="t" anchorCtr="0">
            <a:noAutofit/>
          </a:bodyPr>
          <a:lstStyle/>
          <a:p>
            <a:pPr marL="0" algn="just">
              <a:lnSpc>
                <a:spcPct val="115000"/>
              </a:lnSpc>
              <a:spcBef>
                <a:spcPts val="0"/>
              </a:spcBef>
            </a:pPr>
            <a:r>
              <a:rPr lang="en-US" sz="900" dirty="0">
                <a:solidFill>
                  <a:schemeClr val="bg1"/>
                </a:solidFill>
                <a:latin typeface="Calibri" panose="020F0502020204030204" pitchFamily="34" charset="0"/>
                <a:ea typeface="SimSun" panose="02010600030101010101" pitchFamily="2" charset="-122"/>
                <a:cs typeface="Times New Roman" panose="02020603050405020304" pitchFamily="18" charset="0"/>
              </a:rPr>
              <a:t>The bargaining power of buyers</a:t>
            </a:r>
            <a:r>
              <a:rPr lang="en-US" sz="900" b="1" dirty="0">
                <a:solidFill>
                  <a:schemeClr val="bg1"/>
                </a:solidFill>
                <a:latin typeface="Calibri" panose="020F0502020204030204" pitchFamily="34" charset="0"/>
                <a:ea typeface="SimSun" panose="02010600030101010101" pitchFamily="2" charset="-122"/>
                <a:cs typeface="Times New Roman" panose="02020603050405020304" pitchFamily="18" charset="0"/>
              </a:rPr>
              <a:t> </a:t>
            </a:r>
            <a:r>
              <a:rPr lang="en-US" sz="900" dirty="0">
                <a:solidFill>
                  <a:schemeClr val="bg1"/>
                </a:solidFill>
                <a:latin typeface="Calibri" panose="020F0502020204030204" pitchFamily="34" charset="0"/>
                <a:ea typeface="SimSun" panose="02010600030101010101" pitchFamily="2" charset="-122"/>
                <a:cs typeface="Times New Roman" panose="02020603050405020304" pitchFamily="18" charset="0"/>
              </a:rPr>
              <a:t>to an inventory management product is medium. Here's why:</a:t>
            </a:r>
            <a:endParaRPr lang="en-US" sz="8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gn="just">
              <a:lnSpc>
                <a:spcPct val="115000"/>
              </a:lnSpc>
              <a:spcBef>
                <a:spcPts val="0"/>
              </a:spcBef>
              <a:buNone/>
            </a:pPr>
            <a:r>
              <a:rPr lang="en-US" sz="900" dirty="0">
                <a:solidFill>
                  <a:schemeClr val="bg1"/>
                </a:solidFill>
                <a:latin typeface="Calibri" panose="020F0502020204030204" pitchFamily="34" charset="0"/>
                <a:ea typeface="SimSun" panose="02010600030101010101" pitchFamily="2" charset="-122"/>
                <a:cs typeface="Times New Roman" panose="02020603050405020304" pitchFamily="18" charset="0"/>
              </a:rPr>
              <a:t>Buyers (businesses using inventory management software) have some bargaining power due to:</a:t>
            </a:r>
            <a:endParaRPr lang="en-US" sz="8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171450" lvl="1" indent="-171450" algn="just">
              <a:lnSpc>
                <a:spcPct val="115000"/>
              </a:lnSpc>
              <a:spcBef>
                <a:spcPts val="0"/>
              </a:spcBef>
              <a:buClr>
                <a:schemeClr val="bg1"/>
              </a:buClr>
              <a:buFont typeface="Wingdings" panose="05000000000000000000" pitchFamily="2" charset="2"/>
              <a:buChar char="v"/>
            </a:pPr>
            <a:r>
              <a:rPr lang="en-US" sz="900" dirty="0">
                <a:solidFill>
                  <a:schemeClr val="bg1"/>
                </a:solidFill>
                <a:latin typeface="Calibri" panose="020F0502020204030204" pitchFamily="34" charset="0"/>
                <a:ea typeface="SimSun" panose="02010600030101010101" pitchFamily="2" charset="-122"/>
                <a:cs typeface="Times New Roman" panose="02020603050405020304" pitchFamily="18" charset="0"/>
              </a:rPr>
              <a:t>Moderate switching costs (time, money, and effort required to change software)</a:t>
            </a:r>
            <a:endParaRPr lang="en-US" sz="8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171450" lvl="1" indent="-171450" algn="just">
              <a:lnSpc>
                <a:spcPct val="115000"/>
              </a:lnSpc>
              <a:spcBef>
                <a:spcPts val="0"/>
              </a:spcBef>
              <a:buClr>
                <a:schemeClr val="bg1"/>
              </a:buClr>
              <a:buFont typeface="Wingdings" panose="05000000000000000000" pitchFamily="2" charset="2"/>
              <a:buChar char="v"/>
            </a:pPr>
            <a:r>
              <a:rPr lang="en-US" sz="900" dirty="0">
                <a:solidFill>
                  <a:schemeClr val="bg1"/>
                </a:solidFill>
                <a:latin typeface="Calibri" panose="020F0502020204030204" pitchFamily="34" charset="0"/>
                <a:ea typeface="SimSun" panose="02010600030101010101" pitchFamily="2" charset="-122"/>
                <a:cs typeface="Times New Roman" panose="02020603050405020304" pitchFamily="18" charset="0"/>
              </a:rPr>
              <a:t>Availability of alternative solutions (competitors, open-source options)</a:t>
            </a:r>
          </a:p>
          <a:p>
            <a:pPr marL="171450" lvl="1" indent="-171450" algn="just">
              <a:lnSpc>
                <a:spcPct val="115000"/>
              </a:lnSpc>
              <a:spcBef>
                <a:spcPts val="0"/>
              </a:spcBef>
              <a:buClr>
                <a:schemeClr val="bg1"/>
              </a:buClr>
              <a:buFont typeface="Wingdings" panose="05000000000000000000" pitchFamily="2" charset="2"/>
              <a:buChar char="v"/>
            </a:pPr>
            <a:r>
              <a:rPr lang="en-US" sz="800" dirty="0">
                <a:solidFill>
                  <a:schemeClr val="bg1"/>
                </a:solidFill>
                <a:latin typeface="Calibri" panose="020F0502020204030204" pitchFamily="34" charset="0"/>
                <a:ea typeface="SimSun" panose="02010600030101010101" pitchFamily="2" charset="-122"/>
                <a:cs typeface="Times New Roman" panose="02020603050405020304" pitchFamily="18" charset="0"/>
              </a:rPr>
              <a:t>Some buyers may have significant purchasing power (large enterprises)</a:t>
            </a:r>
          </a:p>
          <a:p>
            <a:pPr marL="171450" lvl="1" indent="-171450" algn="just">
              <a:lnSpc>
                <a:spcPct val="115000"/>
              </a:lnSpc>
              <a:buClr>
                <a:schemeClr val="bg1"/>
              </a:buClr>
              <a:buFont typeface="Wingdings" panose="05000000000000000000" pitchFamily="2" charset="2"/>
              <a:buChar char="v"/>
            </a:pPr>
            <a:r>
              <a:rPr lang="en-US" sz="800" dirty="0">
                <a:solidFill>
                  <a:schemeClr val="bg1"/>
                </a:solidFill>
                <a:latin typeface="Calibri" panose="020F0502020204030204" pitchFamily="34" charset="0"/>
                <a:ea typeface="SimSun" panose="02010600030101010101" pitchFamily="2" charset="-122"/>
                <a:cs typeface="Times New Roman" panose="02020603050405020304" pitchFamily="18" charset="0"/>
              </a:rPr>
              <a:t>Alternative software may not offer the same features, quality, or support </a:t>
            </a:r>
          </a:p>
        </p:txBody>
      </p:sp>
      <p:cxnSp>
        <p:nvCxnSpPr>
          <p:cNvPr id="237" name="Google Shape;237;p22"/>
          <p:cNvCxnSpPr/>
          <p:nvPr/>
        </p:nvCxnSpPr>
        <p:spPr>
          <a:xfrm rot="10800000">
            <a:off x="6030586" y="4071755"/>
            <a:ext cx="549600" cy="0"/>
          </a:xfrm>
          <a:prstGeom prst="straightConnector1">
            <a:avLst/>
          </a:prstGeom>
          <a:noFill/>
          <a:ln w="19050" cap="flat" cmpd="sng">
            <a:solidFill>
              <a:srgbClr val="00B050"/>
            </a:solidFill>
            <a:prstDash val="solid"/>
            <a:round/>
            <a:headEnd type="none" w="med" len="med"/>
            <a:tailEnd type="oval" w="med" len="med"/>
          </a:ln>
        </p:spPr>
      </p:cxnSp>
      <p:sp>
        <p:nvSpPr>
          <p:cNvPr id="238" name="Google Shape;238;p22"/>
          <p:cNvSpPr txBox="1"/>
          <p:nvPr/>
        </p:nvSpPr>
        <p:spPr>
          <a:xfrm>
            <a:off x="6588168" y="1289192"/>
            <a:ext cx="21684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chemeClr val="accent2"/>
                </a:solidFill>
                <a:latin typeface="Fira Sans Condensed Medium"/>
                <a:ea typeface="Fira Sans Condensed Medium"/>
                <a:cs typeface="Fira Sans Condensed Medium"/>
                <a:sym typeface="Fira Sans Condensed Medium"/>
              </a:rPr>
              <a:t>Threat of New Entry</a:t>
            </a:r>
            <a:endParaRPr sz="1100" dirty="0">
              <a:solidFill>
                <a:schemeClr val="accent2"/>
              </a:solidFill>
              <a:latin typeface="Fira Sans Condensed Medium"/>
              <a:ea typeface="Fira Sans Condensed Medium"/>
              <a:cs typeface="Fira Sans Condensed Medium"/>
              <a:sym typeface="Fira Sans Condensed Medium"/>
            </a:endParaRPr>
          </a:p>
        </p:txBody>
      </p:sp>
      <p:sp>
        <p:nvSpPr>
          <p:cNvPr id="239" name="Google Shape;239;p22"/>
          <p:cNvSpPr txBox="1"/>
          <p:nvPr/>
        </p:nvSpPr>
        <p:spPr>
          <a:xfrm>
            <a:off x="6448734" y="1504016"/>
            <a:ext cx="2168400" cy="1336866"/>
          </a:xfrm>
          <a:prstGeom prst="rect">
            <a:avLst/>
          </a:prstGeom>
          <a:noFill/>
          <a:ln>
            <a:noFill/>
          </a:ln>
        </p:spPr>
        <p:txBody>
          <a:bodyPr spcFirstLastPara="1" wrap="square" lIns="91425" tIns="91425" rIns="91425" bIns="91425" anchor="t" anchorCtr="0">
            <a:noAutofit/>
          </a:bodyPr>
          <a:lstStyle/>
          <a:p>
            <a:pPr algn="just">
              <a:spcBef>
                <a:spcPts val="0"/>
              </a:spcBef>
              <a:buClr>
                <a:schemeClr val="bg1"/>
              </a:buClr>
            </a:pPr>
            <a:r>
              <a:rPr lang="en-US" sz="1200" dirty="0">
                <a:solidFill>
                  <a:schemeClr val="bg1"/>
                </a:solidFill>
                <a:latin typeface="Calibri" panose="020F0502020204030204" pitchFamily="34" charset="0"/>
                <a:ea typeface="SimSun" panose="02010600030101010101" pitchFamily="2" charset="-122"/>
                <a:cs typeface="Times New Roman" panose="02020603050405020304" pitchFamily="18" charset="0"/>
              </a:rPr>
              <a:t>The threat of new entrants to an InventoryMax is medium. Here's why:</a:t>
            </a:r>
            <a:endParaRPr lang="en-US" sz="11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171450" indent="-171450" algn="just">
              <a:lnSpc>
                <a:spcPct val="115000"/>
              </a:lnSpc>
              <a:spcBef>
                <a:spcPts val="0"/>
              </a:spcBef>
              <a:buClr>
                <a:schemeClr val="bg1"/>
              </a:buClr>
              <a:buFont typeface="Wingdings" panose="05000000000000000000" pitchFamily="2" charset="2"/>
              <a:buChar char="v"/>
            </a:pPr>
            <a:r>
              <a:rPr lang="en-US" sz="1200" dirty="0">
                <a:solidFill>
                  <a:schemeClr val="bg1"/>
                </a:solidFill>
                <a:latin typeface="Calibri" panose="020F0502020204030204" pitchFamily="34" charset="0"/>
                <a:ea typeface="SimSun" panose="02010600030101010101" pitchFamily="2" charset="-122"/>
                <a:cs typeface="Times New Roman" panose="02020603050405020304" pitchFamily="18" charset="0"/>
              </a:rPr>
              <a:t>High barriers to entry:</a:t>
            </a:r>
            <a:endParaRPr lang="en-US" sz="11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171450" indent="-171450" algn="just">
              <a:lnSpc>
                <a:spcPct val="115000"/>
              </a:lnSpc>
              <a:spcBef>
                <a:spcPts val="0"/>
              </a:spcBef>
              <a:buClr>
                <a:schemeClr val="bg1"/>
              </a:buClr>
              <a:buFont typeface="Wingdings" panose="05000000000000000000" pitchFamily="2" charset="2"/>
              <a:buChar char="v"/>
            </a:pPr>
            <a:r>
              <a:rPr lang="en-US" sz="1200" dirty="0">
                <a:solidFill>
                  <a:schemeClr val="bg1"/>
                </a:solidFill>
                <a:latin typeface="Calibri" panose="020F0502020204030204" pitchFamily="34" charset="0"/>
                <a:ea typeface="SimSun" panose="02010600030101010101" pitchFamily="2" charset="-122"/>
                <a:cs typeface="Times New Roman" panose="02020603050405020304" pitchFamily="18" charset="0"/>
              </a:rPr>
              <a:t>Moderate barriers to entry:</a:t>
            </a:r>
            <a:endParaRPr lang="en-US" sz="11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171450" indent="-171450" algn="just">
              <a:lnSpc>
                <a:spcPct val="115000"/>
              </a:lnSpc>
              <a:spcBef>
                <a:spcPts val="0"/>
              </a:spcBef>
              <a:buClr>
                <a:schemeClr val="bg1"/>
              </a:buClr>
              <a:buFont typeface="Wingdings" panose="05000000000000000000" pitchFamily="2" charset="2"/>
              <a:buChar char="v"/>
            </a:pPr>
            <a:r>
              <a:rPr lang="en-US" sz="1200" dirty="0">
                <a:solidFill>
                  <a:schemeClr val="bg1"/>
                </a:solidFill>
                <a:latin typeface="Calibri" panose="020F0502020204030204" pitchFamily="34" charset="0"/>
                <a:ea typeface="SimSun" panose="02010600030101010101" pitchFamily="2" charset="-122"/>
                <a:cs typeface="Times New Roman" panose="02020603050405020304" pitchFamily="18" charset="0"/>
              </a:rPr>
              <a:t>Low barriers to entry: </a:t>
            </a:r>
            <a:endParaRPr lang="en-US" sz="11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p:txBody>
      </p:sp>
      <p:cxnSp>
        <p:nvCxnSpPr>
          <p:cNvPr id="240" name="Google Shape;240;p22"/>
          <p:cNvCxnSpPr/>
          <p:nvPr/>
        </p:nvCxnSpPr>
        <p:spPr>
          <a:xfrm rot="10800000">
            <a:off x="6030566" y="1504017"/>
            <a:ext cx="549600" cy="0"/>
          </a:xfrm>
          <a:prstGeom prst="straightConnector1">
            <a:avLst/>
          </a:prstGeom>
          <a:noFill/>
          <a:ln w="19050" cap="flat" cmpd="sng">
            <a:solidFill>
              <a:schemeClr val="accent5">
                <a:lumMod val="60000"/>
                <a:lumOff val="40000"/>
              </a:schemeClr>
            </a:solidFill>
            <a:prstDash val="solid"/>
            <a:round/>
            <a:headEnd type="none" w="med" len="med"/>
            <a:tailEnd type="oval" w="med" len="med"/>
          </a:ln>
        </p:spPr>
      </p:cxnSp>
      <p:cxnSp>
        <p:nvCxnSpPr>
          <p:cNvPr id="241" name="Google Shape;241;p22"/>
          <p:cNvCxnSpPr/>
          <p:nvPr/>
        </p:nvCxnSpPr>
        <p:spPr>
          <a:xfrm>
            <a:off x="2490948" y="1928033"/>
            <a:ext cx="549600" cy="0"/>
          </a:xfrm>
          <a:prstGeom prst="straightConnector1">
            <a:avLst/>
          </a:prstGeom>
          <a:noFill/>
          <a:ln w="19050" cap="flat" cmpd="sng">
            <a:solidFill>
              <a:schemeClr val="accent1"/>
            </a:solidFill>
            <a:prstDash val="solid"/>
            <a:round/>
            <a:headEnd type="none" w="med" len="med"/>
            <a:tailEnd type="oval" w="med" len="med"/>
          </a:ln>
        </p:spPr>
      </p:cxnSp>
      <p:grpSp>
        <p:nvGrpSpPr>
          <p:cNvPr id="242" name="Google Shape;242;p22"/>
          <p:cNvGrpSpPr/>
          <p:nvPr/>
        </p:nvGrpSpPr>
        <p:grpSpPr>
          <a:xfrm>
            <a:off x="2962522" y="1175524"/>
            <a:ext cx="3218956" cy="3208704"/>
            <a:chOff x="2962509" y="1327924"/>
            <a:chExt cx="3218956" cy="3208704"/>
          </a:xfrm>
        </p:grpSpPr>
        <p:sp>
          <p:nvSpPr>
            <p:cNvPr id="243" name="Google Shape;243;p22"/>
            <p:cNvSpPr/>
            <p:nvPr/>
          </p:nvSpPr>
          <p:spPr>
            <a:xfrm>
              <a:off x="2962509" y="3199709"/>
              <a:ext cx="1336865" cy="1336919"/>
            </a:xfrm>
            <a:custGeom>
              <a:avLst/>
              <a:gdLst/>
              <a:ahLst/>
              <a:cxnLst/>
              <a:rect l="l" t="t" r="r" b="b"/>
              <a:pathLst>
                <a:path w="24637" h="24638" extrusionOk="0">
                  <a:moveTo>
                    <a:pt x="1" y="1"/>
                  </a:moveTo>
                  <a:cubicBezTo>
                    <a:pt x="1" y="13606"/>
                    <a:pt x="11032" y="24638"/>
                    <a:pt x="24637" y="24638"/>
                  </a:cubicBezTo>
                  <a:lnTo>
                    <a:pt x="24637" y="1"/>
                  </a:ln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2"/>
            <p:cNvSpPr/>
            <p:nvPr/>
          </p:nvSpPr>
          <p:spPr>
            <a:xfrm>
              <a:off x="4844600" y="3199709"/>
              <a:ext cx="1336865" cy="1336919"/>
            </a:xfrm>
            <a:custGeom>
              <a:avLst/>
              <a:gdLst/>
              <a:ahLst/>
              <a:cxnLst/>
              <a:rect l="l" t="t" r="r" b="b"/>
              <a:pathLst>
                <a:path w="24637" h="24638" extrusionOk="0">
                  <a:moveTo>
                    <a:pt x="0" y="1"/>
                  </a:moveTo>
                  <a:lnTo>
                    <a:pt x="0" y="24638"/>
                  </a:lnTo>
                  <a:cubicBezTo>
                    <a:pt x="13605" y="24638"/>
                    <a:pt x="24636" y="13606"/>
                    <a:pt x="24636" y="1"/>
                  </a:cubicBez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2"/>
            <p:cNvSpPr/>
            <p:nvPr/>
          </p:nvSpPr>
          <p:spPr>
            <a:xfrm>
              <a:off x="4844600" y="1327924"/>
              <a:ext cx="1336865" cy="1336865"/>
            </a:xfrm>
            <a:custGeom>
              <a:avLst/>
              <a:gdLst/>
              <a:ahLst/>
              <a:cxnLst/>
              <a:rect l="l" t="t" r="r" b="b"/>
              <a:pathLst>
                <a:path w="24637" h="24637" extrusionOk="0">
                  <a:moveTo>
                    <a:pt x="0" y="1"/>
                  </a:moveTo>
                  <a:lnTo>
                    <a:pt x="0" y="24636"/>
                  </a:lnTo>
                  <a:lnTo>
                    <a:pt x="24636" y="24636"/>
                  </a:lnTo>
                  <a:cubicBezTo>
                    <a:pt x="24636" y="11032"/>
                    <a:pt x="13605" y="1"/>
                    <a:pt x="0" y="1"/>
                  </a:cubicBezTo>
                  <a:close/>
                </a:path>
              </a:pathLst>
            </a:custGeom>
            <a:solidFill>
              <a:schemeClr val="accent5">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2"/>
            <p:cNvSpPr/>
            <p:nvPr/>
          </p:nvSpPr>
          <p:spPr>
            <a:xfrm>
              <a:off x="2962509" y="1327924"/>
              <a:ext cx="1336865" cy="1336865"/>
            </a:xfrm>
            <a:custGeom>
              <a:avLst/>
              <a:gdLst/>
              <a:ahLst/>
              <a:cxnLst/>
              <a:rect l="l" t="t" r="r" b="b"/>
              <a:pathLst>
                <a:path w="24637" h="24637" extrusionOk="0">
                  <a:moveTo>
                    <a:pt x="24637" y="1"/>
                  </a:moveTo>
                  <a:cubicBezTo>
                    <a:pt x="11032" y="1"/>
                    <a:pt x="1" y="11032"/>
                    <a:pt x="1" y="24636"/>
                  </a:cubicBezTo>
                  <a:lnTo>
                    <a:pt x="24637" y="24636"/>
                  </a:lnTo>
                  <a:lnTo>
                    <a:pt x="246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22"/>
          <p:cNvSpPr txBox="1"/>
          <p:nvPr/>
        </p:nvSpPr>
        <p:spPr>
          <a:xfrm>
            <a:off x="255934" y="1692591"/>
            <a:ext cx="23079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200" dirty="0">
                <a:solidFill>
                  <a:schemeClr val="accent1"/>
                </a:solidFill>
                <a:latin typeface="Fira Sans Condensed Medium"/>
                <a:ea typeface="Fira Sans Condensed Medium"/>
                <a:cs typeface="Fira Sans Condensed Medium"/>
                <a:sym typeface="Fira Sans Condensed Medium"/>
              </a:rPr>
              <a:t>Bargaining Power of Suppliers</a:t>
            </a:r>
            <a:endParaRPr lang="en-US" sz="1100" dirty="0">
              <a:solidFill>
                <a:schemeClr val="accent1"/>
              </a:solidFill>
              <a:latin typeface="Fira Sans Condensed Medium"/>
              <a:ea typeface="Fira Sans Condensed Medium"/>
              <a:cs typeface="Fira Sans Condensed Medium"/>
              <a:sym typeface="Fira Sans Condensed Medium"/>
            </a:endParaRPr>
          </a:p>
        </p:txBody>
      </p:sp>
      <p:sp>
        <p:nvSpPr>
          <p:cNvPr id="248" name="Google Shape;248;p22"/>
          <p:cNvSpPr txBox="1"/>
          <p:nvPr/>
        </p:nvSpPr>
        <p:spPr>
          <a:xfrm>
            <a:off x="414475" y="1895140"/>
            <a:ext cx="2168400" cy="1118746"/>
          </a:xfrm>
          <a:prstGeom prst="rect">
            <a:avLst/>
          </a:prstGeom>
          <a:noFill/>
          <a:ln>
            <a:noFill/>
          </a:ln>
        </p:spPr>
        <p:txBody>
          <a:bodyPr spcFirstLastPara="1" wrap="square" lIns="91425" tIns="91425" rIns="91425" bIns="91425" anchor="t" anchorCtr="0">
            <a:noAutofit/>
          </a:bodyPr>
          <a:lstStyle/>
          <a:p>
            <a:pPr marL="0" algn="just">
              <a:lnSpc>
                <a:spcPct val="115000"/>
              </a:lnSpc>
              <a:spcBef>
                <a:spcPts val="0"/>
              </a:spcBef>
            </a:pPr>
            <a:r>
              <a:rPr lang="en-US" sz="700" dirty="0">
                <a:solidFill>
                  <a:schemeClr val="bg1"/>
                </a:solidFill>
                <a:latin typeface="Calibri" panose="020F0502020204030204" pitchFamily="34" charset="0"/>
                <a:ea typeface="SimSun" panose="02010600030101010101" pitchFamily="2" charset="-122"/>
                <a:cs typeface="Times New Roman" panose="02020603050405020304" pitchFamily="18" charset="0"/>
              </a:rPr>
              <a:t>The bargaining power of suppliers</a:t>
            </a:r>
            <a:r>
              <a:rPr lang="en-US" sz="700" b="1" dirty="0">
                <a:solidFill>
                  <a:schemeClr val="bg1"/>
                </a:solidFill>
                <a:latin typeface="Calibri" panose="020F0502020204030204" pitchFamily="34" charset="0"/>
                <a:ea typeface="SimSun" panose="02010600030101010101" pitchFamily="2" charset="-122"/>
                <a:cs typeface="Times New Roman" panose="02020603050405020304" pitchFamily="18" charset="0"/>
              </a:rPr>
              <a:t> </a:t>
            </a:r>
            <a:r>
              <a:rPr lang="en-US" sz="700" dirty="0">
                <a:solidFill>
                  <a:schemeClr val="bg1"/>
                </a:solidFill>
                <a:latin typeface="Calibri" panose="020F0502020204030204" pitchFamily="34" charset="0"/>
                <a:ea typeface="SimSun" panose="02010600030101010101" pitchFamily="2" charset="-122"/>
                <a:cs typeface="Times New Roman" panose="02020603050405020304" pitchFamily="18" charset="0"/>
              </a:rPr>
              <a:t>to an inventory management product is low. Here's why:</a:t>
            </a:r>
            <a:endParaRPr lang="en-US" sz="6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171450" lvl="1" indent="-171450" algn="just">
              <a:lnSpc>
                <a:spcPct val="115000"/>
              </a:lnSpc>
              <a:spcBef>
                <a:spcPts val="0"/>
              </a:spcBef>
              <a:buClr>
                <a:schemeClr val="bg1"/>
              </a:buClr>
              <a:buFont typeface="Wingdings" panose="05000000000000000000" pitchFamily="2" charset="2"/>
              <a:buChar char="v"/>
            </a:pPr>
            <a:r>
              <a:rPr lang="en-US" sz="700" dirty="0">
                <a:solidFill>
                  <a:schemeClr val="bg1"/>
                </a:solidFill>
                <a:latin typeface="Calibri" panose="020F0502020204030204" pitchFamily="34" charset="0"/>
                <a:ea typeface="SimSun" panose="02010600030101010101" pitchFamily="2" charset="-122"/>
                <a:cs typeface="Times New Roman" panose="02020603050405020304" pitchFamily="18" charset="0"/>
              </a:rPr>
              <a:t>Inventory management software typically relies on standard technologies and infrastructure (e.g., servers, databases, programming languages).</a:t>
            </a:r>
            <a:endParaRPr lang="en-US" sz="6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171450" lvl="1" indent="-171450" algn="just">
              <a:lnSpc>
                <a:spcPct val="115000"/>
              </a:lnSpc>
              <a:spcBef>
                <a:spcPts val="0"/>
              </a:spcBef>
              <a:buClr>
                <a:schemeClr val="bg1"/>
              </a:buClr>
              <a:buFont typeface="Wingdings" panose="05000000000000000000" pitchFamily="2" charset="2"/>
              <a:buChar char="v"/>
            </a:pPr>
            <a:r>
              <a:rPr lang="en-US" sz="700" dirty="0">
                <a:solidFill>
                  <a:schemeClr val="bg1"/>
                </a:solidFill>
                <a:latin typeface="Calibri" panose="020F0502020204030204" pitchFamily="34" charset="0"/>
                <a:ea typeface="SimSun" panose="02010600030101010101" pitchFamily="2" charset="-122"/>
                <a:cs typeface="Times New Roman" panose="02020603050405020304" pitchFamily="18" charset="0"/>
              </a:rPr>
              <a:t>Suppliers of these technologies (e.g., Amazon Web Services, Microsoft) have limited bargaining power.</a:t>
            </a:r>
            <a:endParaRPr lang="en-US" sz="6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p:txBody>
      </p:sp>
      <p:sp>
        <p:nvSpPr>
          <p:cNvPr id="249" name="Google Shape;249;p22"/>
          <p:cNvSpPr/>
          <p:nvPr/>
        </p:nvSpPr>
        <p:spPr>
          <a:xfrm>
            <a:off x="3802175" y="1928033"/>
            <a:ext cx="1539638" cy="1540466"/>
          </a:xfrm>
          <a:custGeom>
            <a:avLst/>
            <a:gdLst/>
            <a:ahLst/>
            <a:cxnLst/>
            <a:rect l="l" t="t" r="r" b="b"/>
            <a:pathLst>
              <a:path w="17664" h="17674" extrusionOk="0">
                <a:moveTo>
                  <a:pt x="8827" y="1"/>
                </a:moveTo>
                <a:cubicBezTo>
                  <a:pt x="3956" y="1"/>
                  <a:pt x="1" y="3956"/>
                  <a:pt x="1" y="8838"/>
                </a:cubicBezTo>
                <a:cubicBezTo>
                  <a:pt x="1" y="13718"/>
                  <a:pt x="3956" y="17674"/>
                  <a:pt x="8827" y="17674"/>
                </a:cubicBezTo>
                <a:cubicBezTo>
                  <a:pt x="13708" y="17674"/>
                  <a:pt x="17663" y="13718"/>
                  <a:pt x="17663" y="8838"/>
                </a:cubicBezTo>
                <a:cubicBezTo>
                  <a:pt x="17663" y="3956"/>
                  <a:pt x="13708" y="1"/>
                  <a:pt x="88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2"/>
          <p:cNvSpPr/>
          <p:nvPr/>
        </p:nvSpPr>
        <p:spPr>
          <a:xfrm>
            <a:off x="3580887" y="1828576"/>
            <a:ext cx="1964852" cy="1902600"/>
          </a:xfrm>
          <a:prstGeom prst="ellipse">
            <a:avLst/>
          </a:prstGeom>
          <a:solidFill>
            <a:srgbClr val="FFFF00"/>
          </a:solidFill>
          <a:ln w="152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dirty="0">
                <a:solidFill>
                  <a:schemeClr val="dk1"/>
                </a:solidFill>
                <a:latin typeface="Fira Sans Condensed Medium"/>
                <a:ea typeface="Fira Sans Condensed Medium"/>
                <a:cs typeface="Fira Sans Condensed Medium"/>
                <a:sym typeface="Fira Sans Condensed Medium"/>
              </a:rPr>
              <a:t>Competitive</a:t>
            </a:r>
            <a:endParaRPr sz="1800" dirty="0">
              <a:solidFill>
                <a:schemeClr val="dk1"/>
              </a:solidFill>
              <a:latin typeface="Fira Sans Condensed Medium"/>
              <a:ea typeface="Fira Sans Condensed Medium"/>
              <a:cs typeface="Fira Sans Condensed Medium"/>
              <a:sym typeface="Fira Sans Condensed Medium"/>
            </a:endParaRPr>
          </a:p>
          <a:p>
            <a:pPr marL="0" lvl="0" indent="0" algn="ctr" rtl="0">
              <a:spcBef>
                <a:spcPts val="0"/>
              </a:spcBef>
              <a:spcAft>
                <a:spcPts val="0"/>
              </a:spcAft>
              <a:buNone/>
            </a:pPr>
            <a:r>
              <a:rPr lang="en" sz="1800" dirty="0">
                <a:solidFill>
                  <a:schemeClr val="dk1"/>
                </a:solidFill>
                <a:latin typeface="Fira Sans Condensed Medium"/>
                <a:ea typeface="Fira Sans Condensed Medium"/>
                <a:cs typeface="Fira Sans Condensed Medium"/>
                <a:sym typeface="Fira Sans Condensed Medium"/>
              </a:rPr>
              <a:t>Rivalry</a:t>
            </a:r>
            <a:endParaRPr sz="1800" dirty="0">
              <a:solidFill>
                <a:schemeClr val="dk1"/>
              </a:solidFill>
              <a:latin typeface="Fira Sans Condensed Medium"/>
              <a:ea typeface="Fira Sans Condensed Medium"/>
              <a:cs typeface="Fira Sans Condensed Medium"/>
              <a:sym typeface="Fira Sans Condensed Medium"/>
            </a:endParaRPr>
          </a:p>
        </p:txBody>
      </p:sp>
      <p:sp>
        <p:nvSpPr>
          <p:cNvPr id="2" name="TextBox 1">
            <a:extLst>
              <a:ext uri="{FF2B5EF4-FFF2-40B4-BE49-F238E27FC236}">
                <a16:creationId xmlns:a16="http://schemas.microsoft.com/office/drawing/2014/main" id="{0296638A-E495-68E4-E27B-BE458DCD7CC9}"/>
              </a:ext>
            </a:extLst>
          </p:cNvPr>
          <p:cNvSpPr txBox="1"/>
          <p:nvPr/>
        </p:nvSpPr>
        <p:spPr>
          <a:xfrm>
            <a:off x="393164" y="567724"/>
            <a:ext cx="2329969" cy="1200008"/>
          </a:xfrm>
          <a:prstGeom prst="rect">
            <a:avLst/>
          </a:prstGeom>
          <a:noFill/>
        </p:spPr>
        <p:txBody>
          <a:bodyPr wrap="square" rtlCol="0">
            <a:spAutoFit/>
          </a:bodyPr>
          <a:lstStyle/>
          <a:p>
            <a:pPr marL="0" indent="0" algn="just">
              <a:lnSpc>
                <a:spcPct val="115000"/>
              </a:lnSpc>
              <a:spcBef>
                <a:spcPts val="0"/>
              </a:spcBef>
              <a:buNone/>
            </a:pPr>
            <a:r>
              <a:rPr lang="en-US" sz="700" dirty="0">
                <a:solidFill>
                  <a:schemeClr val="bg1"/>
                </a:solidFill>
                <a:latin typeface="Calibri" panose="020F0502020204030204" pitchFamily="34" charset="0"/>
                <a:ea typeface="SimSun" panose="02010600030101010101" pitchFamily="2" charset="-122"/>
                <a:cs typeface="Times New Roman" panose="02020603050405020304" pitchFamily="18" charset="0"/>
              </a:rPr>
              <a:t>Competitive rivalry among existing competitors</a:t>
            </a:r>
            <a:r>
              <a:rPr lang="en-US" sz="700" b="1" dirty="0">
                <a:solidFill>
                  <a:schemeClr val="bg1"/>
                </a:solidFill>
                <a:latin typeface="Calibri" panose="020F0502020204030204" pitchFamily="34" charset="0"/>
                <a:ea typeface="SimSun" panose="02010600030101010101" pitchFamily="2" charset="-122"/>
                <a:cs typeface="Times New Roman" panose="02020603050405020304" pitchFamily="18" charset="0"/>
              </a:rPr>
              <a:t> </a:t>
            </a:r>
            <a:r>
              <a:rPr lang="en-US" sz="700" dirty="0">
                <a:solidFill>
                  <a:schemeClr val="bg1"/>
                </a:solidFill>
                <a:latin typeface="Calibri" panose="020F0502020204030204" pitchFamily="34" charset="0"/>
                <a:ea typeface="SimSun" panose="02010600030101010101" pitchFamily="2" charset="-122"/>
                <a:cs typeface="Times New Roman" panose="02020603050405020304" pitchFamily="18" charset="0"/>
              </a:rPr>
              <a:t>to an inventory management product is high. Here's why:</a:t>
            </a:r>
          </a:p>
          <a:p>
            <a:pPr marL="0" indent="0" algn="just">
              <a:lnSpc>
                <a:spcPct val="115000"/>
              </a:lnSpc>
              <a:spcBef>
                <a:spcPts val="0"/>
              </a:spcBef>
              <a:buNone/>
            </a:pPr>
            <a:r>
              <a:rPr lang="en-US" sz="700" dirty="0">
                <a:solidFill>
                  <a:schemeClr val="bg1"/>
                </a:solidFill>
                <a:latin typeface="Calibri" panose="020F0502020204030204" pitchFamily="34" charset="0"/>
                <a:ea typeface="SimSun" panose="02010600030101010101" pitchFamily="2" charset="-122"/>
                <a:cs typeface="Times New Roman" panose="02020603050405020304" pitchFamily="18" charset="0"/>
              </a:rPr>
              <a:t>The inventory management software market is highly competitive, with many established players and new entrants: This intense competition leads to:</a:t>
            </a:r>
          </a:p>
          <a:p>
            <a:pPr marL="285750" lvl="1" indent="-285750" algn="just">
              <a:lnSpc>
                <a:spcPct val="115000"/>
              </a:lnSpc>
              <a:spcBef>
                <a:spcPts val="0"/>
              </a:spcBef>
              <a:buClr>
                <a:schemeClr val="bg1"/>
              </a:buClr>
              <a:buFont typeface="Wingdings" panose="05000000000000000000" pitchFamily="2" charset="2"/>
              <a:buChar char="v"/>
            </a:pPr>
            <a:r>
              <a:rPr lang="en-US" sz="700" dirty="0">
                <a:solidFill>
                  <a:schemeClr val="bg1"/>
                </a:solidFill>
                <a:latin typeface="Calibri" panose="020F0502020204030204" pitchFamily="34" charset="0"/>
                <a:ea typeface="SimSun" panose="02010600030101010101" pitchFamily="2" charset="-122"/>
                <a:cs typeface="Times New Roman" panose="02020603050405020304" pitchFamily="18" charset="0"/>
              </a:rPr>
              <a:t>Aggressive marketing and sales tactics</a:t>
            </a:r>
            <a:endParaRPr lang="en-US" sz="4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285750" lvl="1" indent="-285750" algn="just">
              <a:lnSpc>
                <a:spcPct val="115000"/>
              </a:lnSpc>
              <a:spcBef>
                <a:spcPts val="0"/>
              </a:spcBef>
              <a:buClr>
                <a:schemeClr val="bg1"/>
              </a:buClr>
              <a:buFont typeface="Wingdings" panose="05000000000000000000" pitchFamily="2" charset="2"/>
              <a:buChar char="v"/>
            </a:pPr>
            <a:r>
              <a:rPr lang="en-US" sz="700" dirty="0">
                <a:solidFill>
                  <a:schemeClr val="bg1"/>
                </a:solidFill>
                <a:latin typeface="Calibri" panose="020F0502020204030204" pitchFamily="34" charset="0"/>
                <a:ea typeface="SimSun" panose="02010600030101010101" pitchFamily="2" charset="-122"/>
                <a:cs typeface="Times New Roman" panose="02020603050405020304" pitchFamily="18" charset="0"/>
              </a:rPr>
              <a:t>Continuous product improvement</a:t>
            </a:r>
            <a:endParaRPr lang="en-US" sz="4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285750" lvl="1" indent="-285750" algn="just">
              <a:lnSpc>
                <a:spcPct val="115000"/>
              </a:lnSpc>
              <a:spcBef>
                <a:spcPts val="0"/>
              </a:spcBef>
              <a:buClr>
                <a:schemeClr val="bg1"/>
              </a:buClr>
              <a:buFont typeface="Wingdings" panose="05000000000000000000" pitchFamily="2" charset="2"/>
              <a:buChar char="v"/>
            </a:pPr>
            <a:r>
              <a:rPr lang="en-US" sz="700" dirty="0">
                <a:solidFill>
                  <a:schemeClr val="bg1"/>
                </a:solidFill>
                <a:latin typeface="Calibri" panose="020F0502020204030204" pitchFamily="34" charset="0"/>
                <a:ea typeface="SimSun" panose="02010600030101010101" pitchFamily="2" charset="-122"/>
                <a:cs typeface="Times New Roman" panose="02020603050405020304" pitchFamily="18" charset="0"/>
              </a:rPr>
              <a:t>Pricing pressure</a:t>
            </a:r>
            <a:endParaRPr lang="en-US" sz="4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285750" lvl="1" indent="-285750" algn="just">
              <a:lnSpc>
                <a:spcPct val="115000"/>
              </a:lnSpc>
              <a:spcBef>
                <a:spcPts val="0"/>
              </a:spcBef>
              <a:buClr>
                <a:schemeClr val="bg1"/>
              </a:buClr>
              <a:buFont typeface="Wingdings" panose="05000000000000000000" pitchFamily="2" charset="2"/>
              <a:buChar char="v"/>
            </a:pPr>
            <a:r>
              <a:rPr lang="en-US" sz="700" dirty="0">
                <a:solidFill>
                  <a:schemeClr val="bg1"/>
                </a:solidFill>
                <a:latin typeface="Calibri" panose="020F0502020204030204" pitchFamily="34" charset="0"/>
                <a:ea typeface="SimSun" panose="02010600030101010101" pitchFamily="2" charset="-122"/>
                <a:cs typeface="Times New Roman" panose="02020603050405020304" pitchFamily="18" charset="0"/>
              </a:rPr>
              <a:t>High customer acquisition and retention cos</a:t>
            </a:r>
            <a:r>
              <a:rPr lang="en-US" sz="600" dirty="0">
                <a:solidFill>
                  <a:schemeClr val="bg1"/>
                </a:solidFill>
                <a:latin typeface="Calibri" panose="020F0502020204030204" pitchFamily="34" charset="0"/>
                <a:ea typeface="SimSun" panose="02010600030101010101" pitchFamily="2" charset="-122"/>
                <a:cs typeface="Times New Roman" panose="02020603050405020304" pitchFamily="18" charset="0"/>
              </a:rPr>
              <a:t>ts </a:t>
            </a:r>
            <a:endParaRPr lang="en-US" sz="600" dirty="0"/>
          </a:p>
        </p:txBody>
      </p:sp>
      <p:sp>
        <p:nvSpPr>
          <p:cNvPr id="3" name="TextBox 2">
            <a:extLst>
              <a:ext uri="{FF2B5EF4-FFF2-40B4-BE49-F238E27FC236}">
                <a16:creationId xmlns:a16="http://schemas.microsoft.com/office/drawing/2014/main" id="{37DE45BA-365B-9029-6851-B2020ABD6F05}"/>
              </a:ext>
            </a:extLst>
          </p:cNvPr>
          <p:cNvSpPr txBox="1"/>
          <p:nvPr/>
        </p:nvSpPr>
        <p:spPr>
          <a:xfrm>
            <a:off x="0" y="388739"/>
            <a:ext cx="2919270" cy="276999"/>
          </a:xfrm>
          <a:prstGeom prst="rect">
            <a:avLst/>
          </a:prstGeom>
          <a:noFill/>
        </p:spPr>
        <p:txBody>
          <a:bodyPr wrap="square" rtlCol="0">
            <a:spAutoFit/>
          </a:bodyPr>
          <a:lstStyle/>
          <a:p>
            <a:pPr marL="0" lvl="0" indent="0" algn="r" rtl="0">
              <a:spcBef>
                <a:spcPts val="0"/>
              </a:spcBef>
              <a:spcAft>
                <a:spcPts val="0"/>
              </a:spcAft>
              <a:buNone/>
            </a:pPr>
            <a:r>
              <a:rPr lang="en-US" sz="1200" dirty="0">
                <a:solidFill>
                  <a:srgbClr val="FFFF00"/>
                </a:solidFill>
                <a:latin typeface="Fira Sans Condensed Medium"/>
                <a:ea typeface="Fira Sans Condensed Medium"/>
                <a:cs typeface="Fira Sans Condensed Medium"/>
                <a:sym typeface="Fira Sans Condensed Medium"/>
              </a:rPr>
              <a:t>Rivalry Among Existing Competitors</a:t>
            </a:r>
            <a:endParaRPr lang="en-US" sz="1100" dirty="0">
              <a:solidFill>
                <a:srgbClr val="FFFF00"/>
              </a:solidFill>
              <a:latin typeface="Fira Sans Condensed Medium"/>
              <a:ea typeface="Fira Sans Condensed Medium"/>
              <a:cs typeface="Fira Sans Condensed Medium"/>
              <a:sym typeface="Fira Sans Condensed Medium"/>
            </a:endParaRPr>
          </a:p>
        </p:txBody>
      </p:sp>
      <p:graphicFrame>
        <p:nvGraphicFramePr>
          <p:cNvPr id="4" name="Table 3">
            <a:extLst>
              <a:ext uri="{FF2B5EF4-FFF2-40B4-BE49-F238E27FC236}">
                <a16:creationId xmlns:a16="http://schemas.microsoft.com/office/drawing/2014/main" id="{3454FA96-5933-2F12-45DB-2798831566F9}"/>
              </a:ext>
            </a:extLst>
          </p:cNvPr>
          <p:cNvGraphicFramePr>
            <a:graphicFrameLocks noGrp="1"/>
          </p:cNvGraphicFramePr>
          <p:nvPr>
            <p:extLst>
              <p:ext uri="{D42A27DB-BD31-4B8C-83A1-F6EECF244321}">
                <p14:modId xmlns:p14="http://schemas.microsoft.com/office/powerpoint/2010/main" val="4209969629"/>
              </p:ext>
            </p:extLst>
          </p:nvPr>
        </p:nvGraphicFramePr>
        <p:xfrm>
          <a:off x="7483162" y="487676"/>
          <a:ext cx="1473656" cy="1077777"/>
        </p:xfrm>
        <a:graphic>
          <a:graphicData uri="http://schemas.openxmlformats.org/drawingml/2006/table">
            <a:tbl>
              <a:tblPr firstRow="1" firstCol="1" bandRow="1">
                <a:tableStyleId>{21E4AEA4-8DFA-4A89-87EB-49C32662AFE0}</a:tableStyleId>
              </a:tblPr>
              <a:tblGrid>
                <a:gridCol w="674336">
                  <a:extLst>
                    <a:ext uri="{9D8B030D-6E8A-4147-A177-3AD203B41FA5}">
                      <a16:colId xmlns:a16="http://schemas.microsoft.com/office/drawing/2014/main" val="473720070"/>
                    </a:ext>
                  </a:extLst>
                </a:gridCol>
                <a:gridCol w="799320">
                  <a:extLst>
                    <a:ext uri="{9D8B030D-6E8A-4147-A177-3AD203B41FA5}">
                      <a16:colId xmlns:a16="http://schemas.microsoft.com/office/drawing/2014/main" val="1349444099"/>
                    </a:ext>
                  </a:extLst>
                </a:gridCol>
              </a:tblGrid>
              <a:tr h="169680">
                <a:tc>
                  <a:txBody>
                    <a:bodyPr/>
                    <a:lstStyle/>
                    <a:p>
                      <a:pPr marL="0" marR="0" algn="l">
                        <a:lnSpc>
                          <a:spcPct val="115000"/>
                        </a:lnSpc>
                        <a:spcBef>
                          <a:spcPts val="0"/>
                        </a:spcBef>
                        <a:spcAft>
                          <a:spcPts val="0"/>
                        </a:spcAft>
                      </a:pPr>
                      <a:r>
                        <a:rPr lang="en-US" sz="300" dirty="0">
                          <a:effectLst/>
                        </a:rPr>
                        <a:t>Force</a:t>
                      </a:r>
                      <a:endParaRPr lang="en-US" sz="300" dirty="0">
                        <a:effectLst/>
                        <a:latin typeface="Calibri" panose="020F0502020204030204" pitchFamily="34" charset="0"/>
                        <a:ea typeface="SimSun" panose="02010600030101010101" pitchFamily="2" charset="-122"/>
                        <a:cs typeface="Times New Roman" panose="02020603050405020304" pitchFamily="18" charset="0"/>
                      </a:endParaRPr>
                    </a:p>
                  </a:txBody>
                  <a:tcPr marL="102870" marR="102870" marT="0" marB="0"/>
                </a:tc>
                <a:tc>
                  <a:txBody>
                    <a:bodyPr/>
                    <a:lstStyle/>
                    <a:p>
                      <a:pPr marL="0" marR="0" algn="just">
                        <a:lnSpc>
                          <a:spcPct val="115000"/>
                        </a:lnSpc>
                        <a:spcBef>
                          <a:spcPts val="0"/>
                        </a:spcBef>
                        <a:spcAft>
                          <a:spcPts val="0"/>
                        </a:spcAft>
                      </a:pPr>
                      <a:r>
                        <a:rPr lang="en-US" sz="300" dirty="0">
                          <a:effectLst/>
                        </a:rPr>
                        <a:t>Score (High/Medium/Low)</a:t>
                      </a:r>
                      <a:endParaRPr lang="en-US" sz="300" dirty="0">
                        <a:effectLst/>
                        <a:latin typeface="Calibri" panose="020F0502020204030204" pitchFamily="34" charset="0"/>
                        <a:ea typeface="SimSun" panose="02010600030101010101" pitchFamily="2" charset="-122"/>
                        <a:cs typeface="Times New Roman" panose="02020603050405020304" pitchFamily="18" charset="0"/>
                      </a:endParaRPr>
                    </a:p>
                  </a:txBody>
                  <a:tcPr marL="102870" marR="102870" marT="0" marB="0"/>
                </a:tc>
                <a:extLst>
                  <a:ext uri="{0D108BD9-81ED-4DB2-BD59-A6C34878D82A}">
                    <a16:rowId xmlns:a16="http://schemas.microsoft.com/office/drawing/2014/main" val="2028716324"/>
                  </a:ext>
                </a:extLst>
              </a:tr>
              <a:tr h="169680">
                <a:tc>
                  <a:txBody>
                    <a:bodyPr/>
                    <a:lstStyle/>
                    <a:p>
                      <a:pPr marL="0" marR="0" algn="l">
                        <a:lnSpc>
                          <a:spcPct val="115000"/>
                        </a:lnSpc>
                        <a:spcBef>
                          <a:spcPts val="0"/>
                        </a:spcBef>
                        <a:spcAft>
                          <a:spcPts val="0"/>
                        </a:spcAft>
                      </a:pPr>
                      <a:r>
                        <a:rPr lang="en-US" sz="300" dirty="0">
                          <a:effectLst/>
                        </a:rPr>
                        <a:t>Threat of New Entrants</a:t>
                      </a:r>
                      <a:endParaRPr lang="en-US" sz="300" dirty="0">
                        <a:effectLst/>
                        <a:latin typeface="Calibri" panose="020F0502020204030204" pitchFamily="34" charset="0"/>
                        <a:ea typeface="SimSun" panose="02010600030101010101" pitchFamily="2" charset="-122"/>
                        <a:cs typeface="Times New Roman" panose="02020603050405020304" pitchFamily="18" charset="0"/>
                      </a:endParaRPr>
                    </a:p>
                  </a:txBody>
                  <a:tcPr marL="102870" marR="102870" marT="0" marB="0"/>
                </a:tc>
                <a:tc>
                  <a:txBody>
                    <a:bodyPr/>
                    <a:lstStyle/>
                    <a:p>
                      <a:pPr marL="0" marR="0" algn="just">
                        <a:lnSpc>
                          <a:spcPct val="115000"/>
                        </a:lnSpc>
                        <a:spcBef>
                          <a:spcPts val="0"/>
                        </a:spcBef>
                        <a:spcAft>
                          <a:spcPts val="0"/>
                        </a:spcAft>
                      </a:pPr>
                      <a:r>
                        <a:rPr lang="en-US" sz="300" dirty="0">
                          <a:effectLst/>
                        </a:rPr>
                        <a:t>Medium – (4/10)</a:t>
                      </a:r>
                      <a:endParaRPr lang="en-US" sz="300" dirty="0">
                        <a:effectLst/>
                        <a:latin typeface="Calibri" panose="020F0502020204030204" pitchFamily="34" charset="0"/>
                        <a:ea typeface="SimSun" panose="02010600030101010101" pitchFamily="2" charset="-122"/>
                        <a:cs typeface="Times New Roman" panose="02020603050405020304" pitchFamily="18" charset="0"/>
                      </a:endParaRPr>
                    </a:p>
                  </a:txBody>
                  <a:tcPr marL="102870" marR="102870" marT="0" marB="0"/>
                </a:tc>
                <a:extLst>
                  <a:ext uri="{0D108BD9-81ED-4DB2-BD59-A6C34878D82A}">
                    <a16:rowId xmlns:a16="http://schemas.microsoft.com/office/drawing/2014/main" val="1908035060"/>
                  </a:ext>
                </a:extLst>
              </a:tr>
              <a:tr h="227496">
                <a:tc>
                  <a:txBody>
                    <a:bodyPr/>
                    <a:lstStyle/>
                    <a:p>
                      <a:pPr marL="0" marR="0" algn="l">
                        <a:lnSpc>
                          <a:spcPct val="115000"/>
                        </a:lnSpc>
                        <a:spcBef>
                          <a:spcPts val="0"/>
                        </a:spcBef>
                        <a:spcAft>
                          <a:spcPts val="0"/>
                        </a:spcAft>
                      </a:pPr>
                      <a:r>
                        <a:rPr lang="en-US" sz="300" dirty="0">
                          <a:solidFill>
                            <a:schemeClr val="bg1"/>
                          </a:solidFill>
                          <a:effectLst/>
                        </a:rPr>
                        <a:t>Bargaining Power of Suppliers</a:t>
                      </a:r>
                      <a:endParaRPr lang="en-US" sz="3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txBody>
                  <a:tcPr marL="102870" marR="102870" marT="0" marB="0"/>
                </a:tc>
                <a:tc>
                  <a:txBody>
                    <a:bodyPr/>
                    <a:lstStyle/>
                    <a:p>
                      <a:pPr marL="0" marR="0" algn="just">
                        <a:lnSpc>
                          <a:spcPct val="115000"/>
                        </a:lnSpc>
                        <a:spcBef>
                          <a:spcPts val="0"/>
                        </a:spcBef>
                        <a:spcAft>
                          <a:spcPts val="0"/>
                        </a:spcAft>
                      </a:pPr>
                      <a:r>
                        <a:rPr lang="en-US" sz="300" dirty="0">
                          <a:solidFill>
                            <a:schemeClr val="tx1"/>
                          </a:solidFill>
                          <a:effectLst/>
                        </a:rPr>
                        <a:t>Low – (2/10)</a:t>
                      </a:r>
                      <a:endParaRPr lang="en-US" sz="3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txBody>
                  <a:tcPr marL="102870" marR="102870" marT="0" marB="0"/>
                </a:tc>
                <a:extLst>
                  <a:ext uri="{0D108BD9-81ED-4DB2-BD59-A6C34878D82A}">
                    <a16:rowId xmlns:a16="http://schemas.microsoft.com/office/drawing/2014/main" val="2932847036"/>
                  </a:ext>
                </a:extLst>
              </a:tr>
              <a:tr h="171562">
                <a:tc>
                  <a:txBody>
                    <a:bodyPr/>
                    <a:lstStyle/>
                    <a:p>
                      <a:pPr marL="0" marR="0" algn="l">
                        <a:lnSpc>
                          <a:spcPct val="115000"/>
                        </a:lnSpc>
                        <a:spcBef>
                          <a:spcPts val="0"/>
                        </a:spcBef>
                        <a:spcAft>
                          <a:spcPts val="0"/>
                        </a:spcAft>
                      </a:pPr>
                      <a:r>
                        <a:rPr lang="en-US" sz="300" dirty="0">
                          <a:effectLst/>
                        </a:rPr>
                        <a:t>Bargaining Power of Buyers </a:t>
                      </a:r>
                      <a:endParaRPr lang="en-US" sz="300" dirty="0">
                        <a:effectLst/>
                        <a:latin typeface="Calibri" panose="020F0502020204030204" pitchFamily="34" charset="0"/>
                        <a:ea typeface="SimSun" panose="02010600030101010101" pitchFamily="2" charset="-122"/>
                        <a:cs typeface="Times New Roman" panose="02020603050405020304" pitchFamily="18" charset="0"/>
                      </a:endParaRPr>
                    </a:p>
                  </a:txBody>
                  <a:tcPr marL="102870" marR="102870" marT="0" marB="0"/>
                </a:tc>
                <a:tc>
                  <a:txBody>
                    <a:bodyPr/>
                    <a:lstStyle/>
                    <a:p>
                      <a:pPr marL="0" marR="0" algn="just">
                        <a:lnSpc>
                          <a:spcPct val="115000"/>
                        </a:lnSpc>
                        <a:spcBef>
                          <a:spcPts val="0"/>
                        </a:spcBef>
                        <a:spcAft>
                          <a:spcPts val="0"/>
                        </a:spcAft>
                      </a:pPr>
                      <a:r>
                        <a:rPr lang="en-US" sz="300" dirty="0">
                          <a:effectLst/>
                        </a:rPr>
                        <a:t>Medium – (5/10)</a:t>
                      </a:r>
                      <a:endParaRPr lang="en-US" sz="300" dirty="0">
                        <a:effectLst/>
                        <a:latin typeface="Calibri" panose="020F0502020204030204" pitchFamily="34" charset="0"/>
                        <a:ea typeface="SimSun" panose="02010600030101010101" pitchFamily="2" charset="-122"/>
                        <a:cs typeface="Times New Roman" panose="02020603050405020304" pitchFamily="18" charset="0"/>
                      </a:endParaRPr>
                    </a:p>
                  </a:txBody>
                  <a:tcPr marL="102870" marR="102870" marT="0" marB="0"/>
                </a:tc>
                <a:extLst>
                  <a:ext uri="{0D108BD9-81ED-4DB2-BD59-A6C34878D82A}">
                    <a16:rowId xmlns:a16="http://schemas.microsoft.com/office/drawing/2014/main" val="2584538829"/>
                  </a:ext>
                </a:extLst>
              </a:tr>
              <a:tr h="227496">
                <a:tc>
                  <a:txBody>
                    <a:bodyPr/>
                    <a:lstStyle/>
                    <a:p>
                      <a:pPr marL="0" marR="0" algn="l">
                        <a:lnSpc>
                          <a:spcPct val="115000"/>
                        </a:lnSpc>
                        <a:spcBef>
                          <a:spcPts val="0"/>
                        </a:spcBef>
                        <a:spcAft>
                          <a:spcPts val="0"/>
                        </a:spcAft>
                      </a:pPr>
                      <a:r>
                        <a:rPr lang="en-US" sz="300" dirty="0">
                          <a:effectLst/>
                        </a:rPr>
                        <a:t>Threat of Substitute Products</a:t>
                      </a:r>
                      <a:endParaRPr lang="en-US" sz="300" dirty="0">
                        <a:effectLst/>
                        <a:latin typeface="Calibri" panose="020F0502020204030204" pitchFamily="34" charset="0"/>
                        <a:ea typeface="SimSun" panose="02010600030101010101" pitchFamily="2" charset="-122"/>
                        <a:cs typeface="Times New Roman" panose="02020603050405020304" pitchFamily="18" charset="0"/>
                      </a:endParaRPr>
                    </a:p>
                  </a:txBody>
                  <a:tcPr marL="102870" marR="102870" marT="0" marB="0"/>
                </a:tc>
                <a:tc>
                  <a:txBody>
                    <a:bodyPr/>
                    <a:lstStyle/>
                    <a:p>
                      <a:pPr marL="0" marR="0" algn="just">
                        <a:lnSpc>
                          <a:spcPct val="115000"/>
                        </a:lnSpc>
                        <a:spcBef>
                          <a:spcPts val="0"/>
                        </a:spcBef>
                        <a:spcAft>
                          <a:spcPts val="0"/>
                        </a:spcAft>
                      </a:pPr>
                      <a:r>
                        <a:rPr lang="en-US" sz="300" dirty="0">
                          <a:effectLst/>
                        </a:rPr>
                        <a:t>Low – (3/10)</a:t>
                      </a:r>
                      <a:endParaRPr lang="en-US" sz="300" dirty="0">
                        <a:effectLst/>
                        <a:latin typeface="Calibri" panose="020F0502020204030204" pitchFamily="34" charset="0"/>
                        <a:ea typeface="SimSun" panose="02010600030101010101" pitchFamily="2" charset="-122"/>
                        <a:cs typeface="Times New Roman" panose="02020603050405020304" pitchFamily="18" charset="0"/>
                      </a:endParaRPr>
                    </a:p>
                  </a:txBody>
                  <a:tcPr marL="102870" marR="102870" marT="0" marB="0"/>
                </a:tc>
                <a:extLst>
                  <a:ext uri="{0D108BD9-81ED-4DB2-BD59-A6C34878D82A}">
                    <a16:rowId xmlns:a16="http://schemas.microsoft.com/office/drawing/2014/main" val="1386248139"/>
                  </a:ext>
                </a:extLst>
              </a:tr>
              <a:tr h="111863">
                <a:tc>
                  <a:txBody>
                    <a:bodyPr/>
                    <a:lstStyle/>
                    <a:p>
                      <a:pPr marL="0" marR="0" algn="l">
                        <a:lnSpc>
                          <a:spcPct val="115000"/>
                        </a:lnSpc>
                        <a:spcBef>
                          <a:spcPts val="0"/>
                        </a:spcBef>
                        <a:spcAft>
                          <a:spcPts val="0"/>
                        </a:spcAft>
                      </a:pPr>
                      <a:r>
                        <a:rPr lang="en-US" sz="300" dirty="0">
                          <a:effectLst/>
                        </a:rPr>
                        <a:t>Competitive Rivalry</a:t>
                      </a:r>
                      <a:endParaRPr lang="en-US" sz="300" dirty="0">
                        <a:effectLst/>
                        <a:latin typeface="Calibri" panose="020F0502020204030204" pitchFamily="34" charset="0"/>
                        <a:ea typeface="SimSun" panose="02010600030101010101" pitchFamily="2" charset="-122"/>
                        <a:cs typeface="Times New Roman" panose="02020603050405020304" pitchFamily="18" charset="0"/>
                      </a:endParaRPr>
                    </a:p>
                  </a:txBody>
                  <a:tcPr marL="102870" marR="102870" marT="0" marB="0"/>
                </a:tc>
                <a:tc>
                  <a:txBody>
                    <a:bodyPr/>
                    <a:lstStyle/>
                    <a:p>
                      <a:pPr marL="0" marR="0" algn="just">
                        <a:lnSpc>
                          <a:spcPct val="115000"/>
                        </a:lnSpc>
                        <a:spcBef>
                          <a:spcPts val="0"/>
                        </a:spcBef>
                        <a:spcAft>
                          <a:spcPts val="0"/>
                        </a:spcAft>
                      </a:pPr>
                      <a:r>
                        <a:rPr lang="en-US" sz="300" dirty="0">
                          <a:effectLst/>
                        </a:rPr>
                        <a:t>High – (8/10)</a:t>
                      </a:r>
                      <a:endParaRPr lang="en-US" sz="300" dirty="0">
                        <a:effectLst/>
                        <a:latin typeface="Calibri" panose="020F0502020204030204" pitchFamily="34" charset="0"/>
                        <a:ea typeface="SimSun" panose="02010600030101010101" pitchFamily="2" charset="-122"/>
                        <a:cs typeface="Times New Roman" panose="02020603050405020304" pitchFamily="18" charset="0"/>
                      </a:endParaRPr>
                    </a:p>
                  </a:txBody>
                  <a:tcPr marL="102870" marR="102870" marT="0" marB="0"/>
                </a:tc>
                <a:extLst>
                  <a:ext uri="{0D108BD9-81ED-4DB2-BD59-A6C34878D82A}">
                    <a16:rowId xmlns:a16="http://schemas.microsoft.com/office/drawing/2014/main" val="125178286"/>
                  </a:ext>
                </a:extLst>
              </a:tr>
            </a:tbl>
          </a:graphicData>
        </a:graphic>
      </p:graphicFrame>
      <p:sp>
        <p:nvSpPr>
          <p:cNvPr id="5" name="TextBox 4">
            <a:extLst>
              <a:ext uri="{FF2B5EF4-FFF2-40B4-BE49-F238E27FC236}">
                <a16:creationId xmlns:a16="http://schemas.microsoft.com/office/drawing/2014/main" id="{6E319296-CD5D-1ED0-8739-BC2A130BCFA9}"/>
              </a:ext>
            </a:extLst>
          </p:cNvPr>
          <p:cNvSpPr txBox="1"/>
          <p:nvPr/>
        </p:nvSpPr>
        <p:spPr>
          <a:xfrm>
            <a:off x="3266649" y="4439401"/>
            <a:ext cx="2569369" cy="1021049"/>
          </a:xfrm>
          <a:prstGeom prst="rect">
            <a:avLst/>
          </a:prstGeom>
          <a:noFill/>
        </p:spPr>
        <p:txBody>
          <a:bodyPr wrap="square" rtlCol="0">
            <a:spAutoFit/>
          </a:bodyPr>
          <a:lstStyle/>
          <a:p>
            <a:pPr defTabSz="1371600" eaLnBrk="0" fontAlgn="base" hangingPunct="0">
              <a:spcBef>
                <a:spcPct val="0"/>
              </a:spcBef>
              <a:spcAft>
                <a:spcPct val="0"/>
              </a:spcAft>
            </a:pPr>
            <a:r>
              <a:rPr lang="en-US" altLang="zh-CN" sz="900" b="1" dirty="0">
                <a:solidFill>
                  <a:schemeClr val="tx1">
                    <a:lumMod val="25000"/>
                    <a:lumOff val="75000"/>
                  </a:schemeClr>
                </a:solidFill>
                <a:latin typeface="Calibri" panose="020F0502020204030204" pitchFamily="34" charset="0"/>
                <a:ea typeface="SimSun" panose="02010600030101010101" pitchFamily="2" charset="-122"/>
                <a:cs typeface="Calibri" panose="020F0502020204030204" pitchFamily="34" charset="0"/>
              </a:rPr>
              <a:t>SUMMARY</a:t>
            </a:r>
            <a:endParaRPr lang="en-US" altLang="zh-CN" sz="400" dirty="0">
              <a:solidFill>
                <a:schemeClr val="tx1">
                  <a:lumMod val="25000"/>
                  <a:lumOff val="75000"/>
                </a:schemeClr>
              </a:solidFill>
            </a:endParaRPr>
          </a:p>
          <a:p>
            <a:pPr defTabSz="1371600" eaLnBrk="0" fontAlgn="base" hangingPunct="0">
              <a:spcBef>
                <a:spcPct val="0"/>
              </a:spcBef>
              <a:spcAft>
                <a:spcPct val="0"/>
              </a:spcAft>
            </a:pPr>
            <a:r>
              <a:rPr lang="en-US" altLang="zh-CN" sz="900" dirty="0">
                <a:solidFill>
                  <a:schemeClr val="bg1"/>
                </a:solidFill>
                <a:latin typeface="Calibri" panose="020F0502020204030204" pitchFamily="34" charset="0"/>
                <a:ea typeface="SimSun" panose="02010600030101010101" pitchFamily="2" charset="-122"/>
                <a:cs typeface="Calibri" panose="020F0502020204030204" pitchFamily="34" charset="0"/>
              </a:rPr>
              <a:t>This concise overview helps to understand the competitive landscape and ultimately help to make informed strategic decisions.</a:t>
            </a:r>
            <a:endParaRPr lang="en-US" altLang="zh-CN" sz="1050" dirty="0">
              <a:solidFill>
                <a:schemeClr val="bg1"/>
              </a:solidFill>
              <a:latin typeface="Arial" panose="020B0604020202020204" pitchFamily="34" charset="0"/>
            </a:endParaRPr>
          </a:p>
          <a:p>
            <a:pPr marL="285750" lvl="1" indent="-285750" algn="just">
              <a:lnSpc>
                <a:spcPct val="115000"/>
              </a:lnSpc>
              <a:spcBef>
                <a:spcPts val="0"/>
              </a:spcBef>
              <a:buClr>
                <a:schemeClr val="bg1"/>
              </a:buClr>
              <a:buFont typeface="Wingdings" panose="05000000000000000000" pitchFamily="2" charset="2"/>
              <a:buChar char="v"/>
            </a:pPr>
            <a:endParaRPr lang="en-US" sz="9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40"/>
        <p:cNvGrpSpPr/>
        <p:nvPr/>
      </p:nvGrpSpPr>
      <p:grpSpPr>
        <a:xfrm>
          <a:off x="0" y="0"/>
          <a:ext cx="0" cy="0"/>
          <a:chOff x="0" y="0"/>
          <a:chExt cx="0" cy="0"/>
        </a:xfrm>
      </p:grpSpPr>
      <p:cxnSp>
        <p:nvCxnSpPr>
          <p:cNvPr id="2047" name="Google Shape;2047;p59"/>
          <p:cNvCxnSpPr/>
          <p:nvPr/>
        </p:nvCxnSpPr>
        <p:spPr>
          <a:xfrm>
            <a:off x="8843800" y="392547"/>
            <a:ext cx="0" cy="43584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0" name="Title 9">
            <a:extLst>
              <a:ext uri="{FF2B5EF4-FFF2-40B4-BE49-F238E27FC236}">
                <a16:creationId xmlns:a16="http://schemas.microsoft.com/office/drawing/2014/main" id="{4927812F-9E97-86C9-32C5-4374EEF15E9A}"/>
              </a:ext>
            </a:extLst>
          </p:cNvPr>
          <p:cNvSpPr>
            <a:spLocks noGrp="1"/>
          </p:cNvSpPr>
          <p:nvPr>
            <p:ph type="title"/>
          </p:nvPr>
        </p:nvSpPr>
        <p:spPr>
          <a:xfrm>
            <a:off x="300199" y="0"/>
            <a:ext cx="2774517" cy="395484"/>
          </a:xfrm>
        </p:spPr>
        <p:txBody>
          <a:bodyPr/>
          <a:lstStyle/>
          <a:p>
            <a:r>
              <a:rPr lang="en-US" sz="1600" dirty="0"/>
              <a:t>IN SUMMARY</a:t>
            </a:r>
          </a:p>
        </p:txBody>
      </p:sp>
      <p:sp>
        <p:nvSpPr>
          <p:cNvPr id="11" name="Text Placeholder 10">
            <a:extLst>
              <a:ext uri="{FF2B5EF4-FFF2-40B4-BE49-F238E27FC236}">
                <a16:creationId xmlns:a16="http://schemas.microsoft.com/office/drawing/2014/main" id="{56F95C99-8A74-05E3-E614-5CF2D71CDFB8}"/>
              </a:ext>
            </a:extLst>
          </p:cNvPr>
          <p:cNvSpPr>
            <a:spLocks noGrp="1"/>
          </p:cNvSpPr>
          <p:nvPr>
            <p:ph type="body" idx="1"/>
          </p:nvPr>
        </p:nvSpPr>
        <p:spPr>
          <a:xfrm>
            <a:off x="94004" y="416260"/>
            <a:ext cx="4132214" cy="4579022"/>
          </a:xfrm>
        </p:spPr>
        <p:txBody>
          <a:bodyPr/>
          <a:lstStyle/>
          <a:p>
            <a:pPr marL="0" marR="0" indent="0" algn="just">
              <a:lnSpc>
                <a:spcPct val="107000"/>
              </a:lnSpc>
              <a:spcBef>
                <a:spcPts val="0"/>
              </a:spcBef>
              <a:spcAft>
                <a:spcPts val="800"/>
              </a:spcAft>
              <a:buNone/>
            </a:pPr>
            <a:r>
              <a:rPr lang="en-US" sz="1000" kern="100" dirty="0">
                <a:effectLst/>
                <a:latin typeface="Calibri" panose="020F0502020204030204" pitchFamily="34" charset="0"/>
                <a:ea typeface="Calibri" panose="020F0502020204030204" pitchFamily="34" charset="0"/>
                <a:cs typeface="Times New Roman" panose="02020603050405020304" pitchFamily="18" charset="0"/>
              </a:rPr>
              <a:t>InventoryMax is to compete with established players in the inventory management market, hence the need to put measures in place to sets it apart from its competitors.</a:t>
            </a:r>
          </a:p>
          <a:p>
            <a:pPr marL="0" marR="0" indent="0" algn="just">
              <a:lnSpc>
                <a:spcPct val="107000"/>
              </a:lnSpc>
              <a:spcBef>
                <a:spcPts val="0"/>
              </a:spcBef>
              <a:spcAft>
                <a:spcPts val="800"/>
              </a:spcAft>
              <a:buNone/>
            </a:pPr>
            <a:r>
              <a:rPr lang="en-US" sz="1000"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Competitors Strength</a:t>
            </a:r>
            <a:endParaRPr lang="en-US" sz="1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Arial" panose="020B0604020202020204" pitchFamily="34" charset="0"/>
              <a:buChar char="•"/>
              <a:tabLst>
                <a:tab pos="457200" algn="l"/>
              </a:tabLst>
            </a:pPr>
            <a:r>
              <a:rPr lang="en-US" sz="1000" kern="100" dirty="0">
                <a:effectLst/>
                <a:latin typeface="Calibri" panose="020F0502020204030204" pitchFamily="34" charset="0"/>
                <a:ea typeface="Calibri" panose="020F0502020204030204" pitchFamily="34" charset="0"/>
                <a:cs typeface="Times New Roman" panose="02020603050405020304" pitchFamily="18" charset="0"/>
              </a:rPr>
              <a:t>Integration with </a:t>
            </a:r>
            <a:r>
              <a:rPr lang="en-US" sz="1000" kern="100" dirty="0" err="1">
                <a:effectLst/>
                <a:latin typeface="Calibri" panose="020F0502020204030204" pitchFamily="34" charset="0"/>
                <a:ea typeface="Calibri" panose="020F0502020204030204" pitchFamily="34" charset="0"/>
                <a:cs typeface="Times New Roman" panose="02020603050405020304" pitchFamily="18" charset="0"/>
              </a:rPr>
              <a:t>Zoho</a:t>
            </a:r>
            <a:r>
              <a:rPr lang="en-US" sz="1000" kern="100" dirty="0">
                <a:effectLst/>
                <a:latin typeface="Calibri" panose="020F0502020204030204" pitchFamily="34" charset="0"/>
                <a:ea typeface="Calibri" panose="020F0502020204030204" pitchFamily="34" charset="0"/>
                <a:cs typeface="Times New Roman" panose="02020603050405020304" pitchFamily="18" charset="0"/>
              </a:rPr>
              <a:t> CRM and other </a:t>
            </a:r>
            <a:r>
              <a:rPr lang="en-US" sz="1000" kern="100" dirty="0" err="1">
                <a:effectLst/>
                <a:latin typeface="Calibri" panose="020F0502020204030204" pitchFamily="34" charset="0"/>
                <a:ea typeface="Calibri" panose="020F0502020204030204" pitchFamily="34" charset="0"/>
                <a:cs typeface="Times New Roman" panose="02020603050405020304" pitchFamily="18" charset="0"/>
              </a:rPr>
              <a:t>Zoho</a:t>
            </a:r>
            <a:r>
              <a:rPr lang="en-US" sz="1000" kern="100" dirty="0">
                <a:effectLst/>
                <a:latin typeface="Calibri" panose="020F0502020204030204" pitchFamily="34" charset="0"/>
                <a:ea typeface="Calibri" panose="020F0502020204030204" pitchFamily="34" charset="0"/>
                <a:cs typeface="Times New Roman" panose="02020603050405020304" pitchFamily="18" charset="0"/>
              </a:rPr>
              <a:t> apps, affordable </a:t>
            </a:r>
          </a:p>
          <a:p>
            <a:pPr marL="342900" marR="0" lvl="0" indent="-342900" algn="just">
              <a:lnSpc>
                <a:spcPct val="107000"/>
              </a:lnSpc>
              <a:spcBef>
                <a:spcPts val="0"/>
              </a:spcBef>
              <a:spcAft>
                <a:spcPts val="800"/>
              </a:spcAft>
              <a:buFont typeface="Arial" panose="020B0604020202020204" pitchFamily="34" charset="0"/>
              <a:buChar char="•"/>
              <a:tabLst>
                <a:tab pos="457200" algn="l"/>
              </a:tabLst>
            </a:pPr>
            <a:r>
              <a:rPr lang="en-US" sz="1000" kern="100" dirty="0">
                <a:effectLst/>
                <a:latin typeface="Calibri" panose="020F0502020204030204" pitchFamily="34" charset="0"/>
                <a:ea typeface="Calibri" panose="020F0502020204030204" pitchFamily="34" charset="0"/>
                <a:cs typeface="Times New Roman" panose="02020603050405020304" pitchFamily="18" charset="0"/>
              </a:rPr>
              <a:t>Robust inventory management features, strong customer support</a:t>
            </a:r>
          </a:p>
          <a:p>
            <a:pPr marL="342900" marR="0" lvl="0" indent="-342900" algn="just">
              <a:lnSpc>
                <a:spcPct val="107000"/>
              </a:lnSpc>
              <a:spcBef>
                <a:spcPts val="0"/>
              </a:spcBef>
              <a:spcAft>
                <a:spcPts val="800"/>
              </a:spcAft>
              <a:buFont typeface="Arial" panose="020B0604020202020204" pitchFamily="34" charset="0"/>
              <a:buChar char="•"/>
              <a:tabLst>
                <a:tab pos="457200" algn="l"/>
              </a:tabLst>
            </a:pPr>
            <a:r>
              <a:rPr lang="en-US" sz="1000" kern="100" dirty="0">
                <a:effectLst/>
                <a:latin typeface="Calibri" panose="020F0502020204030204" pitchFamily="34" charset="0"/>
                <a:ea typeface="Calibri" panose="020F0502020204030204" pitchFamily="34" charset="0"/>
                <a:cs typeface="Times New Roman" panose="02020603050405020304" pitchFamily="18" charset="0"/>
              </a:rPr>
              <a:t>Advanced automation capabilities, strong analytics </a:t>
            </a:r>
          </a:p>
          <a:p>
            <a:pPr marL="342900" marR="0" lvl="0" indent="-342900" algn="just">
              <a:lnSpc>
                <a:spcPct val="107000"/>
              </a:lnSpc>
              <a:spcBef>
                <a:spcPts val="0"/>
              </a:spcBef>
              <a:spcAft>
                <a:spcPts val="800"/>
              </a:spcAft>
              <a:buFont typeface="Arial" panose="020B0604020202020204" pitchFamily="34" charset="0"/>
              <a:buChar char="•"/>
              <a:tabLst>
                <a:tab pos="457200" algn="l"/>
              </a:tabLst>
            </a:pPr>
            <a:r>
              <a:rPr lang="en-US" sz="1000" kern="100" dirty="0">
                <a:effectLst/>
                <a:latin typeface="Calibri" panose="020F0502020204030204" pitchFamily="34" charset="0"/>
                <a:ea typeface="Calibri" panose="020F0502020204030204" pitchFamily="34" charset="0"/>
                <a:cs typeface="Times New Roman" panose="02020603050405020304" pitchFamily="18" charset="0"/>
              </a:rPr>
              <a:t>Integrated with multiple e-commerce platforms, robust reporting</a:t>
            </a:r>
          </a:p>
          <a:p>
            <a:pPr marL="342900" marR="0" lvl="0" indent="-342900" algn="just">
              <a:lnSpc>
                <a:spcPct val="107000"/>
              </a:lnSpc>
              <a:spcBef>
                <a:spcPts val="0"/>
              </a:spcBef>
              <a:spcAft>
                <a:spcPts val="800"/>
              </a:spcAft>
              <a:buFont typeface="Arial" panose="020B0604020202020204" pitchFamily="34" charset="0"/>
              <a:buChar char="•"/>
              <a:tabLst>
                <a:tab pos="457200" algn="l"/>
              </a:tabLst>
            </a:pPr>
            <a:r>
              <a:rPr lang="en-US" sz="1000" kern="100" dirty="0">
                <a:effectLst/>
                <a:latin typeface="Calibri" panose="020F0502020204030204" pitchFamily="34" charset="0"/>
                <a:ea typeface="Calibri" panose="020F0502020204030204" pitchFamily="34" charset="0"/>
                <a:cs typeface="Times New Roman" panose="02020603050405020304" pitchFamily="18" charset="0"/>
              </a:rPr>
              <a:t>Integrated POS and e-commerce solutions, strong customer support</a:t>
            </a:r>
          </a:p>
          <a:p>
            <a:pPr marL="0" marR="0" indent="0" algn="just">
              <a:lnSpc>
                <a:spcPct val="107000"/>
              </a:lnSpc>
              <a:spcBef>
                <a:spcPts val="0"/>
              </a:spcBef>
              <a:spcAft>
                <a:spcPts val="800"/>
              </a:spcAft>
              <a:buNone/>
            </a:pPr>
            <a:r>
              <a:rPr lang="en-US" sz="1000"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Risks Posed by Competitors:</a:t>
            </a:r>
            <a:endParaRPr lang="en-US" sz="1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buFont typeface="Arial" panose="020B0604020202020204" pitchFamily="34" charset="0"/>
              <a:buChar char="•"/>
            </a:pPr>
            <a:r>
              <a:rPr lang="en-US" sz="1000" kern="100" dirty="0">
                <a:effectLst/>
                <a:latin typeface="Calibri" panose="020F0502020204030204" pitchFamily="34" charset="0"/>
                <a:ea typeface="Calibri" panose="020F0502020204030204" pitchFamily="34" charset="0"/>
                <a:cs typeface="Times New Roman" panose="02020603050405020304" pitchFamily="18" charset="0"/>
              </a:rPr>
              <a:t>1. Market share: Established competitors have existing customer bases.</a:t>
            </a:r>
          </a:p>
          <a:p>
            <a:pPr marL="0" marR="0" algn="just">
              <a:lnSpc>
                <a:spcPct val="107000"/>
              </a:lnSpc>
              <a:spcBef>
                <a:spcPts val="0"/>
              </a:spcBef>
              <a:spcAft>
                <a:spcPts val="800"/>
              </a:spcAft>
              <a:buFont typeface="Arial" panose="020B0604020202020204" pitchFamily="34" charset="0"/>
              <a:buChar char="•"/>
            </a:pPr>
            <a:r>
              <a:rPr lang="en-US" sz="1000" kern="100" dirty="0">
                <a:effectLst/>
                <a:latin typeface="Calibri" panose="020F0502020204030204" pitchFamily="34" charset="0"/>
                <a:ea typeface="Calibri" panose="020F0502020204030204" pitchFamily="34" charset="0"/>
                <a:cs typeface="Times New Roman" panose="02020603050405020304" pitchFamily="18" charset="0"/>
              </a:rPr>
              <a:t>2. Feature competition: Competitors offer robust feature sets.</a:t>
            </a:r>
          </a:p>
          <a:p>
            <a:pPr marL="0" marR="0" algn="just">
              <a:lnSpc>
                <a:spcPct val="107000"/>
              </a:lnSpc>
              <a:spcBef>
                <a:spcPts val="0"/>
              </a:spcBef>
              <a:spcAft>
                <a:spcPts val="800"/>
              </a:spcAft>
              <a:buFont typeface="Arial" panose="020B0604020202020204" pitchFamily="34" charset="0"/>
              <a:buChar char="•"/>
            </a:pPr>
            <a:r>
              <a:rPr lang="en-US" sz="1000" kern="100" dirty="0">
                <a:effectLst/>
                <a:latin typeface="Calibri" panose="020F0502020204030204" pitchFamily="34" charset="0"/>
                <a:ea typeface="Calibri" panose="020F0502020204030204" pitchFamily="34" charset="0"/>
                <a:cs typeface="Times New Roman" panose="02020603050405020304" pitchFamily="18" charset="0"/>
              </a:rPr>
              <a:t>3. Pricing pressure: Competitors may undercut </a:t>
            </a:r>
            <a:r>
              <a:rPr lang="en-US" sz="1000" kern="100" dirty="0" err="1">
                <a:effectLst/>
                <a:latin typeface="Calibri" panose="020F0502020204030204" pitchFamily="34" charset="0"/>
                <a:ea typeface="Calibri" panose="020F0502020204030204" pitchFamily="34" charset="0"/>
                <a:cs typeface="Times New Roman" panose="02020603050405020304" pitchFamily="18" charset="0"/>
              </a:rPr>
              <a:t>InventoryMax's</a:t>
            </a:r>
            <a:r>
              <a:rPr lang="en-US" sz="1000" kern="100" dirty="0">
                <a:effectLst/>
                <a:latin typeface="Calibri" panose="020F0502020204030204" pitchFamily="34" charset="0"/>
                <a:ea typeface="Calibri" panose="020F0502020204030204" pitchFamily="34" charset="0"/>
                <a:cs typeface="Times New Roman" panose="02020603050405020304" pitchFamily="18" charset="0"/>
              </a:rPr>
              <a:t> pricing.</a:t>
            </a:r>
          </a:p>
          <a:p>
            <a:pPr marL="0" marR="0" algn="just">
              <a:lnSpc>
                <a:spcPct val="107000"/>
              </a:lnSpc>
              <a:spcBef>
                <a:spcPts val="0"/>
              </a:spcBef>
              <a:spcAft>
                <a:spcPts val="800"/>
              </a:spcAft>
              <a:buFont typeface="Arial" panose="020B0604020202020204" pitchFamily="34" charset="0"/>
              <a:buChar char="•"/>
            </a:pPr>
            <a:r>
              <a:rPr lang="en-US" sz="1000" kern="100" dirty="0">
                <a:effectLst/>
                <a:latin typeface="Calibri" panose="020F0502020204030204" pitchFamily="34" charset="0"/>
                <a:ea typeface="Calibri" panose="020F0502020204030204" pitchFamily="34" charset="0"/>
                <a:cs typeface="Times New Roman" panose="02020603050405020304" pitchFamily="18" charset="0"/>
              </a:rPr>
              <a:t>4.Partnerships: Competitors may establish exclusive partnerships with key players.</a:t>
            </a:r>
          </a:p>
          <a:p>
            <a:pPr marL="0" marR="0" indent="0" algn="just">
              <a:lnSpc>
                <a:spcPct val="107000"/>
              </a:lnSpc>
              <a:spcBef>
                <a:spcPts val="0"/>
              </a:spcBef>
              <a:spcAft>
                <a:spcPts val="800"/>
              </a:spcAft>
              <a:buNone/>
            </a:pPr>
            <a:r>
              <a:rPr lang="en-US" sz="1000"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US" dirty="0"/>
          </a:p>
        </p:txBody>
      </p:sp>
      <p:sp>
        <p:nvSpPr>
          <p:cNvPr id="12" name="Text Placeholder 11">
            <a:extLst>
              <a:ext uri="{FF2B5EF4-FFF2-40B4-BE49-F238E27FC236}">
                <a16:creationId xmlns:a16="http://schemas.microsoft.com/office/drawing/2014/main" id="{4A85D45F-F27B-FCB1-A970-DB3D11CE6368}"/>
              </a:ext>
            </a:extLst>
          </p:cNvPr>
          <p:cNvSpPr>
            <a:spLocks noGrp="1"/>
          </p:cNvSpPr>
          <p:nvPr>
            <p:ph type="body" idx="2"/>
          </p:nvPr>
        </p:nvSpPr>
        <p:spPr>
          <a:xfrm>
            <a:off x="4468902" y="392547"/>
            <a:ext cx="4132209" cy="4579022"/>
          </a:xfrm>
        </p:spPr>
        <p:txBody>
          <a:bodyPr/>
          <a:lstStyle/>
          <a:p>
            <a:pPr marL="0" marR="0" indent="0" algn="just">
              <a:lnSpc>
                <a:spcPct val="107000"/>
              </a:lnSpc>
              <a:spcBef>
                <a:spcPts val="0"/>
              </a:spcBef>
              <a:spcAft>
                <a:spcPts val="800"/>
              </a:spcAft>
              <a:buNone/>
            </a:pPr>
            <a:r>
              <a:rPr lang="en-US" sz="1000"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InventoryMax Mitigation Strategies</a:t>
            </a:r>
            <a:endParaRPr lang="en-US" sz="1000" kern="1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gn="just">
              <a:lnSpc>
                <a:spcPct val="107000"/>
              </a:lnSpc>
              <a:spcBef>
                <a:spcPts val="0"/>
              </a:spcBef>
              <a:spcAft>
                <a:spcPts val="800"/>
              </a:spcAft>
              <a:buFont typeface="Arial" panose="020B0604020202020204" pitchFamily="34" charset="0"/>
              <a:buChar char="•"/>
            </a:pPr>
            <a:r>
              <a:rPr lang="en-US" sz="900" kern="100" dirty="0">
                <a:effectLst/>
                <a:latin typeface="Calibri" panose="020F0502020204030204" pitchFamily="34" charset="0"/>
                <a:ea typeface="Calibri" panose="020F0502020204030204" pitchFamily="34" charset="0"/>
                <a:cs typeface="Times New Roman" panose="02020603050405020304" pitchFamily="18" charset="0"/>
              </a:rPr>
              <a:t>Competition: Differentiate through unique features (RFID integration, user-friendly interface).</a:t>
            </a:r>
          </a:p>
          <a:p>
            <a:pPr marL="171450" marR="0" indent="-171450" algn="just">
              <a:lnSpc>
                <a:spcPct val="107000"/>
              </a:lnSpc>
              <a:spcBef>
                <a:spcPts val="0"/>
              </a:spcBef>
              <a:spcAft>
                <a:spcPts val="800"/>
              </a:spcAft>
              <a:buFont typeface="Arial" panose="020B0604020202020204" pitchFamily="34" charset="0"/>
              <a:buChar char="•"/>
            </a:pPr>
            <a:r>
              <a:rPr lang="en-US" sz="900" kern="100" dirty="0">
                <a:effectLst/>
                <a:latin typeface="Calibri" panose="020F0502020204030204" pitchFamily="34" charset="0"/>
                <a:ea typeface="Calibri" panose="020F0502020204030204" pitchFamily="34" charset="0"/>
                <a:cs typeface="Times New Roman" panose="02020603050405020304" pitchFamily="18" charset="0"/>
              </a:rPr>
              <a:t>Focus on small to medium-sized businesses.</a:t>
            </a:r>
          </a:p>
          <a:p>
            <a:pPr marL="171450" marR="0" indent="-171450" algn="just">
              <a:lnSpc>
                <a:spcPct val="107000"/>
              </a:lnSpc>
              <a:spcBef>
                <a:spcPts val="0"/>
              </a:spcBef>
              <a:spcAft>
                <a:spcPts val="800"/>
              </a:spcAft>
              <a:buFont typeface="Arial" panose="020B0604020202020204" pitchFamily="34" charset="0"/>
              <a:buChar char="•"/>
            </a:pPr>
            <a:r>
              <a:rPr lang="en-US" sz="900" kern="100" dirty="0">
                <a:effectLst/>
                <a:latin typeface="Calibri" panose="020F0502020204030204" pitchFamily="34" charset="0"/>
                <a:ea typeface="Calibri" panose="020F0502020204030204" pitchFamily="34" charset="0"/>
                <a:cs typeface="Times New Roman" panose="02020603050405020304" pitchFamily="18" charset="0"/>
              </a:rPr>
              <a:t>Develop strategic partnerships with e-commerce platforms and accounting software providers.</a:t>
            </a:r>
          </a:p>
          <a:p>
            <a:pPr marL="171450" marR="0" indent="-171450" algn="just">
              <a:lnSpc>
                <a:spcPct val="107000"/>
              </a:lnSpc>
              <a:spcBef>
                <a:spcPts val="0"/>
              </a:spcBef>
              <a:spcAft>
                <a:spcPts val="800"/>
              </a:spcAft>
              <a:buFont typeface="Arial" panose="020B0604020202020204" pitchFamily="34" charset="0"/>
              <a:buChar char="•"/>
            </a:pPr>
            <a:r>
              <a:rPr lang="en-US" sz="900" kern="100" dirty="0">
                <a:effectLst/>
                <a:latin typeface="Calibri" panose="020F0502020204030204" pitchFamily="34" charset="0"/>
                <a:ea typeface="Calibri" panose="020F0502020204030204" pitchFamily="34" charset="0"/>
                <a:cs typeface="Times New Roman" panose="02020603050405020304" pitchFamily="18" charset="0"/>
              </a:rPr>
              <a:t>Offer competitive pricing and flexib</a:t>
            </a:r>
            <a:r>
              <a:rPr lang="en-US" sz="900" kern="100" dirty="0">
                <a:latin typeface="Calibri" panose="020F0502020204030204" pitchFamily="34" charset="0"/>
                <a:ea typeface="Calibri" panose="020F0502020204030204" pitchFamily="34" charset="0"/>
                <a:cs typeface="Times New Roman" panose="02020603050405020304" pitchFamily="18" charset="0"/>
              </a:rPr>
              <a:t>le plans.</a:t>
            </a:r>
          </a:p>
          <a:p>
            <a:pPr marL="171450" marR="0" indent="-171450" algn="just">
              <a:lnSpc>
                <a:spcPct val="107000"/>
              </a:lnSpc>
              <a:spcBef>
                <a:spcPts val="0"/>
              </a:spcBef>
              <a:spcAft>
                <a:spcPts val="800"/>
              </a:spcAft>
              <a:buFont typeface="Arial" panose="020B0604020202020204" pitchFamily="34" charset="0"/>
              <a:buChar char="•"/>
            </a:pPr>
            <a:r>
              <a:rPr lang="en-US" sz="900" kern="100" dirty="0">
                <a:latin typeface="Calibri" panose="020F0502020204030204" pitchFamily="34" charset="0"/>
                <a:ea typeface="Calibri" panose="020F0502020204030204" pitchFamily="34" charset="0"/>
                <a:cs typeface="Times New Roman" panose="02020603050405020304" pitchFamily="18" charset="0"/>
              </a:rPr>
              <a:t>Invest in excellent customer support</a:t>
            </a:r>
            <a:endParaRPr lang="en-US" sz="9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07000"/>
              </a:lnSpc>
              <a:spcBef>
                <a:spcPts val="0"/>
              </a:spcBef>
              <a:spcAft>
                <a:spcPts val="0"/>
              </a:spcAft>
              <a:buNone/>
            </a:pPr>
            <a:r>
              <a:rPr lang="en-US" sz="1000"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Competitive Advantage: </a:t>
            </a:r>
            <a:r>
              <a:rPr lang="en-US" sz="900" kern="100" dirty="0" err="1">
                <a:effectLst/>
                <a:latin typeface="Calibri" panose="020F0502020204030204" pitchFamily="34" charset="0"/>
                <a:ea typeface="Calibri" panose="020F0502020204030204" pitchFamily="34" charset="0"/>
                <a:cs typeface="Times New Roman" panose="02020603050405020304" pitchFamily="18" charset="0"/>
              </a:rPr>
              <a:t>InventoryMax's</a:t>
            </a:r>
            <a:r>
              <a:rPr lang="en-US" sz="900" kern="100" dirty="0">
                <a:effectLst/>
                <a:latin typeface="Calibri" panose="020F0502020204030204" pitchFamily="34" charset="0"/>
                <a:ea typeface="Calibri" panose="020F0502020204030204" pitchFamily="34" charset="0"/>
                <a:cs typeface="Times New Roman" panose="02020603050405020304" pitchFamily="18" charset="0"/>
              </a:rPr>
              <a:t> unique combination of advanced RFID integration, user-friendly interface, and customizable reporting sets it apart from competitors.</a:t>
            </a:r>
          </a:p>
          <a:p>
            <a:pPr marL="0" marR="0" indent="0" algn="just">
              <a:lnSpc>
                <a:spcPct val="107000"/>
              </a:lnSpc>
              <a:spcBef>
                <a:spcPts val="0"/>
              </a:spcBef>
              <a:spcAft>
                <a:spcPts val="0"/>
              </a:spcAft>
              <a:buNone/>
            </a:pPr>
            <a:r>
              <a:rPr lang="en-US" sz="9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indent="0" algn="just">
              <a:lnSpc>
                <a:spcPct val="107000"/>
              </a:lnSpc>
              <a:spcBef>
                <a:spcPts val="0"/>
              </a:spcBef>
              <a:spcAft>
                <a:spcPts val="0"/>
              </a:spcAft>
              <a:buNone/>
            </a:pPr>
            <a:r>
              <a:rPr lang="en-US" sz="1000"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Competitor Monitoring: </a:t>
            </a:r>
            <a:r>
              <a:rPr lang="en-US" sz="900" kern="100" dirty="0">
                <a:effectLst/>
                <a:latin typeface="Calibri" panose="020F0502020204030204" pitchFamily="34" charset="0"/>
                <a:ea typeface="Calibri" panose="020F0502020204030204" pitchFamily="34" charset="0"/>
                <a:cs typeface="Times New Roman" panose="02020603050405020304" pitchFamily="18" charset="0"/>
              </a:rPr>
              <a:t>Regularly track competitor’s </a:t>
            </a:r>
          </a:p>
          <a:p>
            <a:pPr marL="171450" indent="-171450" algn="just">
              <a:lnSpc>
                <a:spcPct val="107000"/>
              </a:lnSpc>
              <a:buFont typeface="Arial" panose="020B0604020202020204" pitchFamily="34" charset="0"/>
              <a:buChar char="•"/>
            </a:pPr>
            <a:r>
              <a:rPr lang="en-US" sz="900" kern="100" dirty="0">
                <a:effectLst/>
                <a:latin typeface="Calibri" panose="020F0502020204030204" pitchFamily="34" charset="0"/>
                <a:ea typeface="Calibri" panose="020F0502020204030204" pitchFamily="34" charset="0"/>
                <a:cs typeface="Times New Roman" panose="02020603050405020304" pitchFamily="18" charset="0"/>
              </a:rPr>
              <a:t>Pricing and plans</a:t>
            </a:r>
          </a:p>
          <a:p>
            <a:pPr marL="171450" indent="-171450" algn="just">
              <a:lnSpc>
                <a:spcPct val="107000"/>
              </a:lnSpc>
              <a:buFont typeface="Arial" panose="020B0604020202020204" pitchFamily="34" charset="0"/>
              <a:buChar char="•"/>
            </a:pPr>
            <a:r>
              <a:rPr lang="en-US" sz="900" kern="100" dirty="0">
                <a:effectLst/>
                <a:latin typeface="Calibri" panose="020F0502020204030204" pitchFamily="34" charset="0"/>
                <a:ea typeface="Calibri" panose="020F0502020204030204" pitchFamily="34" charset="0"/>
                <a:cs typeface="Times New Roman" panose="02020603050405020304" pitchFamily="18" charset="0"/>
              </a:rPr>
              <a:t> Feature updates</a:t>
            </a:r>
          </a:p>
          <a:p>
            <a:pPr marL="171450" indent="-171450" algn="just">
              <a:lnSpc>
                <a:spcPct val="107000"/>
              </a:lnSpc>
              <a:buFont typeface="Arial" panose="020B0604020202020204" pitchFamily="34" charset="0"/>
              <a:buChar char="•"/>
            </a:pPr>
            <a:r>
              <a:rPr lang="en-US" sz="900" kern="100" dirty="0">
                <a:effectLst/>
                <a:latin typeface="Calibri" panose="020F0502020204030204" pitchFamily="34" charset="0"/>
                <a:ea typeface="Calibri" panose="020F0502020204030204" pitchFamily="34" charset="0"/>
                <a:cs typeface="Times New Roman" panose="02020603050405020304" pitchFamily="18" charset="0"/>
              </a:rPr>
              <a:t>Marketing strategies</a:t>
            </a:r>
          </a:p>
          <a:p>
            <a:pPr marL="171450" indent="-171450" algn="just">
              <a:lnSpc>
                <a:spcPct val="107000"/>
              </a:lnSpc>
              <a:buFont typeface="Arial" panose="020B0604020202020204" pitchFamily="34" charset="0"/>
              <a:buChar char="•"/>
            </a:pPr>
            <a:r>
              <a:rPr lang="en-US" sz="900" kern="100" dirty="0">
                <a:effectLst/>
                <a:latin typeface="Calibri" panose="020F0502020204030204" pitchFamily="34" charset="0"/>
                <a:ea typeface="Calibri" panose="020F0502020204030204" pitchFamily="34" charset="0"/>
                <a:cs typeface="Times New Roman" panose="02020603050405020304" pitchFamily="18" charset="0"/>
              </a:rPr>
              <a:t>Partnerships and collaborations</a:t>
            </a:r>
          </a:p>
          <a:p>
            <a:pPr marL="171450" indent="-171450" algn="just">
              <a:lnSpc>
                <a:spcPct val="107000"/>
              </a:lnSpc>
              <a:buFont typeface="Arial" panose="020B0604020202020204" pitchFamily="34" charset="0"/>
              <a:buChar char="•"/>
            </a:pPr>
            <a:r>
              <a:rPr lang="en-US" sz="900" kern="100" dirty="0">
                <a:effectLst/>
                <a:latin typeface="Calibri" panose="020F0502020204030204" pitchFamily="34" charset="0"/>
                <a:ea typeface="Calibri" panose="020F0502020204030204" pitchFamily="34" charset="0"/>
                <a:cs typeface="Times New Roman" panose="02020603050405020304" pitchFamily="18" charset="0"/>
              </a:rPr>
              <a:t>Customer reviews and feedback</a:t>
            </a:r>
          </a:p>
          <a:p>
            <a:pPr marL="0" marR="0" algn="just">
              <a:lnSpc>
                <a:spcPct val="107000"/>
              </a:lnSpc>
              <a:spcBef>
                <a:spcPts val="0"/>
              </a:spcBef>
              <a:spcAft>
                <a:spcPts val="0"/>
              </a:spcAft>
              <a:buFont typeface="Arial" panose="020B0604020202020204" pitchFamily="34" charset="0"/>
              <a:buChar char="•"/>
            </a:pPr>
            <a:endParaRPr lang="en-US" sz="9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07000"/>
              </a:lnSpc>
              <a:spcBef>
                <a:spcPts val="0"/>
              </a:spcBef>
              <a:spcAft>
                <a:spcPts val="0"/>
              </a:spcAft>
              <a:buNone/>
            </a:pPr>
            <a:r>
              <a:rPr lang="en-US" sz="900" kern="100" dirty="0">
                <a:effectLst/>
                <a:latin typeface="Calibri" panose="020F0502020204030204" pitchFamily="34" charset="0"/>
                <a:ea typeface="Calibri" panose="020F0502020204030204" pitchFamily="34" charset="0"/>
                <a:cs typeface="Times New Roman" panose="02020603050405020304" pitchFamily="18" charset="0"/>
              </a:rPr>
              <a:t>By understanding competitors' strengths, weaknesses, and strategies, InventoryMax can effectively differentiate itself and mitigate risks in the market.</a:t>
            </a:r>
          </a:p>
          <a:p>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12"/>
        <p:cNvGrpSpPr/>
        <p:nvPr/>
      </p:nvGrpSpPr>
      <p:grpSpPr>
        <a:xfrm>
          <a:off x="0" y="0"/>
          <a:ext cx="0" cy="0"/>
          <a:chOff x="0" y="0"/>
          <a:chExt cx="0" cy="0"/>
        </a:xfrm>
      </p:grpSpPr>
      <p:sp>
        <p:nvSpPr>
          <p:cNvPr id="2114" name="Google Shape;2114;p64"/>
          <p:cNvSpPr txBox="1">
            <a:spLocks noGrp="1"/>
          </p:cNvSpPr>
          <p:nvPr>
            <p:ph type="title"/>
          </p:nvPr>
        </p:nvSpPr>
        <p:spPr>
          <a:xfrm>
            <a:off x="421323" y="0"/>
            <a:ext cx="7099000" cy="7383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solidFill>
                  <a:schemeClr val="accent1">
                    <a:lumMod val="75000"/>
                  </a:schemeClr>
                </a:solidFill>
                <a:latin typeface="Calibri" panose="020F0502020204030204" pitchFamily="34" charset="0"/>
                <a:ea typeface="SimSun" panose="02010600030101010101" pitchFamily="2" charset="-122"/>
                <a:cs typeface="Times New Roman" panose="02020603050405020304" pitchFamily="18" charset="0"/>
              </a:rPr>
              <a:t>THREE POTENTIAL COLLABORATORS FOR THE PRODUCT INVENTORY MANAGEMENT, ALONG WITH THE RATIONALE AND ANTICIPATED IMPACT</a:t>
            </a:r>
            <a:endParaRPr sz="1600" dirty="0">
              <a:solidFill>
                <a:schemeClr val="accent1">
                  <a:lumMod val="75000"/>
                </a:schemeClr>
              </a:solidFill>
            </a:endParaRPr>
          </a:p>
        </p:txBody>
      </p:sp>
      <p:sp>
        <p:nvSpPr>
          <p:cNvPr id="4" name="Text Placeholder 3">
            <a:extLst>
              <a:ext uri="{FF2B5EF4-FFF2-40B4-BE49-F238E27FC236}">
                <a16:creationId xmlns:a16="http://schemas.microsoft.com/office/drawing/2014/main" id="{F3A5BC35-DD7F-EED0-9F4C-6015E091957B}"/>
              </a:ext>
            </a:extLst>
          </p:cNvPr>
          <p:cNvSpPr>
            <a:spLocks noGrp="1"/>
          </p:cNvSpPr>
          <p:nvPr>
            <p:ph type="body" idx="1"/>
          </p:nvPr>
        </p:nvSpPr>
        <p:spPr>
          <a:xfrm>
            <a:off x="421323" y="615935"/>
            <a:ext cx="6915307" cy="4317215"/>
          </a:xfrm>
        </p:spPr>
        <p:txBody>
          <a:bodyPr/>
          <a:lstStyle/>
          <a:p>
            <a:pPr marL="0" indent="0">
              <a:lnSpc>
                <a:spcPct val="120000"/>
              </a:lnSpc>
              <a:spcBef>
                <a:spcPts val="0"/>
              </a:spcBef>
              <a:buNone/>
            </a:pPr>
            <a:r>
              <a:rPr lang="en-US" sz="800" b="1" dirty="0">
                <a:solidFill>
                  <a:schemeClr val="accent1">
                    <a:lumMod val="75000"/>
                  </a:schemeClr>
                </a:solidFill>
                <a:latin typeface="Calibri" panose="020F0502020204030204" pitchFamily="34" charset="0"/>
                <a:ea typeface="SimSun" panose="02010600030101010101" pitchFamily="2" charset="-122"/>
                <a:cs typeface="Times New Roman" panose="02020603050405020304" pitchFamily="18" charset="0"/>
              </a:rPr>
              <a:t>Collaborator 1: Shopify</a:t>
            </a:r>
            <a:endParaRPr lang="en-US" sz="800" dirty="0">
              <a:solidFill>
                <a:schemeClr val="accent1">
                  <a:lumMod val="75000"/>
                </a:schemeClr>
              </a:solidFill>
              <a:latin typeface="Calibri" panose="020F0502020204030204" pitchFamily="34" charset="0"/>
              <a:ea typeface="SimSun" panose="02010600030101010101" pitchFamily="2" charset="-122"/>
              <a:cs typeface="Times New Roman" panose="02020603050405020304" pitchFamily="18" charset="0"/>
            </a:endParaRPr>
          </a:p>
          <a:p>
            <a:pPr marL="0" indent="0">
              <a:lnSpc>
                <a:spcPct val="120000"/>
              </a:lnSpc>
              <a:spcBef>
                <a:spcPts val="0"/>
              </a:spcBef>
              <a:buNone/>
            </a:pPr>
            <a:r>
              <a:rPr lang="en-US" sz="800" b="1" dirty="0">
                <a:latin typeface="Calibri" panose="020F0502020204030204" pitchFamily="34" charset="0"/>
                <a:ea typeface="SimSun" panose="02010600030101010101" pitchFamily="2" charset="-122"/>
                <a:cs typeface="Times New Roman" panose="02020603050405020304" pitchFamily="18" charset="0"/>
              </a:rPr>
              <a:t>Rationale:</a:t>
            </a:r>
            <a:r>
              <a:rPr lang="en-US" sz="800" dirty="0">
                <a:latin typeface="Calibri" panose="020F0502020204030204" pitchFamily="34" charset="0"/>
                <a:ea typeface="SimSun" panose="02010600030101010101" pitchFamily="2" charset="-122"/>
                <a:cs typeface="Times New Roman" panose="02020603050405020304" pitchFamily="18" charset="0"/>
              </a:rPr>
              <a:t> Shopify is a leading e-commerce platform with a vast user base of small to medium-sized businesses. Integrating Inventory Management with Shopify can expand its reach and provide a comprehensive solution for online retailers.</a:t>
            </a:r>
          </a:p>
          <a:p>
            <a:pPr marL="0" indent="0">
              <a:lnSpc>
                <a:spcPct val="115000"/>
              </a:lnSpc>
              <a:spcBef>
                <a:spcPts val="0"/>
              </a:spcBef>
              <a:buNone/>
            </a:pPr>
            <a:r>
              <a:rPr lang="en-US" sz="800" b="1" dirty="0">
                <a:solidFill>
                  <a:schemeClr val="accent1">
                    <a:lumMod val="75000"/>
                  </a:schemeClr>
                </a:solidFill>
                <a:latin typeface="Calibri" panose="020F0502020204030204" pitchFamily="34" charset="0"/>
                <a:ea typeface="SimSun" panose="02010600030101010101" pitchFamily="2" charset="-122"/>
                <a:cs typeface="Times New Roman" panose="02020603050405020304" pitchFamily="18" charset="0"/>
              </a:rPr>
              <a:t>Anticipated Impact:</a:t>
            </a:r>
            <a:endParaRPr lang="en-US" sz="800" dirty="0">
              <a:solidFill>
                <a:schemeClr val="accent1">
                  <a:lumMod val="75000"/>
                </a:schemeClr>
              </a:solidFill>
              <a:latin typeface="Calibri" panose="020F0502020204030204" pitchFamily="34" charset="0"/>
              <a:ea typeface="SimSun" panose="02010600030101010101" pitchFamily="2" charset="-122"/>
              <a:cs typeface="Times New Roman" panose="02020603050405020304" pitchFamily="18" charset="0"/>
            </a:endParaRPr>
          </a:p>
          <a:p>
            <a:pPr>
              <a:lnSpc>
                <a:spcPct val="115000"/>
              </a:lnSpc>
              <a:spcBef>
                <a:spcPts val="0"/>
              </a:spcBef>
              <a:buFont typeface="Wingdings" panose="05000000000000000000" pitchFamily="2" charset="2"/>
              <a:buChar char=""/>
            </a:pPr>
            <a:r>
              <a:rPr lang="en-US" sz="800" dirty="0">
                <a:latin typeface="Calibri" panose="020F0502020204030204" pitchFamily="34" charset="0"/>
                <a:ea typeface="SimSun" panose="02010600030101010101" pitchFamily="2" charset="-122"/>
                <a:cs typeface="Times New Roman" panose="02020603050405020304" pitchFamily="18" charset="0"/>
              </a:rPr>
              <a:t>Increased user base and market share</a:t>
            </a:r>
          </a:p>
          <a:p>
            <a:pPr>
              <a:lnSpc>
                <a:spcPct val="115000"/>
              </a:lnSpc>
              <a:spcBef>
                <a:spcPts val="0"/>
              </a:spcBef>
              <a:buFont typeface="Wingdings" panose="05000000000000000000" pitchFamily="2" charset="2"/>
              <a:buChar char=""/>
            </a:pPr>
            <a:r>
              <a:rPr lang="en-US" sz="800" dirty="0">
                <a:latin typeface="Calibri" panose="020F0502020204030204" pitchFamily="34" charset="0"/>
                <a:ea typeface="SimSun" panose="02010600030101010101" pitchFamily="2" charset="-122"/>
                <a:cs typeface="Times New Roman" panose="02020603050405020304" pitchFamily="18" charset="0"/>
              </a:rPr>
              <a:t>Enhanced e-commerce capabilities</a:t>
            </a:r>
          </a:p>
          <a:p>
            <a:pPr>
              <a:lnSpc>
                <a:spcPct val="115000"/>
              </a:lnSpc>
              <a:spcBef>
                <a:spcPts val="0"/>
              </a:spcBef>
              <a:buFont typeface="Wingdings" panose="05000000000000000000" pitchFamily="2" charset="2"/>
              <a:buChar char=""/>
            </a:pPr>
            <a:r>
              <a:rPr lang="en-US" sz="800" dirty="0">
                <a:latin typeface="Calibri" panose="020F0502020204030204" pitchFamily="34" charset="0"/>
                <a:ea typeface="SimSun" panose="02010600030101010101" pitchFamily="2" charset="-122"/>
                <a:cs typeface="Times New Roman" panose="02020603050405020304" pitchFamily="18" charset="0"/>
              </a:rPr>
              <a:t>Streamlined inventory management for online retailers</a:t>
            </a:r>
          </a:p>
          <a:p>
            <a:pPr>
              <a:lnSpc>
                <a:spcPct val="150000"/>
              </a:lnSpc>
              <a:spcBef>
                <a:spcPts val="0"/>
              </a:spcBef>
              <a:buFont typeface="Wingdings" panose="05000000000000000000" pitchFamily="2" charset="2"/>
              <a:buChar char=""/>
            </a:pPr>
            <a:r>
              <a:rPr lang="en-US" sz="800" dirty="0">
                <a:latin typeface="Calibri" panose="020F0502020204030204" pitchFamily="34" charset="0"/>
                <a:ea typeface="SimSun" panose="02010600030101010101" pitchFamily="2" charset="-122"/>
                <a:cs typeface="Times New Roman" panose="02020603050405020304" pitchFamily="18" charset="0"/>
              </a:rPr>
              <a:t>Potential for co-marketing and cross-selling opportunities</a:t>
            </a:r>
          </a:p>
          <a:p>
            <a:pPr marL="0" indent="0">
              <a:lnSpc>
                <a:spcPct val="150000"/>
              </a:lnSpc>
              <a:spcBef>
                <a:spcPts val="0"/>
              </a:spcBef>
              <a:buNone/>
            </a:pPr>
            <a:endParaRPr lang="en-US" sz="800" dirty="0">
              <a:latin typeface="Calibri" panose="020F0502020204030204" pitchFamily="34" charset="0"/>
              <a:ea typeface="SimSun" panose="02010600030101010101" pitchFamily="2" charset="-122"/>
              <a:cs typeface="Times New Roman" panose="02020603050405020304" pitchFamily="18" charset="0"/>
            </a:endParaRPr>
          </a:p>
          <a:p>
            <a:pPr marL="0" indent="0">
              <a:lnSpc>
                <a:spcPct val="120000"/>
              </a:lnSpc>
              <a:spcBef>
                <a:spcPts val="0"/>
              </a:spcBef>
              <a:buNone/>
            </a:pPr>
            <a:r>
              <a:rPr lang="en-US" sz="800" b="1" dirty="0">
                <a:solidFill>
                  <a:schemeClr val="accent1">
                    <a:lumMod val="75000"/>
                  </a:schemeClr>
                </a:solidFill>
                <a:latin typeface="Calibri" panose="020F0502020204030204" pitchFamily="34" charset="0"/>
                <a:ea typeface="SimSun" panose="02010600030101010101" pitchFamily="2" charset="-122"/>
                <a:cs typeface="Times New Roman" panose="02020603050405020304" pitchFamily="18" charset="0"/>
              </a:rPr>
              <a:t>Collaborator 2: QuickBooks</a:t>
            </a:r>
            <a:endParaRPr lang="en-US" sz="800" dirty="0">
              <a:solidFill>
                <a:schemeClr val="accent1">
                  <a:lumMod val="75000"/>
                </a:schemeClr>
              </a:solidFill>
              <a:latin typeface="Calibri" panose="020F0502020204030204" pitchFamily="34" charset="0"/>
              <a:ea typeface="SimSun" panose="02010600030101010101" pitchFamily="2" charset="-122"/>
              <a:cs typeface="Times New Roman" panose="02020603050405020304" pitchFamily="18" charset="0"/>
            </a:endParaRPr>
          </a:p>
          <a:p>
            <a:pPr marL="0" indent="0">
              <a:lnSpc>
                <a:spcPct val="120000"/>
              </a:lnSpc>
              <a:spcBef>
                <a:spcPts val="0"/>
              </a:spcBef>
              <a:buNone/>
            </a:pPr>
            <a:r>
              <a:rPr lang="en-US" sz="800" b="1" dirty="0">
                <a:latin typeface="Calibri" panose="020F0502020204030204" pitchFamily="34" charset="0"/>
                <a:ea typeface="SimSun" panose="02010600030101010101" pitchFamily="2" charset="-122"/>
                <a:cs typeface="Times New Roman" panose="02020603050405020304" pitchFamily="18" charset="0"/>
              </a:rPr>
              <a:t>Rationale:</a:t>
            </a:r>
            <a:r>
              <a:rPr lang="en-US" sz="800" dirty="0">
                <a:latin typeface="Calibri" panose="020F0502020204030204" pitchFamily="34" charset="0"/>
                <a:ea typeface="SimSun" panose="02010600030101010101" pitchFamily="2" charset="-122"/>
                <a:cs typeface="Times New Roman" panose="02020603050405020304" pitchFamily="18" charset="0"/>
              </a:rPr>
              <a:t> QuickBooks is a popular accounting software used by many small businesses. Integrating Inventory Management with QuickBooks can provide a seamless financial management experience and enhance the overall value proposition.</a:t>
            </a:r>
          </a:p>
          <a:p>
            <a:pPr marL="0" indent="0">
              <a:lnSpc>
                <a:spcPct val="115000"/>
              </a:lnSpc>
              <a:spcBef>
                <a:spcPts val="0"/>
              </a:spcBef>
              <a:buNone/>
            </a:pPr>
            <a:r>
              <a:rPr lang="en-US" sz="800" b="1" dirty="0">
                <a:solidFill>
                  <a:schemeClr val="accent1">
                    <a:lumMod val="75000"/>
                  </a:schemeClr>
                </a:solidFill>
                <a:latin typeface="Calibri" panose="020F0502020204030204" pitchFamily="34" charset="0"/>
                <a:ea typeface="SimSun" panose="02010600030101010101" pitchFamily="2" charset="-122"/>
                <a:cs typeface="Times New Roman" panose="02020603050405020304" pitchFamily="18" charset="0"/>
              </a:rPr>
              <a:t>Anticipated Impact:</a:t>
            </a:r>
            <a:endParaRPr lang="en-US" sz="800" dirty="0">
              <a:solidFill>
                <a:schemeClr val="accent1">
                  <a:lumMod val="75000"/>
                </a:schemeClr>
              </a:solidFill>
              <a:latin typeface="Calibri" panose="020F0502020204030204" pitchFamily="34" charset="0"/>
              <a:ea typeface="SimSun" panose="02010600030101010101" pitchFamily="2" charset="-122"/>
              <a:cs typeface="Times New Roman" panose="02020603050405020304" pitchFamily="18" charset="0"/>
            </a:endParaRPr>
          </a:p>
          <a:p>
            <a:pPr>
              <a:lnSpc>
                <a:spcPct val="115000"/>
              </a:lnSpc>
              <a:spcBef>
                <a:spcPts val="0"/>
              </a:spcBef>
              <a:buFont typeface="Wingdings" panose="05000000000000000000" pitchFamily="2" charset="2"/>
              <a:buChar char=""/>
            </a:pPr>
            <a:r>
              <a:rPr lang="en-US" sz="800" dirty="0">
                <a:latin typeface="Calibri" panose="020F0502020204030204" pitchFamily="34" charset="0"/>
                <a:ea typeface="SimSun" panose="02010600030101010101" pitchFamily="2" charset="-122"/>
                <a:cs typeface="Times New Roman" panose="02020603050405020304" pitchFamily="18" charset="0"/>
              </a:rPr>
              <a:t>Improved financial management capabilities</a:t>
            </a:r>
          </a:p>
          <a:p>
            <a:pPr>
              <a:lnSpc>
                <a:spcPct val="115000"/>
              </a:lnSpc>
              <a:spcBef>
                <a:spcPts val="0"/>
              </a:spcBef>
              <a:buFont typeface="Wingdings" panose="05000000000000000000" pitchFamily="2" charset="2"/>
              <a:buChar char=""/>
            </a:pPr>
            <a:r>
              <a:rPr lang="en-US" sz="800" dirty="0">
                <a:latin typeface="Calibri" panose="020F0502020204030204" pitchFamily="34" charset="0"/>
                <a:ea typeface="SimSun" panose="02010600030101010101" pitchFamily="2" charset="-122"/>
                <a:cs typeface="Times New Roman" panose="02020603050405020304" pitchFamily="18" charset="0"/>
              </a:rPr>
              <a:t>Enhanced accuracy and automation of financial data</a:t>
            </a:r>
          </a:p>
          <a:p>
            <a:pPr>
              <a:lnSpc>
                <a:spcPct val="115000"/>
              </a:lnSpc>
              <a:spcBef>
                <a:spcPts val="0"/>
              </a:spcBef>
              <a:buFont typeface="Wingdings" panose="05000000000000000000" pitchFamily="2" charset="2"/>
              <a:buChar char=""/>
            </a:pPr>
            <a:r>
              <a:rPr lang="en-US" sz="800" dirty="0">
                <a:latin typeface="Calibri" panose="020F0502020204030204" pitchFamily="34" charset="0"/>
                <a:ea typeface="SimSun" panose="02010600030101010101" pitchFamily="2" charset="-122"/>
                <a:cs typeface="Times New Roman" panose="02020603050405020304" pitchFamily="18" charset="0"/>
              </a:rPr>
              <a:t>Increased customer satisfaction and retention</a:t>
            </a:r>
          </a:p>
          <a:p>
            <a:pPr>
              <a:lnSpc>
                <a:spcPct val="115000"/>
              </a:lnSpc>
              <a:spcBef>
                <a:spcPts val="0"/>
              </a:spcBef>
              <a:buFont typeface="Wingdings" panose="05000000000000000000" pitchFamily="2" charset="2"/>
              <a:buChar char=""/>
            </a:pPr>
            <a:r>
              <a:rPr lang="en-US" sz="800" dirty="0">
                <a:latin typeface="Calibri" panose="020F0502020204030204" pitchFamily="34" charset="0"/>
                <a:ea typeface="SimSun" panose="02010600030101010101" pitchFamily="2" charset="-122"/>
                <a:cs typeface="Times New Roman" panose="02020603050405020304" pitchFamily="18" charset="0"/>
              </a:rPr>
              <a:t>Potential for co-marketing and cross-selling opportunities</a:t>
            </a:r>
          </a:p>
          <a:p>
            <a:pPr marL="0" indent="0">
              <a:lnSpc>
                <a:spcPct val="115000"/>
              </a:lnSpc>
              <a:spcBef>
                <a:spcPts val="0"/>
              </a:spcBef>
              <a:buNone/>
            </a:pPr>
            <a:endParaRPr lang="en-US" sz="800" dirty="0">
              <a:latin typeface="Calibri" panose="020F0502020204030204" pitchFamily="34" charset="0"/>
              <a:ea typeface="SimSun" panose="02010600030101010101" pitchFamily="2" charset="-122"/>
              <a:cs typeface="Times New Roman" panose="02020603050405020304" pitchFamily="18" charset="0"/>
            </a:endParaRPr>
          </a:p>
          <a:p>
            <a:pPr marL="0" indent="0">
              <a:lnSpc>
                <a:spcPct val="115000"/>
              </a:lnSpc>
              <a:spcBef>
                <a:spcPts val="0"/>
              </a:spcBef>
              <a:buNone/>
            </a:pPr>
            <a:r>
              <a:rPr lang="en-US" sz="800" b="1" dirty="0">
                <a:solidFill>
                  <a:schemeClr val="accent1">
                    <a:lumMod val="75000"/>
                  </a:schemeClr>
                </a:solidFill>
                <a:latin typeface="Calibri" panose="020F0502020204030204" pitchFamily="34" charset="0"/>
                <a:ea typeface="SimSun" panose="02010600030101010101" pitchFamily="2" charset="-122"/>
                <a:cs typeface="Times New Roman" panose="02020603050405020304" pitchFamily="18" charset="0"/>
              </a:rPr>
              <a:t>Collaborator 3: FedEx/UPS</a:t>
            </a:r>
            <a:endParaRPr lang="en-US" sz="800" dirty="0">
              <a:solidFill>
                <a:schemeClr val="accent1">
                  <a:lumMod val="75000"/>
                </a:schemeClr>
              </a:solidFill>
              <a:latin typeface="Calibri" panose="020F0502020204030204" pitchFamily="34" charset="0"/>
              <a:ea typeface="SimSun" panose="02010600030101010101" pitchFamily="2" charset="-122"/>
              <a:cs typeface="Times New Roman" panose="02020603050405020304" pitchFamily="18" charset="0"/>
            </a:endParaRPr>
          </a:p>
          <a:p>
            <a:pPr marL="0" indent="0">
              <a:lnSpc>
                <a:spcPct val="115000"/>
              </a:lnSpc>
              <a:spcBef>
                <a:spcPts val="0"/>
              </a:spcBef>
              <a:buNone/>
            </a:pPr>
            <a:r>
              <a:rPr lang="en-US" sz="800" b="1" dirty="0">
                <a:latin typeface="Calibri" panose="020F0502020204030204" pitchFamily="34" charset="0"/>
                <a:ea typeface="SimSun" panose="02010600030101010101" pitchFamily="2" charset="-122"/>
                <a:cs typeface="Times New Roman" panose="02020603050405020304" pitchFamily="18" charset="0"/>
              </a:rPr>
              <a:t>Rationale:</a:t>
            </a:r>
            <a:r>
              <a:rPr lang="en-US" sz="800" dirty="0">
                <a:latin typeface="Calibri" panose="020F0502020204030204" pitchFamily="34" charset="0"/>
                <a:ea typeface="SimSun" panose="02010600030101010101" pitchFamily="2" charset="-122"/>
                <a:cs typeface="Times New Roman" panose="02020603050405020304" pitchFamily="18" charset="0"/>
              </a:rPr>
              <a:t> FedEx and UPS are leading logistics providers that can enhance the inventory management experience by providing real-time shipping and tracking capabilities.</a:t>
            </a:r>
          </a:p>
          <a:p>
            <a:pPr marL="0" indent="0">
              <a:lnSpc>
                <a:spcPct val="115000"/>
              </a:lnSpc>
              <a:spcBef>
                <a:spcPts val="0"/>
              </a:spcBef>
              <a:buNone/>
            </a:pPr>
            <a:r>
              <a:rPr lang="en-US" sz="800" b="1" dirty="0">
                <a:solidFill>
                  <a:schemeClr val="accent1">
                    <a:lumMod val="75000"/>
                  </a:schemeClr>
                </a:solidFill>
                <a:latin typeface="Calibri" panose="020F0502020204030204" pitchFamily="34" charset="0"/>
                <a:ea typeface="SimSun" panose="02010600030101010101" pitchFamily="2" charset="-122"/>
                <a:cs typeface="Times New Roman" panose="02020603050405020304" pitchFamily="18" charset="0"/>
              </a:rPr>
              <a:t>Anticipated Impact:</a:t>
            </a:r>
            <a:endParaRPr lang="en-US" sz="800" dirty="0">
              <a:solidFill>
                <a:schemeClr val="accent1">
                  <a:lumMod val="75000"/>
                </a:schemeClr>
              </a:solidFill>
              <a:latin typeface="Calibri" panose="020F0502020204030204" pitchFamily="34" charset="0"/>
              <a:ea typeface="SimSun" panose="02010600030101010101" pitchFamily="2" charset="-122"/>
              <a:cs typeface="Times New Roman" panose="02020603050405020304" pitchFamily="18" charset="0"/>
            </a:endParaRPr>
          </a:p>
          <a:p>
            <a:pPr>
              <a:lnSpc>
                <a:spcPct val="115000"/>
              </a:lnSpc>
              <a:spcBef>
                <a:spcPts val="0"/>
              </a:spcBef>
              <a:buFont typeface="Wingdings" panose="05000000000000000000" pitchFamily="2" charset="2"/>
              <a:buChar char=""/>
            </a:pPr>
            <a:r>
              <a:rPr lang="en-US" sz="800" dirty="0">
                <a:latin typeface="Calibri" panose="020F0502020204030204" pitchFamily="34" charset="0"/>
                <a:ea typeface="SimSun" panose="02010600030101010101" pitchFamily="2" charset="-122"/>
                <a:cs typeface="Times New Roman" panose="02020603050405020304" pitchFamily="18" charset="0"/>
              </a:rPr>
              <a:t>Improved shipping and logistics management</a:t>
            </a:r>
          </a:p>
          <a:p>
            <a:pPr>
              <a:lnSpc>
                <a:spcPct val="115000"/>
              </a:lnSpc>
              <a:spcBef>
                <a:spcPts val="0"/>
              </a:spcBef>
              <a:buFont typeface="Wingdings" panose="05000000000000000000" pitchFamily="2" charset="2"/>
              <a:buChar char=""/>
            </a:pPr>
            <a:r>
              <a:rPr lang="en-US" sz="800" dirty="0">
                <a:latin typeface="Calibri" panose="020F0502020204030204" pitchFamily="34" charset="0"/>
                <a:ea typeface="SimSun" panose="02010600030101010101" pitchFamily="2" charset="-122"/>
                <a:cs typeface="Times New Roman" panose="02020603050405020304" pitchFamily="18" charset="0"/>
              </a:rPr>
              <a:t>Enhanced supply chain visibility</a:t>
            </a:r>
          </a:p>
          <a:p>
            <a:pPr>
              <a:lnSpc>
                <a:spcPct val="115000"/>
              </a:lnSpc>
              <a:spcBef>
                <a:spcPts val="0"/>
              </a:spcBef>
              <a:buFont typeface="Wingdings" panose="05000000000000000000" pitchFamily="2" charset="2"/>
              <a:buChar char=""/>
            </a:pPr>
            <a:r>
              <a:rPr lang="en-US" sz="800" dirty="0">
                <a:latin typeface="Calibri" panose="020F0502020204030204" pitchFamily="34" charset="0"/>
                <a:ea typeface="SimSun" panose="02010600030101010101" pitchFamily="2" charset="-122"/>
                <a:cs typeface="Times New Roman" panose="02020603050405020304" pitchFamily="18" charset="0"/>
              </a:rPr>
              <a:t>Increased efficiency and reduced costs</a:t>
            </a:r>
          </a:p>
          <a:p>
            <a:pPr>
              <a:lnSpc>
                <a:spcPct val="115000"/>
              </a:lnSpc>
              <a:spcBef>
                <a:spcPts val="0"/>
              </a:spcBef>
              <a:buFont typeface="Wingdings" panose="05000000000000000000" pitchFamily="2" charset="2"/>
              <a:buChar char=""/>
            </a:pPr>
            <a:r>
              <a:rPr lang="en-US" sz="800" dirty="0">
                <a:latin typeface="Calibri" panose="020F0502020204030204" pitchFamily="34" charset="0"/>
                <a:ea typeface="SimSun" panose="02010600030101010101" pitchFamily="2" charset="-122"/>
                <a:cs typeface="Times New Roman" panose="02020603050405020304" pitchFamily="18" charset="0"/>
              </a:rPr>
              <a:t>Potential for co-marketing and cross-selling opportunities</a:t>
            </a:r>
          </a:p>
          <a:p>
            <a:pPr indent="0">
              <a:lnSpc>
                <a:spcPct val="115000"/>
              </a:lnSpc>
              <a:spcBef>
                <a:spcPts val="0"/>
              </a:spcBef>
              <a:buNone/>
            </a:pPr>
            <a:r>
              <a:rPr lang="en-US" sz="800" dirty="0">
                <a:latin typeface="Calibri" panose="020F0502020204030204" pitchFamily="34" charset="0"/>
                <a:ea typeface="SimSun" panose="02010600030101010101" pitchFamily="2" charset="-122"/>
                <a:cs typeface="Times New Roman" panose="02020603050405020304" pitchFamily="18" charset="0"/>
              </a:rPr>
              <a:t> </a:t>
            </a:r>
          </a:p>
          <a:p>
            <a:pPr marL="0" indent="0">
              <a:lnSpc>
                <a:spcPct val="115000"/>
              </a:lnSpc>
              <a:spcBef>
                <a:spcPts val="0"/>
              </a:spcBef>
              <a:spcAft>
                <a:spcPts val="1500"/>
              </a:spcAft>
              <a:buNone/>
            </a:pPr>
            <a:r>
              <a:rPr lang="en-US" sz="800" dirty="0">
                <a:latin typeface="Calibri" panose="020F0502020204030204" pitchFamily="34" charset="0"/>
                <a:ea typeface="SimSun" panose="02010600030101010101" pitchFamily="2" charset="-122"/>
                <a:cs typeface="Times New Roman" panose="02020603050405020304" pitchFamily="18" charset="0"/>
              </a:rPr>
              <a:t>In each collaboration, the anticipated impact includes increased user base, enhanced capabilities, improved customer satisfaction, and potential co-marketing opportunities. These collaborations can help Inventory Management expand its reach, improve its value proposition, and drive business growth.</a:t>
            </a:r>
          </a:p>
          <a:p>
            <a:endParaRPr lang="en-US" dirty="0"/>
          </a:p>
        </p:txBody>
      </p:sp>
      <p:cxnSp>
        <p:nvCxnSpPr>
          <p:cNvPr id="2115" name="Google Shape;2115;p64"/>
          <p:cNvCxnSpPr>
            <a:cxnSpLocks/>
          </p:cNvCxnSpPr>
          <p:nvPr/>
        </p:nvCxnSpPr>
        <p:spPr>
          <a:xfrm>
            <a:off x="8846920" y="191186"/>
            <a:ext cx="0" cy="4741964"/>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69"/>
        <p:cNvGrpSpPr/>
        <p:nvPr/>
      </p:nvGrpSpPr>
      <p:grpSpPr>
        <a:xfrm>
          <a:off x="0" y="0"/>
          <a:ext cx="0" cy="0"/>
          <a:chOff x="0" y="0"/>
          <a:chExt cx="0" cy="0"/>
        </a:xfrm>
      </p:grpSpPr>
      <p:pic>
        <p:nvPicPr>
          <p:cNvPr id="19" name="Picture 18">
            <a:extLst>
              <a:ext uri="{FF2B5EF4-FFF2-40B4-BE49-F238E27FC236}">
                <a16:creationId xmlns:a16="http://schemas.microsoft.com/office/drawing/2014/main" id="{13FC587B-05E1-1B72-AD94-07E76263E994}"/>
              </a:ext>
            </a:extLst>
          </p:cNvPr>
          <p:cNvPicPr>
            <a:picLocks noChangeAspect="1"/>
          </p:cNvPicPr>
          <p:nvPr/>
        </p:nvPicPr>
        <p:blipFill>
          <a:blip r:embed="rId3"/>
          <a:stretch>
            <a:fillRect/>
          </a:stretch>
        </p:blipFill>
        <p:spPr>
          <a:xfrm>
            <a:off x="2352582" y="0"/>
            <a:ext cx="6791417" cy="2254928"/>
          </a:xfrm>
          <a:prstGeom prst="rect">
            <a:avLst/>
          </a:prstGeom>
        </p:spPr>
      </p:pic>
      <p:sp>
        <p:nvSpPr>
          <p:cNvPr id="2070" name="Google Shape;2070;p61"/>
          <p:cNvSpPr txBox="1">
            <a:spLocks noGrp="1"/>
          </p:cNvSpPr>
          <p:nvPr>
            <p:ph type="title"/>
          </p:nvPr>
        </p:nvSpPr>
        <p:spPr>
          <a:xfrm>
            <a:off x="89964" y="61965"/>
            <a:ext cx="2423604" cy="135570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t>ANALYZING MARKET TRENDS AND GROWTH OPPORTUNITIES</a:t>
            </a:r>
            <a:br>
              <a:rPr lang="en-US" sz="2800" b="1" dirty="0"/>
            </a:br>
            <a:endParaRPr dirty="0"/>
          </a:p>
        </p:txBody>
      </p:sp>
      <p:pic>
        <p:nvPicPr>
          <p:cNvPr id="21" name="Picture 20">
            <a:extLst>
              <a:ext uri="{FF2B5EF4-FFF2-40B4-BE49-F238E27FC236}">
                <a16:creationId xmlns:a16="http://schemas.microsoft.com/office/drawing/2014/main" id="{B43BAEC0-5907-1D96-D66F-5C070D47FEBC}"/>
              </a:ext>
            </a:extLst>
          </p:cNvPr>
          <p:cNvPicPr>
            <a:picLocks noChangeAspect="1"/>
          </p:cNvPicPr>
          <p:nvPr/>
        </p:nvPicPr>
        <p:blipFill>
          <a:blip r:embed="rId4"/>
          <a:stretch>
            <a:fillRect/>
          </a:stretch>
        </p:blipFill>
        <p:spPr>
          <a:xfrm>
            <a:off x="2352587" y="0"/>
            <a:ext cx="6791413" cy="2356467"/>
          </a:xfrm>
          <a:prstGeom prst="rect">
            <a:avLst/>
          </a:prstGeom>
        </p:spPr>
      </p:pic>
      <p:sp>
        <p:nvSpPr>
          <p:cNvPr id="24" name="TextBox 23">
            <a:extLst>
              <a:ext uri="{FF2B5EF4-FFF2-40B4-BE49-F238E27FC236}">
                <a16:creationId xmlns:a16="http://schemas.microsoft.com/office/drawing/2014/main" id="{A367F1CA-4409-D511-4B71-FF02F0A59855}"/>
              </a:ext>
            </a:extLst>
          </p:cNvPr>
          <p:cNvSpPr txBox="1"/>
          <p:nvPr/>
        </p:nvSpPr>
        <p:spPr>
          <a:xfrm>
            <a:off x="82197" y="1479635"/>
            <a:ext cx="2241408" cy="3271601"/>
          </a:xfrm>
          <a:prstGeom prst="rect">
            <a:avLst/>
          </a:prstGeom>
          <a:noFill/>
        </p:spPr>
        <p:txBody>
          <a:bodyPr wrap="square" rtlCol="0">
            <a:spAutoFit/>
          </a:bodyPr>
          <a:lstStyle/>
          <a:p>
            <a:pPr marL="0" marR="0" algn="just">
              <a:lnSpc>
                <a:spcPct val="115000"/>
              </a:lnSpc>
              <a:spcBef>
                <a:spcPts val="0"/>
              </a:spcBef>
              <a:spcAft>
                <a:spcPts val="0"/>
              </a:spcAft>
            </a:pPr>
            <a:r>
              <a:rPr lang="en-US" sz="600" dirty="0">
                <a:solidFill>
                  <a:schemeClr val="accent2"/>
                </a:solidFill>
                <a:effectLst/>
                <a:latin typeface="Calibri" panose="020F0502020204030204" pitchFamily="34" charset="0"/>
                <a:ea typeface="SimSun" panose="02010600030101010101" pitchFamily="2" charset="-122"/>
                <a:cs typeface="Times New Roman" panose="02020603050405020304" pitchFamily="18" charset="0"/>
              </a:rPr>
              <a:t>Understanding current market trends is essential to help </a:t>
            </a:r>
            <a:r>
              <a:rPr lang="en-US" sz="600" b="1" dirty="0">
                <a:solidFill>
                  <a:schemeClr val="accent2"/>
                </a:solidFill>
                <a:effectLst/>
                <a:latin typeface="Calibri" panose="020F0502020204030204" pitchFamily="34" charset="0"/>
                <a:ea typeface="SimSun" panose="02010600030101010101" pitchFamily="2" charset="-122"/>
                <a:cs typeface="Times New Roman" panose="02020603050405020304" pitchFamily="18" charset="0"/>
              </a:rPr>
              <a:t>InventoryMax </a:t>
            </a:r>
            <a:r>
              <a:rPr lang="en-US" sz="600" dirty="0">
                <a:solidFill>
                  <a:schemeClr val="accent2"/>
                </a:solidFill>
                <a:effectLst/>
                <a:latin typeface="Calibri" panose="020F0502020204030204" pitchFamily="34" charset="0"/>
                <a:ea typeface="SimSun" panose="02010600030101010101" pitchFamily="2" charset="-122"/>
                <a:cs typeface="Times New Roman" panose="02020603050405020304" pitchFamily="18" charset="0"/>
              </a:rPr>
              <a:t>stay ahead of the curve and identify emerging opportunities. With it, InventoryMax can:</a:t>
            </a:r>
          </a:p>
          <a:p>
            <a:pPr marL="171450" marR="0" indent="-171450" algn="just">
              <a:lnSpc>
                <a:spcPct val="115000"/>
              </a:lnSpc>
              <a:spcBef>
                <a:spcPts val="0"/>
              </a:spcBef>
              <a:spcAft>
                <a:spcPts val="0"/>
              </a:spcAft>
              <a:buClr>
                <a:schemeClr val="bg1"/>
              </a:buClr>
              <a:buFont typeface="Wingdings" panose="05000000000000000000" pitchFamily="2" charset="2"/>
              <a:buChar char="v"/>
            </a:pPr>
            <a:r>
              <a:rPr lang="en-US" sz="6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Develop innovative solutions addressing emerging trends</a:t>
            </a:r>
          </a:p>
          <a:p>
            <a:pPr marL="171450" marR="0" indent="-171450" algn="just">
              <a:lnSpc>
                <a:spcPct val="115000"/>
              </a:lnSpc>
              <a:spcBef>
                <a:spcPts val="0"/>
              </a:spcBef>
              <a:spcAft>
                <a:spcPts val="0"/>
              </a:spcAft>
              <a:buClr>
                <a:schemeClr val="bg1"/>
              </a:buClr>
              <a:buFont typeface="Wingdings" panose="05000000000000000000" pitchFamily="2" charset="2"/>
              <a:buChar char="v"/>
            </a:pPr>
            <a:r>
              <a:rPr lang="en-US" sz="6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Enhance its competitive advantage</a:t>
            </a:r>
          </a:p>
          <a:p>
            <a:pPr marL="171450" marR="0" indent="-171450" algn="just">
              <a:lnSpc>
                <a:spcPct val="115000"/>
              </a:lnSpc>
              <a:spcBef>
                <a:spcPts val="0"/>
              </a:spcBef>
              <a:spcAft>
                <a:spcPts val="0"/>
              </a:spcAft>
              <a:buClr>
                <a:schemeClr val="bg1"/>
              </a:buClr>
              <a:buFont typeface="Wingdings" panose="05000000000000000000" pitchFamily="2" charset="2"/>
              <a:buChar char="v"/>
            </a:pPr>
            <a:r>
              <a:rPr lang="en-US" sz="6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Expand into new markets and industries</a:t>
            </a:r>
          </a:p>
          <a:p>
            <a:pPr marL="171450" marR="0" indent="-171450" algn="just">
              <a:lnSpc>
                <a:spcPct val="115000"/>
              </a:lnSpc>
              <a:spcBef>
                <a:spcPts val="0"/>
              </a:spcBef>
              <a:spcAft>
                <a:spcPts val="0"/>
              </a:spcAft>
              <a:buClr>
                <a:schemeClr val="bg1"/>
              </a:buClr>
              <a:buFont typeface="Wingdings" panose="05000000000000000000" pitchFamily="2" charset="2"/>
              <a:buChar char="v"/>
            </a:pPr>
            <a:r>
              <a:rPr lang="en-US" sz="6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Improve customer satisfaction and retention</a:t>
            </a:r>
          </a:p>
          <a:p>
            <a:pPr marL="171450" marR="0" indent="-171450" algn="just">
              <a:lnSpc>
                <a:spcPct val="115000"/>
              </a:lnSpc>
              <a:spcBef>
                <a:spcPts val="0"/>
              </a:spcBef>
              <a:spcAft>
                <a:spcPts val="0"/>
              </a:spcAft>
              <a:buClr>
                <a:schemeClr val="bg1"/>
              </a:buClr>
              <a:buFont typeface="Wingdings" panose="05000000000000000000" pitchFamily="2" charset="2"/>
              <a:buChar char="v"/>
            </a:pPr>
            <a:r>
              <a:rPr lang="en-US" sz="6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Stay compliant with regulatory requirements</a:t>
            </a:r>
          </a:p>
          <a:p>
            <a:pPr marR="0" algn="just">
              <a:lnSpc>
                <a:spcPct val="115000"/>
              </a:lnSpc>
              <a:spcBef>
                <a:spcPts val="0"/>
              </a:spcBef>
              <a:spcAft>
                <a:spcPts val="0"/>
              </a:spcAft>
            </a:pPr>
            <a:r>
              <a:rPr lang="en-US" sz="6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a:t>
            </a:r>
          </a:p>
          <a:p>
            <a:pPr marL="0" marR="0" algn="just">
              <a:lnSpc>
                <a:spcPct val="115000"/>
              </a:lnSpc>
              <a:spcBef>
                <a:spcPts val="0"/>
              </a:spcBef>
              <a:spcAft>
                <a:spcPts val="0"/>
              </a:spcAft>
            </a:pPr>
            <a:r>
              <a:rPr lang="en-US" sz="600" b="1"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rPr>
              <a:t>Technology Trends:</a:t>
            </a:r>
            <a:endParaRPr lang="en-US" sz="600"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0" marR="0" algn="just">
              <a:lnSpc>
                <a:spcPct val="115000"/>
              </a:lnSpc>
              <a:spcBef>
                <a:spcPts val="0"/>
              </a:spcBef>
              <a:spcAft>
                <a:spcPts val="0"/>
              </a:spcAft>
            </a:pPr>
            <a:r>
              <a:rPr lang="en-US" sz="6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1. Inventory management: A shift to cloud-based solutions and automation</a:t>
            </a:r>
          </a:p>
          <a:p>
            <a:pPr marL="0" marR="0" algn="just">
              <a:lnSpc>
                <a:spcPct val="115000"/>
              </a:lnSpc>
              <a:spcBef>
                <a:spcPts val="0"/>
              </a:spcBef>
              <a:spcAft>
                <a:spcPts val="0"/>
              </a:spcAft>
            </a:pPr>
            <a:r>
              <a:rPr lang="en-US" sz="6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2. Artificial Intelligence (AI) and Machine Learning (ML) for predictive analytics</a:t>
            </a:r>
          </a:p>
          <a:p>
            <a:pPr marL="0" marR="0" algn="just">
              <a:lnSpc>
                <a:spcPct val="115000"/>
              </a:lnSpc>
              <a:spcBef>
                <a:spcPts val="0"/>
              </a:spcBef>
              <a:spcAft>
                <a:spcPts val="0"/>
              </a:spcAft>
            </a:pPr>
            <a:r>
              <a:rPr lang="en-US" sz="6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3. Internet of Things (IoT) for real-time inventory tracking</a:t>
            </a:r>
          </a:p>
          <a:p>
            <a:pPr marL="0" marR="0" algn="just">
              <a:lnSpc>
                <a:spcPct val="115000"/>
              </a:lnSpc>
              <a:spcBef>
                <a:spcPts val="0"/>
              </a:spcBef>
              <a:spcAft>
                <a:spcPts val="0"/>
              </a:spcAft>
            </a:pPr>
            <a:r>
              <a:rPr lang="en-US" sz="6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4. Mobile-first and mobile-only strategies</a:t>
            </a:r>
          </a:p>
          <a:p>
            <a:pPr marL="0" marR="0" algn="just">
              <a:lnSpc>
                <a:spcPct val="115000"/>
              </a:lnSpc>
              <a:spcBef>
                <a:spcPts val="0"/>
              </a:spcBef>
              <a:spcAft>
                <a:spcPts val="0"/>
              </a:spcAft>
            </a:pPr>
            <a:r>
              <a:rPr lang="en-US" sz="6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5. Blockchain for supply chain transparency</a:t>
            </a:r>
          </a:p>
          <a:p>
            <a:pPr marL="0" marR="0" algn="just">
              <a:lnSpc>
                <a:spcPct val="115000"/>
              </a:lnSpc>
              <a:spcBef>
                <a:spcPts val="0"/>
              </a:spcBef>
              <a:spcAft>
                <a:spcPts val="0"/>
              </a:spcAft>
            </a:pPr>
            <a:r>
              <a:rPr lang="en-US" sz="6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6. Automation and robotics in warehouses</a:t>
            </a:r>
          </a:p>
          <a:p>
            <a:pPr marL="0" marR="0" algn="just">
              <a:lnSpc>
                <a:spcPct val="115000"/>
              </a:lnSpc>
              <a:spcBef>
                <a:spcPts val="0"/>
              </a:spcBef>
              <a:spcAft>
                <a:spcPts val="0"/>
              </a:spcAft>
            </a:pPr>
            <a:r>
              <a:rPr lang="en-US" sz="6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7. Big Data and data analytics for insights</a:t>
            </a:r>
          </a:p>
          <a:p>
            <a:pPr marL="0" marR="0" algn="just">
              <a:lnSpc>
                <a:spcPct val="115000"/>
              </a:lnSpc>
              <a:spcBef>
                <a:spcPts val="0"/>
              </a:spcBef>
              <a:spcAft>
                <a:spcPts val="0"/>
              </a:spcAft>
            </a:pPr>
            <a:r>
              <a:rPr lang="en-US" sz="6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 </a:t>
            </a:r>
          </a:p>
          <a:p>
            <a:pPr marL="0" marR="0" algn="just">
              <a:lnSpc>
                <a:spcPct val="115000"/>
              </a:lnSpc>
              <a:spcBef>
                <a:spcPts val="0"/>
              </a:spcBef>
              <a:spcAft>
                <a:spcPts val="0"/>
              </a:spcAft>
            </a:pPr>
            <a:r>
              <a:rPr lang="en-US" sz="600" b="1"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rPr>
              <a:t>Consumer Behavior Trends:</a:t>
            </a:r>
            <a:endParaRPr lang="en-US" sz="600"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0" marR="0" algn="just">
              <a:lnSpc>
                <a:spcPct val="115000"/>
              </a:lnSpc>
              <a:spcBef>
                <a:spcPts val="0"/>
              </a:spcBef>
              <a:spcAft>
                <a:spcPts val="0"/>
              </a:spcAft>
            </a:pPr>
            <a:r>
              <a:rPr lang="en-US" sz="6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1. There is an increase in demand for same-day or next-day delivery</a:t>
            </a:r>
          </a:p>
          <a:p>
            <a:pPr marL="0" marR="0" algn="just">
              <a:lnSpc>
                <a:spcPct val="115000"/>
              </a:lnSpc>
              <a:spcBef>
                <a:spcPts val="0"/>
              </a:spcBef>
              <a:spcAft>
                <a:spcPts val="0"/>
              </a:spcAft>
            </a:pPr>
            <a:r>
              <a:rPr lang="en-US" sz="6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2. Expectations for real-time inventory availability</a:t>
            </a:r>
          </a:p>
          <a:p>
            <a:pPr marL="0" marR="0" algn="just">
              <a:lnSpc>
                <a:spcPct val="115000"/>
              </a:lnSpc>
              <a:spcBef>
                <a:spcPts val="0"/>
              </a:spcBef>
              <a:spcAft>
                <a:spcPts val="0"/>
              </a:spcAft>
            </a:pPr>
            <a:r>
              <a:rPr lang="en-US" sz="6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3. Growing importance of omnichannel shopping experiences</a:t>
            </a:r>
          </a:p>
          <a:p>
            <a:pPr marL="0" marR="0" algn="just">
              <a:lnSpc>
                <a:spcPct val="115000"/>
              </a:lnSpc>
              <a:spcBef>
                <a:spcPts val="0"/>
              </a:spcBef>
              <a:spcAft>
                <a:spcPts val="0"/>
              </a:spcAft>
            </a:pPr>
            <a:r>
              <a:rPr lang="en-US" sz="6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4. Rising demand for personalized products and services</a:t>
            </a:r>
          </a:p>
          <a:p>
            <a:pPr marL="0" marR="0" algn="just">
              <a:lnSpc>
                <a:spcPct val="115000"/>
              </a:lnSpc>
              <a:spcBef>
                <a:spcPts val="0"/>
              </a:spcBef>
              <a:spcAft>
                <a:spcPts val="0"/>
              </a:spcAft>
            </a:pPr>
            <a:r>
              <a:rPr lang="en-US" sz="6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5. Shift towards sustainable and eco-friendly products</a:t>
            </a:r>
          </a:p>
          <a:p>
            <a:pPr marL="0" marR="0" algn="just">
              <a:lnSpc>
                <a:spcPct val="115000"/>
              </a:lnSpc>
              <a:spcBef>
                <a:spcPts val="0"/>
              </a:spcBef>
              <a:spcAft>
                <a:spcPts val="0"/>
              </a:spcAft>
            </a:pPr>
            <a:r>
              <a:rPr lang="en-US" sz="6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6. Increased online shopping and e-commerce adoption</a:t>
            </a:r>
          </a:p>
          <a:p>
            <a:pPr marL="0" marR="0" algn="just">
              <a:lnSpc>
                <a:spcPct val="115000"/>
              </a:lnSpc>
              <a:spcBef>
                <a:spcPts val="0"/>
              </a:spcBef>
              <a:spcAft>
                <a:spcPts val="0"/>
              </a:spcAft>
            </a:pPr>
            <a:r>
              <a:rPr lang="en-US" sz="6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7. Desire for seamless returns and exchanges</a:t>
            </a:r>
          </a:p>
          <a:p>
            <a:pPr marL="0" marR="0" algn="just">
              <a:lnSpc>
                <a:spcPct val="115000"/>
              </a:lnSpc>
              <a:spcBef>
                <a:spcPts val="0"/>
              </a:spcBef>
              <a:spcAft>
                <a:spcPts val="0"/>
              </a:spcAft>
            </a:pPr>
            <a:r>
              <a:rPr lang="en-US" sz="6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 </a:t>
            </a:r>
            <a:endParaRPr lang="en-US" sz="5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25" name="TextBox 24">
            <a:extLst>
              <a:ext uri="{FF2B5EF4-FFF2-40B4-BE49-F238E27FC236}">
                <a16:creationId xmlns:a16="http://schemas.microsoft.com/office/drawing/2014/main" id="{000B65E5-7A00-15BB-F7F4-BD2E4D559C1F}"/>
              </a:ext>
            </a:extLst>
          </p:cNvPr>
          <p:cNvSpPr txBox="1"/>
          <p:nvPr/>
        </p:nvSpPr>
        <p:spPr>
          <a:xfrm>
            <a:off x="2513568" y="1837698"/>
            <a:ext cx="2927756" cy="3377784"/>
          </a:xfrm>
          <a:prstGeom prst="rect">
            <a:avLst/>
          </a:prstGeom>
          <a:noFill/>
        </p:spPr>
        <p:txBody>
          <a:bodyPr wrap="square" rtlCol="0">
            <a:spAutoFit/>
          </a:bodyPr>
          <a:lstStyle/>
          <a:p>
            <a:pPr marL="0" marR="0" algn="just">
              <a:lnSpc>
                <a:spcPct val="115000"/>
              </a:lnSpc>
              <a:spcBef>
                <a:spcPts val="0"/>
              </a:spcBef>
              <a:spcAft>
                <a:spcPts val="0"/>
              </a:spcAft>
            </a:pPr>
            <a:r>
              <a:rPr lang="en-US" sz="700" b="1"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rPr>
              <a:t>Industry Trends:</a:t>
            </a:r>
            <a:endParaRPr lang="en-US" sz="700"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0" marR="0" algn="just">
              <a:lnSpc>
                <a:spcPct val="115000"/>
              </a:lnSpc>
              <a:spcBef>
                <a:spcPts val="0"/>
              </a:spcBef>
              <a:spcAft>
                <a:spcPts val="0"/>
              </a:spcAft>
            </a:pPr>
            <a:r>
              <a:rPr lang="en-US" sz="6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1. E-commerce growth and expansion</a:t>
            </a:r>
          </a:p>
          <a:p>
            <a:pPr marL="0" marR="0" algn="just">
              <a:lnSpc>
                <a:spcPct val="115000"/>
              </a:lnSpc>
              <a:spcBef>
                <a:spcPts val="0"/>
              </a:spcBef>
              <a:spcAft>
                <a:spcPts val="0"/>
              </a:spcAft>
            </a:pPr>
            <a:r>
              <a:rPr lang="en-US" sz="6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2. Rise of direct-to-consumer (DTC) brands</a:t>
            </a:r>
          </a:p>
          <a:p>
            <a:pPr marL="0" marR="0" algn="just">
              <a:lnSpc>
                <a:spcPct val="115000"/>
              </a:lnSpc>
              <a:spcBef>
                <a:spcPts val="0"/>
              </a:spcBef>
              <a:spcAft>
                <a:spcPts val="0"/>
              </a:spcAft>
            </a:pPr>
            <a:r>
              <a:rPr lang="en-US" sz="6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3. Increased focus on supply chain optimization</a:t>
            </a:r>
          </a:p>
          <a:p>
            <a:pPr marL="0" marR="0" algn="just">
              <a:lnSpc>
                <a:spcPct val="115000"/>
              </a:lnSpc>
              <a:spcBef>
                <a:spcPts val="0"/>
              </a:spcBef>
              <a:spcAft>
                <a:spcPts val="0"/>
              </a:spcAft>
            </a:pPr>
            <a:r>
              <a:rPr lang="en-US" sz="6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4. Growing importance of inventory accuracy and visibility</a:t>
            </a:r>
          </a:p>
          <a:p>
            <a:pPr marL="0" marR="0" algn="just">
              <a:lnSpc>
                <a:spcPct val="115000"/>
              </a:lnSpc>
              <a:spcBef>
                <a:spcPts val="0"/>
              </a:spcBef>
              <a:spcAft>
                <a:spcPts val="0"/>
              </a:spcAft>
            </a:pPr>
            <a:r>
              <a:rPr lang="en-US" sz="6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5. Adoption of </a:t>
            </a:r>
            <a:r>
              <a:rPr lang="en-US" sz="600" dirty="0" err="1">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dropshipping</a:t>
            </a:r>
            <a:r>
              <a:rPr lang="en-US" sz="6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 and third-party logistics (3PL)</a:t>
            </a:r>
          </a:p>
          <a:p>
            <a:pPr marL="0" marR="0" algn="just">
              <a:lnSpc>
                <a:spcPct val="115000"/>
              </a:lnSpc>
              <a:spcBef>
                <a:spcPts val="0"/>
              </a:spcBef>
              <a:spcAft>
                <a:spcPts val="0"/>
              </a:spcAft>
            </a:pPr>
            <a:r>
              <a:rPr lang="en-US" sz="6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6. Shift towards just-in-time (JIT) inventory management</a:t>
            </a:r>
          </a:p>
          <a:p>
            <a:pPr marL="0" marR="0" algn="just">
              <a:lnSpc>
                <a:spcPct val="115000"/>
              </a:lnSpc>
              <a:spcBef>
                <a:spcPts val="0"/>
              </a:spcBef>
              <a:spcAft>
                <a:spcPts val="0"/>
              </a:spcAft>
            </a:pPr>
            <a:r>
              <a:rPr lang="en-US" sz="6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7. Integration of inventory management with ERP systems (</a:t>
            </a:r>
            <a:r>
              <a:rPr lang="en-US" sz="600" b="1"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Enterprise Resource Planning)</a:t>
            </a:r>
            <a:r>
              <a:rPr lang="en-US" sz="6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 systems. They are integrated software solutions that manage and automate core business processes. This helps to provide real-time visibility and control across an organization.</a:t>
            </a:r>
          </a:p>
          <a:p>
            <a:pPr marL="0" marR="0" algn="just">
              <a:lnSpc>
                <a:spcPct val="115000"/>
              </a:lnSpc>
              <a:spcBef>
                <a:spcPts val="0"/>
              </a:spcBef>
              <a:spcAft>
                <a:spcPts val="0"/>
              </a:spcAft>
            </a:pPr>
            <a:endParaRPr lang="en-US" sz="600" b="1"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algn="just">
              <a:lnSpc>
                <a:spcPct val="115000"/>
              </a:lnSpc>
              <a:spcBef>
                <a:spcPts val="0"/>
              </a:spcBef>
              <a:spcAft>
                <a:spcPts val="0"/>
              </a:spcAft>
            </a:pPr>
            <a:r>
              <a:rPr lang="en-US" sz="700" b="1"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rPr>
              <a:t>Regulatory Trends:</a:t>
            </a:r>
            <a:endParaRPr lang="en-US" sz="700"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0" marR="0" algn="just">
              <a:lnSpc>
                <a:spcPct val="115000"/>
              </a:lnSpc>
              <a:spcBef>
                <a:spcPts val="0"/>
              </a:spcBef>
              <a:spcAft>
                <a:spcPts val="0"/>
              </a:spcAft>
            </a:pPr>
            <a:r>
              <a:rPr lang="en-US" sz="6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1. Compliance with GDPR and data protection regulations</a:t>
            </a:r>
          </a:p>
          <a:p>
            <a:pPr marL="0" marR="0" algn="just">
              <a:lnSpc>
                <a:spcPct val="115000"/>
              </a:lnSpc>
              <a:spcBef>
                <a:spcPts val="0"/>
              </a:spcBef>
              <a:spcAft>
                <a:spcPts val="0"/>
              </a:spcAft>
            </a:pPr>
            <a:r>
              <a:rPr lang="en-US" sz="6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2. Adherence to tax and tariff regulations </a:t>
            </a:r>
          </a:p>
          <a:p>
            <a:pPr marL="0" marR="0" algn="just">
              <a:lnSpc>
                <a:spcPct val="115000"/>
              </a:lnSpc>
              <a:spcBef>
                <a:spcPts val="0"/>
              </a:spcBef>
              <a:spcAft>
                <a:spcPts val="0"/>
              </a:spcAft>
            </a:pPr>
            <a:r>
              <a:rPr lang="en-US" sz="6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3. Compliance with environmental and sustainability regulations</a:t>
            </a:r>
          </a:p>
          <a:p>
            <a:pPr marL="0" marR="0" algn="just">
              <a:lnSpc>
                <a:spcPct val="115000"/>
              </a:lnSpc>
              <a:spcBef>
                <a:spcPts val="0"/>
              </a:spcBef>
              <a:spcAft>
                <a:spcPts val="0"/>
              </a:spcAft>
            </a:pPr>
            <a:r>
              <a:rPr lang="en-US" sz="6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4. Regulations around product labeling and packaging</a:t>
            </a:r>
          </a:p>
          <a:p>
            <a:pPr marL="0" marR="0" algn="just">
              <a:lnSpc>
                <a:spcPct val="115000"/>
              </a:lnSpc>
              <a:spcBef>
                <a:spcPts val="0"/>
              </a:spcBef>
              <a:spcAft>
                <a:spcPts val="0"/>
              </a:spcAft>
            </a:pPr>
            <a:r>
              <a:rPr lang="en-US" sz="6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5. Increased scrutiny of supply chain ethics and labor practices</a:t>
            </a:r>
          </a:p>
          <a:p>
            <a:pPr marL="0" marR="0" algn="just">
              <a:lnSpc>
                <a:spcPct val="115000"/>
              </a:lnSpc>
              <a:spcBef>
                <a:spcPts val="0"/>
              </a:spcBef>
              <a:spcAft>
                <a:spcPts val="0"/>
              </a:spcAft>
            </a:pPr>
            <a:r>
              <a:rPr lang="en-US" sz="6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6. Compliance with industry-specific regulations (e.g., healthcare, aerospace)</a:t>
            </a:r>
          </a:p>
          <a:p>
            <a:pPr marL="0" marR="0" algn="just">
              <a:lnSpc>
                <a:spcPct val="115000"/>
              </a:lnSpc>
              <a:spcBef>
                <a:spcPts val="0"/>
              </a:spcBef>
              <a:spcAft>
                <a:spcPts val="0"/>
              </a:spcAft>
            </a:pPr>
            <a:r>
              <a:rPr lang="en-US" sz="6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7. Evolving regulations around e-commerce and online marketplaces</a:t>
            </a:r>
          </a:p>
          <a:p>
            <a:pPr marL="0" marR="0" algn="just">
              <a:lnSpc>
                <a:spcPct val="115000"/>
              </a:lnSpc>
              <a:spcBef>
                <a:spcPts val="0"/>
              </a:spcBef>
              <a:spcAft>
                <a:spcPts val="0"/>
              </a:spcAft>
            </a:pPr>
            <a:r>
              <a:rPr lang="en-US" sz="6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 </a:t>
            </a:r>
          </a:p>
          <a:p>
            <a:pPr marL="0" marR="0" algn="just">
              <a:lnSpc>
                <a:spcPct val="115000"/>
              </a:lnSpc>
              <a:spcBef>
                <a:spcPts val="0"/>
              </a:spcBef>
              <a:spcAft>
                <a:spcPts val="0"/>
              </a:spcAft>
            </a:pPr>
            <a:r>
              <a:rPr lang="en-US" sz="700" b="1"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rPr>
              <a:t>Market Opportunities:</a:t>
            </a:r>
            <a:endParaRPr lang="en-US" sz="700"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0" marR="0" algn="just">
              <a:lnSpc>
                <a:spcPct val="115000"/>
              </a:lnSpc>
              <a:spcBef>
                <a:spcPts val="0"/>
              </a:spcBef>
              <a:spcAft>
                <a:spcPts val="0"/>
              </a:spcAft>
            </a:pPr>
            <a:r>
              <a:rPr lang="en-US" sz="6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1. Expanding into new e-commerce platforms and marketplaces</a:t>
            </a:r>
          </a:p>
          <a:p>
            <a:pPr marL="0" marR="0" algn="just">
              <a:lnSpc>
                <a:spcPct val="115000"/>
              </a:lnSpc>
              <a:spcBef>
                <a:spcPts val="0"/>
              </a:spcBef>
              <a:spcAft>
                <a:spcPts val="0"/>
              </a:spcAft>
            </a:pPr>
            <a:r>
              <a:rPr lang="en-US" sz="6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2. Integrating with emerging technologies (e.g., AR, VR)</a:t>
            </a:r>
          </a:p>
          <a:p>
            <a:pPr marL="0" marR="0" algn="just">
              <a:lnSpc>
                <a:spcPct val="115000"/>
              </a:lnSpc>
              <a:spcBef>
                <a:spcPts val="0"/>
              </a:spcBef>
              <a:spcAft>
                <a:spcPts val="0"/>
              </a:spcAft>
            </a:pPr>
            <a:r>
              <a:rPr lang="en-US" sz="6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3. Developing AI-powered inventory forecasting tools</a:t>
            </a:r>
          </a:p>
          <a:p>
            <a:pPr marL="0" marR="0" algn="just">
              <a:lnSpc>
                <a:spcPct val="115000"/>
              </a:lnSpc>
              <a:spcBef>
                <a:spcPts val="0"/>
              </a:spcBef>
              <a:spcAft>
                <a:spcPts val="0"/>
              </a:spcAft>
            </a:pPr>
            <a:r>
              <a:rPr lang="en-US" sz="6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4. Offering sustainable and eco-friendly inventory solutions</a:t>
            </a:r>
          </a:p>
          <a:p>
            <a:pPr marL="0" marR="0" algn="just">
              <a:lnSpc>
                <a:spcPct val="115000"/>
              </a:lnSpc>
              <a:spcBef>
                <a:spcPts val="0"/>
              </a:spcBef>
              <a:spcAft>
                <a:spcPts val="0"/>
              </a:spcAft>
            </a:pPr>
            <a:r>
              <a:rPr lang="en-US" sz="6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5. Providing real-time inventory visibility for omnichannel shopping</a:t>
            </a:r>
          </a:p>
          <a:p>
            <a:pPr marL="0" marR="0" algn="just">
              <a:lnSpc>
                <a:spcPct val="115000"/>
              </a:lnSpc>
              <a:spcBef>
                <a:spcPts val="0"/>
              </a:spcBef>
              <a:spcAft>
                <a:spcPts val="0"/>
              </a:spcAft>
            </a:pPr>
            <a:r>
              <a:rPr lang="en-US" sz="6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6. Partnering with 3PL providers for expanded logistics capabilities</a:t>
            </a:r>
          </a:p>
          <a:p>
            <a:pPr marL="0" marR="0" algn="just">
              <a:lnSpc>
                <a:spcPct val="115000"/>
              </a:lnSpc>
              <a:spcBef>
                <a:spcPts val="0"/>
              </a:spcBef>
              <a:spcAft>
                <a:spcPts val="0"/>
              </a:spcAft>
            </a:pPr>
            <a:r>
              <a:rPr lang="en-US" sz="6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7. Developing industry-specific inventory management solutions</a:t>
            </a:r>
          </a:p>
          <a:p>
            <a:pPr marL="0" marR="0" algn="just">
              <a:lnSpc>
                <a:spcPct val="115000"/>
              </a:lnSpc>
              <a:spcBef>
                <a:spcPts val="0"/>
              </a:spcBef>
              <a:spcAft>
                <a:spcPts val="0"/>
              </a:spcAft>
            </a:pPr>
            <a:r>
              <a:rPr lang="en-US" sz="6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 </a:t>
            </a:r>
            <a:endParaRPr lang="en-US" sz="4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26" name="TextBox 25">
            <a:extLst>
              <a:ext uri="{FF2B5EF4-FFF2-40B4-BE49-F238E27FC236}">
                <a16:creationId xmlns:a16="http://schemas.microsoft.com/office/drawing/2014/main" id="{AAA3B06D-0CA0-195B-BDE3-A8AB1504B9B2}"/>
              </a:ext>
            </a:extLst>
          </p:cNvPr>
          <p:cNvSpPr txBox="1"/>
          <p:nvPr/>
        </p:nvSpPr>
        <p:spPr>
          <a:xfrm>
            <a:off x="5821251" y="2427668"/>
            <a:ext cx="2543577" cy="2909258"/>
          </a:xfrm>
          <a:prstGeom prst="rect">
            <a:avLst/>
          </a:prstGeom>
          <a:noFill/>
        </p:spPr>
        <p:txBody>
          <a:bodyPr wrap="square" rtlCol="0">
            <a:spAutoFit/>
          </a:bodyPr>
          <a:lstStyle/>
          <a:p>
            <a:pPr marL="0" marR="0" algn="just">
              <a:lnSpc>
                <a:spcPct val="115000"/>
              </a:lnSpc>
              <a:spcBef>
                <a:spcPts val="0"/>
              </a:spcBef>
              <a:spcAft>
                <a:spcPts val="0"/>
              </a:spcAft>
            </a:pPr>
            <a:r>
              <a:rPr lang="en-US" sz="700" b="1"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rPr>
              <a:t>Market Challenges:</a:t>
            </a:r>
            <a:endParaRPr lang="en-US" sz="700"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0" marR="0" algn="just">
              <a:lnSpc>
                <a:spcPct val="115000"/>
              </a:lnSpc>
              <a:spcBef>
                <a:spcPts val="0"/>
              </a:spcBef>
              <a:spcAft>
                <a:spcPts val="0"/>
              </a:spcAft>
            </a:pPr>
            <a:r>
              <a:rPr lang="en-US" sz="7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1. Competition from established inventory management players</a:t>
            </a:r>
          </a:p>
          <a:p>
            <a:pPr marL="0" marR="0" algn="just">
              <a:lnSpc>
                <a:spcPct val="115000"/>
              </a:lnSpc>
              <a:spcBef>
                <a:spcPts val="0"/>
              </a:spcBef>
              <a:spcAft>
                <a:spcPts val="0"/>
              </a:spcAft>
            </a:pPr>
            <a:r>
              <a:rPr lang="en-US" sz="7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2. Integration challenges with existing systems and infrastructure</a:t>
            </a:r>
          </a:p>
          <a:p>
            <a:pPr marL="0" marR="0" algn="just">
              <a:lnSpc>
                <a:spcPct val="115000"/>
              </a:lnSpc>
              <a:spcBef>
                <a:spcPts val="0"/>
              </a:spcBef>
              <a:spcAft>
                <a:spcPts val="0"/>
              </a:spcAft>
            </a:pPr>
            <a:r>
              <a:rPr lang="en-US" sz="7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3. Ensuring data security and compliance with regulations</a:t>
            </a:r>
          </a:p>
          <a:p>
            <a:pPr marL="0" marR="0" algn="just">
              <a:lnSpc>
                <a:spcPct val="115000"/>
              </a:lnSpc>
              <a:spcBef>
                <a:spcPts val="0"/>
              </a:spcBef>
              <a:spcAft>
                <a:spcPts val="0"/>
              </a:spcAft>
            </a:pPr>
            <a:r>
              <a:rPr lang="en-US" sz="7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4. Managing complex global supply chains</a:t>
            </a:r>
          </a:p>
          <a:p>
            <a:pPr marL="0" marR="0" algn="just">
              <a:lnSpc>
                <a:spcPct val="115000"/>
              </a:lnSpc>
              <a:spcBef>
                <a:spcPts val="0"/>
              </a:spcBef>
              <a:spcAft>
                <a:spcPts val="0"/>
              </a:spcAft>
            </a:pPr>
            <a:r>
              <a:rPr lang="en-US" sz="7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5. Adapting to changing consumer behaviors and expectations</a:t>
            </a:r>
          </a:p>
          <a:p>
            <a:pPr marL="0" marR="0" algn="just">
              <a:lnSpc>
                <a:spcPct val="115000"/>
              </a:lnSpc>
              <a:spcBef>
                <a:spcPts val="0"/>
              </a:spcBef>
              <a:spcAft>
                <a:spcPts val="0"/>
              </a:spcAft>
            </a:pPr>
            <a:r>
              <a:rPr lang="en-US" sz="7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6. Balancing inventory levels with fluctuating demand</a:t>
            </a:r>
          </a:p>
          <a:p>
            <a:pPr marL="0" marR="0" algn="just">
              <a:lnSpc>
                <a:spcPct val="115000"/>
              </a:lnSpc>
              <a:spcBef>
                <a:spcPts val="0"/>
              </a:spcBef>
              <a:spcAft>
                <a:spcPts val="0"/>
              </a:spcAft>
            </a:pPr>
            <a:r>
              <a:rPr lang="en-US" sz="7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7. Managing costs and scalability</a:t>
            </a:r>
          </a:p>
          <a:p>
            <a:pPr marL="0" marR="0" algn="just">
              <a:lnSpc>
                <a:spcPct val="115000"/>
              </a:lnSpc>
              <a:spcBef>
                <a:spcPts val="0"/>
              </a:spcBef>
              <a:spcAft>
                <a:spcPts val="0"/>
              </a:spcAft>
            </a:pPr>
            <a:r>
              <a:rPr lang="en-US" sz="7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 </a:t>
            </a:r>
          </a:p>
          <a:p>
            <a:pPr marL="0" marR="0" algn="just">
              <a:lnSpc>
                <a:spcPct val="115000"/>
              </a:lnSpc>
              <a:spcBef>
                <a:spcPts val="0"/>
              </a:spcBef>
              <a:spcAft>
                <a:spcPts val="0"/>
              </a:spcAft>
            </a:pPr>
            <a:r>
              <a:rPr lang="en-US" sz="700" b="1"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rPr>
              <a:t>InventoryMax Competitive Advantage:</a:t>
            </a:r>
            <a:endParaRPr lang="en-US" sz="700"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0" marR="0" algn="just">
              <a:lnSpc>
                <a:spcPct val="115000"/>
              </a:lnSpc>
              <a:spcBef>
                <a:spcPts val="0"/>
              </a:spcBef>
              <a:spcAft>
                <a:spcPts val="0"/>
              </a:spcAft>
            </a:pPr>
            <a:r>
              <a:rPr lang="en-US" sz="7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1. AI-powered predictive analytics</a:t>
            </a:r>
          </a:p>
          <a:p>
            <a:pPr marL="0" marR="0" algn="just">
              <a:lnSpc>
                <a:spcPct val="115000"/>
              </a:lnSpc>
              <a:spcBef>
                <a:spcPts val="0"/>
              </a:spcBef>
              <a:spcAft>
                <a:spcPts val="0"/>
              </a:spcAft>
            </a:pPr>
            <a:r>
              <a:rPr lang="en-US" sz="7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2. Real-time inventory visibility</a:t>
            </a:r>
          </a:p>
          <a:p>
            <a:pPr marL="0" marR="0" algn="just">
              <a:lnSpc>
                <a:spcPct val="115000"/>
              </a:lnSpc>
              <a:spcBef>
                <a:spcPts val="0"/>
              </a:spcBef>
              <a:spcAft>
                <a:spcPts val="0"/>
              </a:spcAft>
            </a:pPr>
            <a:r>
              <a:rPr lang="en-US" sz="7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3. Seamless integration with e-commerce platforms</a:t>
            </a:r>
          </a:p>
          <a:p>
            <a:pPr marL="0" marR="0" algn="just">
              <a:lnSpc>
                <a:spcPct val="115000"/>
              </a:lnSpc>
              <a:spcBef>
                <a:spcPts val="0"/>
              </a:spcBef>
              <a:spcAft>
                <a:spcPts val="0"/>
              </a:spcAft>
            </a:pPr>
            <a:r>
              <a:rPr lang="en-US" sz="7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4. Automated inventory tracking and reporting</a:t>
            </a:r>
          </a:p>
          <a:p>
            <a:pPr marL="0" marR="0" algn="just">
              <a:lnSpc>
                <a:spcPct val="115000"/>
              </a:lnSpc>
              <a:spcBef>
                <a:spcPts val="0"/>
              </a:spcBef>
              <a:spcAft>
                <a:spcPts val="0"/>
              </a:spcAft>
            </a:pPr>
            <a:r>
              <a:rPr lang="en-US" sz="7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5. Customizable dashboards and alerts</a:t>
            </a:r>
          </a:p>
          <a:p>
            <a:pPr marL="0" marR="0" algn="just">
              <a:lnSpc>
                <a:spcPct val="115000"/>
              </a:lnSpc>
              <a:spcBef>
                <a:spcPts val="0"/>
              </a:spcBef>
              <a:spcAft>
                <a:spcPts val="0"/>
              </a:spcAft>
            </a:pPr>
            <a:r>
              <a:rPr lang="en-US" sz="7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6. Scalable and flexible architecture</a:t>
            </a:r>
          </a:p>
          <a:p>
            <a:pPr marL="0" marR="0" algn="just">
              <a:lnSpc>
                <a:spcPct val="115000"/>
              </a:lnSpc>
              <a:spcBef>
                <a:spcPts val="0"/>
              </a:spcBef>
              <a:spcAft>
                <a:spcPts val="0"/>
              </a:spcAft>
            </a:pPr>
            <a:r>
              <a:rPr lang="en-US" sz="7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7. Expert customer support and training</a:t>
            </a:r>
          </a:p>
          <a:p>
            <a:pPr marL="0" marR="0" algn="just">
              <a:lnSpc>
                <a:spcPct val="115000"/>
              </a:lnSpc>
              <a:spcBef>
                <a:spcPts val="0"/>
              </a:spcBef>
              <a:spcAft>
                <a:spcPts val="0"/>
              </a:spcAft>
            </a:pPr>
            <a:r>
              <a:rPr lang="en-US" sz="7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  </a:t>
            </a:r>
          </a:p>
          <a:p>
            <a:pPr marL="0" marR="0" algn="just">
              <a:lnSpc>
                <a:spcPct val="115000"/>
              </a:lnSpc>
              <a:spcBef>
                <a:spcPts val="0"/>
              </a:spcBef>
              <a:spcAft>
                <a:spcPts val="0"/>
              </a:spcAft>
            </a:pPr>
            <a:r>
              <a:rPr lang="en-US" sz="7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This analysis provides a comprehensive overview of market trends, opportunities, and challenges for InventoryMax, enabling informed strategic decisions.</a:t>
            </a:r>
            <a:endParaRPr lang="en-US" sz="36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sp>
        <p:nvSpPr>
          <p:cNvPr id="1974" name="Google Shape;1974;p5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t>GROWTH OPPORTUNITIES</a:t>
            </a:r>
            <a:endParaRPr lang="en-US" sz="1600" dirty="0"/>
          </a:p>
        </p:txBody>
      </p:sp>
      <p:sp>
        <p:nvSpPr>
          <p:cNvPr id="11" name="Text Placeholder 10">
            <a:extLst>
              <a:ext uri="{FF2B5EF4-FFF2-40B4-BE49-F238E27FC236}">
                <a16:creationId xmlns:a16="http://schemas.microsoft.com/office/drawing/2014/main" id="{F465F0C0-E36B-3B0F-26FD-EB12B4F48DCC}"/>
              </a:ext>
            </a:extLst>
          </p:cNvPr>
          <p:cNvSpPr>
            <a:spLocks noGrp="1"/>
          </p:cNvSpPr>
          <p:nvPr>
            <p:ph type="body" idx="1"/>
          </p:nvPr>
        </p:nvSpPr>
        <p:spPr>
          <a:xfrm>
            <a:off x="274583" y="915725"/>
            <a:ext cx="3186900" cy="4061665"/>
          </a:xfrm>
        </p:spPr>
        <p:txBody>
          <a:bodyPr/>
          <a:lstStyle/>
          <a:p>
            <a:pPr marL="0" marR="0" indent="0">
              <a:lnSpc>
                <a:spcPct val="115000"/>
              </a:lnSpc>
              <a:spcBef>
                <a:spcPts val="0"/>
              </a:spcBef>
              <a:spcAft>
                <a:spcPts val="0"/>
              </a:spcAft>
              <a:buNone/>
            </a:pPr>
            <a:r>
              <a:rPr lang="en-US" sz="1050" b="1" dirty="0">
                <a:solidFill>
                  <a:schemeClr val="tx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Growth Opportunities:</a:t>
            </a:r>
            <a:endParaRPr lang="en-US" sz="1050" dirty="0">
              <a:solidFill>
                <a:schemeClr val="tx2">
                  <a:lumMod val="7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1050" dirty="0">
                <a:effectLst/>
                <a:latin typeface="Calibri" panose="020F0502020204030204" pitchFamily="34" charset="0"/>
                <a:ea typeface="SimSun" panose="02010600030101010101" pitchFamily="2" charset="-122"/>
                <a:cs typeface="Times New Roman" panose="02020603050405020304" pitchFamily="18" charset="0"/>
              </a:rPr>
              <a:t>1. Artificial Intelligence (AI) and Machine Learning (ML) integration.</a:t>
            </a:r>
          </a:p>
          <a:p>
            <a:pPr marL="0" marR="0" indent="0">
              <a:lnSpc>
                <a:spcPct val="115000"/>
              </a:lnSpc>
              <a:spcBef>
                <a:spcPts val="0"/>
              </a:spcBef>
              <a:spcAft>
                <a:spcPts val="0"/>
              </a:spcAft>
              <a:buNone/>
            </a:pPr>
            <a:r>
              <a:rPr lang="en-US" sz="1050" dirty="0">
                <a:effectLst/>
                <a:latin typeface="Calibri" panose="020F0502020204030204" pitchFamily="34" charset="0"/>
                <a:ea typeface="SimSun" panose="02010600030101010101" pitchFamily="2" charset="-122"/>
                <a:cs typeface="Times New Roman" panose="02020603050405020304" pitchFamily="18" charset="0"/>
              </a:rPr>
              <a:t>2. Internet of Things (IoT) adoption in inventory management.</a:t>
            </a:r>
          </a:p>
          <a:p>
            <a:pPr marL="0" marR="0" indent="0">
              <a:lnSpc>
                <a:spcPct val="115000"/>
              </a:lnSpc>
              <a:spcBef>
                <a:spcPts val="0"/>
              </a:spcBef>
              <a:spcAft>
                <a:spcPts val="0"/>
              </a:spcAft>
              <a:buNone/>
            </a:pPr>
            <a:r>
              <a:rPr lang="en-US" sz="1050" dirty="0">
                <a:effectLst/>
                <a:latin typeface="Calibri" panose="020F0502020204030204" pitchFamily="34" charset="0"/>
                <a:ea typeface="SimSun" panose="02010600030101010101" pitchFamily="2" charset="-122"/>
                <a:cs typeface="Times New Roman" panose="02020603050405020304" pitchFamily="18" charset="0"/>
              </a:rPr>
              <a:t>3. Blockchain for supply chain transparency and security.</a:t>
            </a:r>
          </a:p>
          <a:p>
            <a:pPr marL="0" marR="0" indent="0">
              <a:lnSpc>
                <a:spcPct val="115000"/>
              </a:lnSpc>
              <a:spcBef>
                <a:spcPts val="0"/>
              </a:spcBef>
              <a:spcAft>
                <a:spcPts val="0"/>
              </a:spcAft>
              <a:buNone/>
            </a:pPr>
            <a:r>
              <a:rPr lang="en-US" sz="1050" dirty="0">
                <a:effectLst/>
                <a:latin typeface="Calibri" panose="020F0502020204030204" pitchFamily="34" charset="0"/>
                <a:ea typeface="SimSun" panose="02010600030101010101" pitchFamily="2" charset="-122"/>
                <a:cs typeface="Times New Roman" panose="02020603050405020304" pitchFamily="18" charset="0"/>
              </a:rPr>
              <a:t>4. Mobile commerce and social commerce expansion.</a:t>
            </a:r>
          </a:p>
          <a:p>
            <a:pPr marL="0" marR="0" indent="0">
              <a:lnSpc>
                <a:spcPct val="115000"/>
              </a:lnSpc>
              <a:spcBef>
                <a:spcPts val="0"/>
              </a:spcBef>
              <a:spcAft>
                <a:spcPts val="0"/>
              </a:spcAft>
              <a:buNone/>
            </a:pPr>
            <a:r>
              <a:rPr lang="en-US" sz="1050" dirty="0">
                <a:effectLst/>
                <a:latin typeface="Calibri" panose="020F0502020204030204" pitchFamily="34" charset="0"/>
                <a:ea typeface="SimSun" panose="02010600030101010101" pitchFamily="2" charset="-122"/>
                <a:cs typeface="Times New Roman" panose="02020603050405020304" pitchFamily="18" charset="0"/>
              </a:rPr>
              <a:t>5. Sustainability-focused products and services.</a:t>
            </a:r>
          </a:p>
          <a:p>
            <a:pPr marL="0" marR="0" indent="0">
              <a:lnSpc>
                <a:spcPct val="115000"/>
              </a:lnSpc>
              <a:spcBef>
                <a:spcPts val="0"/>
              </a:spcBef>
              <a:spcAft>
                <a:spcPts val="0"/>
              </a:spcAft>
              <a:buNone/>
            </a:pPr>
            <a:r>
              <a:rPr lang="en-US" sz="1050" dirty="0">
                <a:effectLst/>
                <a:latin typeface="Calibri" panose="020F0502020204030204" pitchFamily="34" charset="0"/>
                <a:ea typeface="SimSun" panose="02010600030101010101" pitchFamily="2" charset="-122"/>
                <a:cs typeface="Times New Roman" panose="02020603050405020304" pitchFamily="18" charset="0"/>
              </a:rPr>
              <a:t> </a:t>
            </a:r>
          </a:p>
          <a:p>
            <a:pPr marL="0" marR="0" indent="0">
              <a:lnSpc>
                <a:spcPct val="115000"/>
              </a:lnSpc>
              <a:spcBef>
                <a:spcPts val="0"/>
              </a:spcBef>
              <a:spcAft>
                <a:spcPts val="0"/>
              </a:spcAft>
              <a:buNone/>
            </a:pPr>
            <a:r>
              <a:rPr lang="en-US" sz="1050" b="1" dirty="0">
                <a:solidFill>
                  <a:schemeClr val="tx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Emerging Markets:</a:t>
            </a:r>
            <a:endParaRPr lang="en-US" sz="1050" dirty="0">
              <a:solidFill>
                <a:schemeClr val="tx2">
                  <a:lumMod val="7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1050" dirty="0">
                <a:effectLst/>
                <a:latin typeface="Calibri" panose="020F0502020204030204" pitchFamily="34" charset="0"/>
                <a:ea typeface="SimSun" panose="02010600030101010101" pitchFamily="2" charset="-122"/>
                <a:cs typeface="Times New Roman" panose="02020603050405020304" pitchFamily="18" charset="0"/>
              </a:rPr>
              <a:t>Global inventory management growth in market size</a:t>
            </a:r>
          </a:p>
          <a:p>
            <a:pPr marL="0" marR="0" indent="0">
              <a:lnSpc>
                <a:spcPct val="115000"/>
              </a:lnSpc>
              <a:spcBef>
                <a:spcPts val="0"/>
              </a:spcBef>
              <a:spcAft>
                <a:spcPts val="0"/>
              </a:spcAft>
              <a:buNone/>
            </a:pPr>
            <a:r>
              <a:rPr lang="en-US" sz="1050" dirty="0">
                <a:effectLst/>
                <a:latin typeface="Calibri" panose="020F0502020204030204" pitchFamily="34" charset="0"/>
                <a:ea typeface="SimSun" panose="02010600030101010101" pitchFamily="2" charset="-122"/>
                <a:cs typeface="Times New Roman" panose="02020603050405020304" pitchFamily="18" charset="0"/>
              </a:rPr>
              <a:t> </a:t>
            </a:r>
          </a:p>
          <a:p>
            <a:pPr marL="0" marR="0" indent="0">
              <a:lnSpc>
                <a:spcPct val="115000"/>
              </a:lnSpc>
              <a:spcBef>
                <a:spcPts val="0"/>
              </a:spcBef>
              <a:spcAft>
                <a:spcPts val="0"/>
              </a:spcAft>
              <a:buNone/>
            </a:pPr>
            <a:r>
              <a:rPr lang="en-US" sz="1050" b="1" dirty="0">
                <a:solidFill>
                  <a:schemeClr val="tx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Industry-Specific Opportunities:</a:t>
            </a:r>
            <a:endParaRPr lang="en-US" sz="1050" dirty="0">
              <a:solidFill>
                <a:schemeClr val="tx2">
                  <a:lumMod val="7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1050" dirty="0">
                <a:effectLst/>
                <a:latin typeface="Calibri" panose="020F0502020204030204" pitchFamily="34" charset="0"/>
                <a:ea typeface="SimSun" panose="02010600030101010101" pitchFamily="2" charset="-122"/>
                <a:cs typeface="Times New Roman" panose="02020603050405020304" pitchFamily="18" charset="0"/>
              </a:rPr>
              <a:t>1. Healthcare: Medical supply chain management</a:t>
            </a:r>
          </a:p>
          <a:p>
            <a:pPr marL="0" marR="0" indent="0">
              <a:lnSpc>
                <a:spcPct val="115000"/>
              </a:lnSpc>
              <a:spcBef>
                <a:spcPts val="0"/>
              </a:spcBef>
              <a:spcAft>
                <a:spcPts val="0"/>
              </a:spcAft>
              <a:buNone/>
            </a:pPr>
            <a:r>
              <a:rPr lang="en-US" sz="1050" dirty="0">
                <a:effectLst/>
                <a:latin typeface="Calibri" panose="020F0502020204030204" pitchFamily="34" charset="0"/>
                <a:ea typeface="SimSun" panose="02010600030101010101" pitchFamily="2" charset="-122"/>
                <a:cs typeface="Times New Roman" panose="02020603050405020304" pitchFamily="18" charset="0"/>
              </a:rPr>
              <a:t>2. Retail: Omnichannel inventory management</a:t>
            </a:r>
          </a:p>
          <a:p>
            <a:pPr marL="0" marR="0" indent="0">
              <a:lnSpc>
                <a:spcPct val="115000"/>
              </a:lnSpc>
              <a:spcBef>
                <a:spcPts val="0"/>
              </a:spcBef>
              <a:spcAft>
                <a:spcPts val="0"/>
              </a:spcAft>
              <a:buNone/>
            </a:pPr>
            <a:r>
              <a:rPr lang="en-US" sz="1050" dirty="0">
                <a:effectLst/>
                <a:latin typeface="Calibri" panose="020F0502020204030204" pitchFamily="34" charset="0"/>
                <a:ea typeface="SimSun" panose="02010600030101010101" pitchFamily="2" charset="-122"/>
                <a:cs typeface="Times New Roman" panose="02020603050405020304" pitchFamily="18" charset="0"/>
              </a:rPr>
              <a:t>3. Manufacturing: Predictive maintenance and quality control</a:t>
            </a:r>
          </a:p>
          <a:p>
            <a:pPr marL="0" marR="0" indent="0">
              <a:lnSpc>
                <a:spcPct val="115000"/>
              </a:lnSpc>
              <a:spcBef>
                <a:spcPts val="0"/>
              </a:spcBef>
              <a:spcAft>
                <a:spcPts val="0"/>
              </a:spcAft>
              <a:buNone/>
            </a:pPr>
            <a:r>
              <a:rPr lang="en-US" sz="1050" dirty="0">
                <a:effectLst/>
                <a:latin typeface="Calibri" panose="020F0502020204030204" pitchFamily="34" charset="0"/>
                <a:ea typeface="SimSun" panose="02010600030101010101" pitchFamily="2" charset="-122"/>
                <a:cs typeface="Times New Roman" panose="02020603050405020304" pitchFamily="18" charset="0"/>
              </a:rPr>
              <a:t>4. Food and Beverage: Cold chain management</a:t>
            </a:r>
          </a:p>
          <a:p>
            <a:pPr marL="0" marR="0" indent="0">
              <a:lnSpc>
                <a:spcPct val="115000"/>
              </a:lnSpc>
              <a:spcBef>
                <a:spcPts val="0"/>
              </a:spcBef>
              <a:spcAft>
                <a:spcPts val="0"/>
              </a:spcAft>
              <a:buNone/>
            </a:pPr>
            <a:r>
              <a:rPr lang="en-US" sz="1050" dirty="0">
                <a:effectLst/>
                <a:latin typeface="Calibri" panose="020F0502020204030204" pitchFamily="34" charset="0"/>
                <a:ea typeface="SimSun" panose="02010600030101010101" pitchFamily="2" charset="-122"/>
                <a:cs typeface="Times New Roman" panose="02020603050405020304" pitchFamily="18" charset="0"/>
              </a:rPr>
              <a:t> </a:t>
            </a:r>
          </a:p>
          <a:p>
            <a:endParaRPr lang="en-US" dirty="0"/>
          </a:p>
        </p:txBody>
      </p:sp>
      <p:sp>
        <p:nvSpPr>
          <p:cNvPr id="12" name="Text Placeholder 11">
            <a:extLst>
              <a:ext uri="{FF2B5EF4-FFF2-40B4-BE49-F238E27FC236}">
                <a16:creationId xmlns:a16="http://schemas.microsoft.com/office/drawing/2014/main" id="{89684DA0-9A09-12ED-A22A-7BB75E193F1A}"/>
              </a:ext>
            </a:extLst>
          </p:cNvPr>
          <p:cNvSpPr>
            <a:spLocks noGrp="1"/>
          </p:cNvSpPr>
          <p:nvPr>
            <p:ph type="body" idx="2"/>
          </p:nvPr>
        </p:nvSpPr>
        <p:spPr>
          <a:xfrm>
            <a:off x="3895645" y="2052081"/>
            <a:ext cx="2543792" cy="2994265"/>
          </a:xfrm>
        </p:spPr>
        <p:txBody>
          <a:bodyPr/>
          <a:lstStyle/>
          <a:p>
            <a:pPr marL="0" marR="0" indent="0">
              <a:lnSpc>
                <a:spcPct val="115000"/>
              </a:lnSpc>
              <a:spcBef>
                <a:spcPts val="0"/>
              </a:spcBef>
              <a:spcAft>
                <a:spcPts val="0"/>
              </a:spcAft>
              <a:buNone/>
            </a:pPr>
            <a:r>
              <a:rPr lang="en-US" sz="1100" b="1"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rPr>
              <a:t>Technological Advancements:</a:t>
            </a:r>
            <a:endParaRPr lang="en-US" sz="1100"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1100" dirty="0">
                <a:effectLst/>
                <a:latin typeface="Calibri" panose="020F0502020204030204" pitchFamily="34" charset="0"/>
                <a:ea typeface="SimSun" panose="02010600030101010101" pitchFamily="2" charset="-122"/>
                <a:cs typeface="Times New Roman" panose="02020603050405020304" pitchFamily="18" charset="0"/>
              </a:rPr>
              <a:t>1. Cloud-based inventory management</a:t>
            </a:r>
          </a:p>
          <a:p>
            <a:pPr marL="0" marR="0" indent="0">
              <a:lnSpc>
                <a:spcPct val="115000"/>
              </a:lnSpc>
              <a:spcBef>
                <a:spcPts val="0"/>
              </a:spcBef>
              <a:spcAft>
                <a:spcPts val="0"/>
              </a:spcAft>
              <a:buNone/>
            </a:pPr>
            <a:r>
              <a:rPr lang="en-US" sz="1100" dirty="0">
                <a:effectLst/>
                <a:latin typeface="Calibri" panose="020F0502020204030204" pitchFamily="34" charset="0"/>
                <a:ea typeface="SimSun" panose="02010600030101010101" pitchFamily="2" charset="-122"/>
                <a:cs typeface="Times New Roman" panose="02020603050405020304" pitchFamily="18" charset="0"/>
              </a:rPr>
              <a:t>2. Mobile apps for inventory tracking</a:t>
            </a:r>
          </a:p>
          <a:p>
            <a:pPr marL="0" marR="0" indent="0">
              <a:lnSpc>
                <a:spcPct val="115000"/>
              </a:lnSpc>
              <a:spcBef>
                <a:spcPts val="0"/>
              </a:spcBef>
              <a:spcAft>
                <a:spcPts val="0"/>
              </a:spcAft>
              <a:buNone/>
            </a:pPr>
            <a:r>
              <a:rPr lang="en-US" sz="1100" dirty="0">
                <a:effectLst/>
                <a:latin typeface="Calibri" panose="020F0502020204030204" pitchFamily="34" charset="0"/>
                <a:ea typeface="SimSun" panose="02010600030101010101" pitchFamily="2" charset="-122"/>
                <a:cs typeface="Times New Roman" panose="02020603050405020304" pitchFamily="18" charset="0"/>
              </a:rPr>
              <a:t>3. AI-powered inventory forecasting</a:t>
            </a:r>
          </a:p>
          <a:p>
            <a:pPr marL="0" marR="0" indent="0">
              <a:lnSpc>
                <a:spcPct val="115000"/>
              </a:lnSpc>
              <a:spcBef>
                <a:spcPts val="0"/>
              </a:spcBef>
              <a:spcAft>
                <a:spcPts val="0"/>
              </a:spcAft>
              <a:buNone/>
            </a:pPr>
            <a:r>
              <a:rPr lang="en-US" sz="1100" dirty="0">
                <a:effectLst/>
                <a:latin typeface="Calibri" panose="020F0502020204030204" pitchFamily="34" charset="0"/>
                <a:ea typeface="SimSun" panose="02010600030101010101" pitchFamily="2" charset="-122"/>
                <a:cs typeface="Times New Roman" panose="02020603050405020304" pitchFamily="18" charset="0"/>
              </a:rPr>
              <a:t>4. RFID and IoT for real-time tracking</a:t>
            </a:r>
          </a:p>
          <a:p>
            <a:pPr marL="0" marR="0" indent="0">
              <a:lnSpc>
                <a:spcPct val="115000"/>
              </a:lnSpc>
              <a:spcBef>
                <a:spcPts val="0"/>
              </a:spcBef>
              <a:spcAft>
                <a:spcPts val="0"/>
              </a:spcAft>
              <a:buNone/>
            </a:pPr>
            <a:r>
              <a:rPr lang="en-US" sz="1100" dirty="0">
                <a:effectLst/>
                <a:latin typeface="Calibri" panose="020F0502020204030204" pitchFamily="34" charset="0"/>
                <a:ea typeface="SimSun" panose="02010600030101010101" pitchFamily="2" charset="-122"/>
                <a:cs typeface="Times New Roman" panose="02020603050405020304" pitchFamily="18" charset="0"/>
              </a:rPr>
              <a:t>5. Blockchain for supply chain transparency</a:t>
            </a:r>
          </a:p>
          <a:p>
            <a:pPr marL="0" marR="0" indent="0">
              <a:lnSpc>
                <a:spcPct val="115000"/>
              </a:lnSpc>
              <a:spcBef>
                <a:spcPts val="0"/>
              </a:spcBef>
              <a:spcAft>
                <a:spcPts val="0"/>
              </a:spcAft>
              <a:buNone/>
            </a:pPr>
            <a:r>
              <a:rPr lang="en-US" sz="1100" dirty="0">
                <a:effectLst/>
                <a:latin typeface="Calibri" panose="020F0502020204030204" pitchFamily="34" charset="0"/>
                <a:ea typeface="SimSun" panose="02010600030101010101" pitchFamily="2" charset="-122"/>
                <a:cs typeface="Times New Roman" panose="02020603050405020304" pitchFamily="18" charset="0"/>
              </a:rPr>
              <a:t> </a:t>
            </a:r>
          </a:p>
          <a:p>
            <a:pPr marL="0" marR="0" indent="0">
              <a:lnSpc>
                <a:spcPct val="115000"/>
              </a:lnSpc>
              <a:spcBef>
                <a:spcPts val="0"/>
              </a:spcBef>
              <a:spcAft>
                <a:spcPts val="0"/>
              </a:spcAft>
              <a:buNone/>
            </a:pPr>
            <a:r>
              <a:rPr lang="en-US" sz="1100" b="1"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rPr>
              <a:t>Challenges and Barriers:</a:t>
            </a:r>
            <a:endParaRPr lang="en-US" sz="1100"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1100" dirty="0">
                <a:effectLst/>
                <a:latin typeface="Calibri" panose="020F0502020204030204" pitchFamily="34" charset="0"/>
                <a:ea typeface="SimSun" panose="02010600030101010101" pitchFamily="2" charset="-122"/>
                <a:cs typeface="Times New Roman" panose="02020603050405020304" pitchFamily="18" charset="0"/>
              </a:rPr>
              <a:t>1. Integration with existing systems</a:t>
            </a:r>
          </a:p>
          <a:p>
            <a:pPr marL="0" marR="0" indent="0">
              <a:lnSpc>
                <a:spcPct val="115000"/>
              </a:lnSpc>
              <a:spcBef>
                <a:spcPts val="0"/>
              </a:spcBef>
              <a:spcAft>
                <a:spcPts val="0"/>
              </a:spcAft>
              <a:buNone/>
            </a:pPr>
            <a:r>
              <a:rPr lang="en-US" sz="1100" dirty="0">
                <a:effectLst/>
                <a:latin typeface="Calibri" panose="020F0502020204030204" pitchFamily="34" charset="0"/>
                <a:ea typeface="SimSun" panose="02010600030101010101" pitchFamily="2" charset="-122"/>
                <a:cs typeface="Times New Roman" panose="02020603050405020304" pitchFamily="18" charset="0"/>
              </a:rPr>
              <a:t>2. Data security and privacy concerns</a:t>
            </a:r>
          </a:p>
          <a:p>
            <a:pPr marL="0" marR="0" indent="0">
              <a:lnSpc>
                <a:spcPct val="115000"/>
              </a:lnSpc>
              <a:spcBef>
                <a:spcPts val="0"/>
              </a:spcBef>
              <a:spcAft>
                <a:spcPts val="0"/>
              </a:spcAft>
              <a:buNone/>
            </a:pPr>
            <a:r>
              <a:rPr lang="en-US" sz="1100" dirty="0">
                <a:effectLst/>
                <a:latin typeface="Calibri" panose="020F0502020204030204" pitchFamily="34" charset="0"/>
                <a:ea typeface="SimSun" panose="02010600030101010101" pitchFamily="2" charset="-122"/>
                <a:cs typeface="Times New Roman" panose="02020603050405020304" pitchFamily="18" charset="0"/>
              </a:rPr>
              <a:t>3. Scalability and flexibility</a:t>
            </a:r>
          </a:p>
          <a:p>
            <a:pPr marL="0" marR="0" indent="0">
              <a:lnSpc>
                <a:spcPct val="115000"/>
              </a:lnSpc>
              <a:spcBef>
                <a:spcPts val="0"/>
              </a:spcBef>
              <a:spcAft>
                <a:spcPts val="0"/>
              </a:spcAft>
              <a:buNone/>
            </a:pPr>
            <a:r>
              <a:rPr lang="en-US" sz="1100" dirty="0">
                <a:effectLst/>
                <a:latin typeface="Calibri" panose="020F0502020204030204" pitchFamily="34" charset="0"/>
                <a:ea typeface="SimSun" panose="02010600030101010101" pitchFamily="2" charset="-122"/>
                <a:cs typeface="Times New Roman" panose="02020603050405020304" pitchFamily="18" charset="0"/>
              </a:rPr>
              <a:t>4. User adoption and training</a:t>
            </a:r>
          </a:p>
          <a:p>
            <a:pPr marL="0" marR="0" indent="0">
              <a:lnSpc>
                <a:spcPct val="115000"/>
              </a:lnSpc>
              <a:spcBef>
                <a:spcPts val="0"/>
              </a:spcBef>
              <a:spcAft>
                <a:spcPts val="0"/>
              </a:spcAft>
              <a:buNone/>
            </a:pPr>
            <a:r>
              <a:rPr lang="en-US" sz="1100" dirty="0">
                <a:effectLst/>
                <a:latin typeface="Calibri" panose="020F0502020204030204" pitchFamily="34" charset="0"/>
                <a:ea typeface="SimSun" panose="02010600030101010101" pitchFamily="2" charset="-122"/>
                <a:cs typeface="Times New Roman" panose="02020603050405020304" pitchFamily="18" charset="0"/>
              </a:rPr>
              <a:t>5. Competition from established players</a:t>
            </a:r>
          </a:p>
          <a:p>
            <a:pPr marL="0" marR="0" indent="0">
              <a:lnSpc>
                <a:spcPct val="115000"/>
              </a:lnSpc>
              <a:spcBef>
                <a:spcPts val="0"/>
              </a:spcBef>
              <a:spcAft>
                <a:spcPts val="0"/>
              </a:spcAft>
              <a:buNone/>
            </a:pPr>
            <a:r>
              <a:rPr lang="en-US" sz="1100" dirty="0">
                <a:effectLst/>
                <a:latin typeface="Calibri" panose="020F0502020204030204" pitchFamily="34" charset="0"/>
                <a:ea typeface="SimSun" panose="02010600030101010101" pitchFamily="2" charset="-122"/>
                <a:cs typeface="Times New Roman" panose="02020603050405020304" pitchFamily="18" charset="0"/>
              </a:rPr>
              <a:t> </a:t>
            </a:r>
          </a:p>
          <a:p>
            <a:endParaRPr lang="en-US" dirty="0"/>
          </a:p>
        </p:txBody>
      </p:sp>
      <p:sp>
        <p:nvSpPr>
          <p:cNvPr id="1977" name="Google Shape;1977;p55"/>
          <p:cNvSpPr/>
          <p:nvPr/>
        </p:nvSpPr>
        <p:spPr>
          <a:xfrm>
            <a:off x="8661664" y="3139791"/>
            <a:ext cx="168300" cy="168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5"/>
          <p:cNvSpPr/>
          <p:nvPr/>
        </p:nvSpPr>
        <p:spPr>
          <a:xfrm>
            <a:off x="8661664" y="3910889"/>
            <a:ext cx="168300" cy="168300"/>
          </a:xfrm>
          <a:prstGeom prst="ellipse">
            <a:avLst/>
          </a:prstGeom>
          <a:solidFill>
            <a:schemeClr val="accent5">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7">
            <a:extLst>
              <a:ext uri="{FF2B5EF4-FFF2-40B4-BE49-F238E27FC236}">
                <a16:creationId xmlns:a16="http://schemas.microsoft.com/office/drawing/2014/main" id="{E7085C7F-01C8-4CB0-417C-ED811661E84B}"/>
              </a:ext>
            </a:extLst>
          </p:cNvPr>
          <p:cNvPicPr>
            <a:picLocks noChangeAspect="1"/>
          </p:cNvPicPr>
          <p:nvPr/>
        </p:nvPicPr>
        <p:blipFill>
          <a:blip r:embed="rId3"/>
          <a:stretch>
            <a:fillRect/>
          </a:stretch>
        </p:blipFill>
        <p:spPr>
          <a:xfrm>
            <a:off x="3799268" y="563"/>
            <a:ext cx="5293217" cy="2003146"/>
          </a:xfrm>
          <a:prstGeom prst="rect">
            <a:avLst/>
          </a:prstGeom>
        </p:spPr>
      </p:pic>
      <p:sp>
        <p:nvSpPr>
          <p:cNvPr id="13" name="TextBox 12">
            <a:extLst>
              <a:ext uri="{FF2B5EF4-FFF2-40B4-BE49-F238E27FC236}">
                <a16:creationId xmlns:a16="http://schemas.microsoft.com/office/drawing/2014/main" id="{F5E133F1-DC2E-2C67-F472-B2673407E975}"/>
              </a:ext>
            </a:extLst>
          </p:cNvPr>
          <p:cNvSpPr txBox="1"/>
          <p:nvPr/>
        </p:nvSpPr>
        <p:spPr>
          <a:xfrm>
            <a:off x="6873600" y="2389031"/>
            <a:ext cx="1788064" cy="1581972"/>
          </a:xfrm>
          <a:prstGeom prst="rect">
            <a:avLst/>
          </a:prstGeom>
          <a:noFill/>
        </p:spPr>
        <p:txBody>
          <a:bodyPr wrap="square" rtlCol="0">
            <a:spAutoFit/>
          </a:bodyPr>
          <a:lstStyle/>
          <a:p>
            <a:pPr marL="0" marR="0" indent="0">
              <a:lnSpc>
                <a:spcPct val="115000"/>
              </a:lnSpc>
              <a:spcBef>
                <a:spcPts val="0"/>
              </a:spcBef>
              <a:spcAft>
                <a:spcPts val="0"/>
              </a:spcAft>
              <a:buNone/>
            </a:pPr>
            <a:r>
              <a:rPr lang="en-US" sz="1200" b="1"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rPr>
              <a:t>Market Analysis Tools:</a:t>
            </a:r>
            <a:endParaRPr lang="en-US" sz="1200"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12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1. SWOT analysis</a:t>
            </a:r>
          </a:p>
          <a:p>
            <a:pPr marL="0" marR="0" indent="0">
              <a:lnSpc>
                <a:spcPct val="115000"/>
              </a:lnSpc>
              <a:spcBef>
                <a:spcPts val="0"/>
              </a:spcBef>
              <a:spcAft>
                <a:spcPts val="0"/>
              </a:spcAft>
              <a:buNone/>
            </a:pPr>
            <a:r>
              <a:rPr lang="en-US" sz="12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2. Porter's Five Forces</a:t>
            </a:r>
          </a:p>
          <a:p>
            <a:pPr marL="0" marR="0" indent="0">
              <a:lnSpc>
                <a:spcPct val="115000"/>
              </a:lnSpc>
              <a:spcBef>
                <a:spcPts val="0"/>
              </a:spcBef>
              <a:spcAft>
                <a:spcPts val="0"/>
              </a:spcAft>
              <a:buNone/>
            </a:pPr>
            <a:r>
              <a:rPr lang="en-US" sz="12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3. Market segmentation</a:t>
            </a:r>
          </a:p>
          <a:p>
            <a:pPr marL="0" marR="0" indent="0">
              <a:lnSpc>
                <a:spcPct val="115000"/>
              </a:lnSpc>
              <a:spcBef>
                <a:spcPts val="0"/>
              </a:spcBef>
              <a:spcAft>
                <a:spcPts val="0"/>
              </a:spcAft>
              <a:buNone/>
            </a:pPr>
            <a:r>
              <a:rPr lang="en-US" sz="12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4. Competitive analysis</a:t>
            </a:r>
          </a:p>
          <a:p>
            <a:pPr marL="0" marR="0" indent="0">
              <a:lnSpc>
                <a:spcPct val="115000"/>
              </a:lnSpc>
              <a:spcBef>
                <a:spcPts val="0"/>
              </a:spcBef>
              <a:spcAft>
                <a:spcPts val="0"/>
              </a:spcAft>
              <a:buNone/>
            </a:pPr>
            <a:r>
              <a:rPr lang="en-US" sz="12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5. Trend analysis</a:t>
            </a:r>
          </a:p>
          <a:p>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16" name="TextBox 15">
            <a:extLst>
              <a:ext uri="{FF2B5EF4-FFF2-40B4-BE49-F238E27FC236}">
                <a16:creationId xmlns:a16="http://schemas.microsoft.com/office/drawing/2014/main" id="{B295FDFE-2AE6-D0D9-B496-423D163A4AD6}"/>
              </a:ext>
            </a:extLst>
          </p:cNvPr>
          <p:cNvSpPr txBox="1"/>
          <p:nvPr/>
        </p:nvSpPr>
        <p:spPr>
          <a:xfrm>
            <a:off x="2190069" y="-307718"/>
            <a:ext cx="4763855" cy="955646"/>
          </a:xfrm>
          <a:prstGeom prst="rect">
            <a:avLst/>
          </a:prstGeom>
          <a:noFill/>
        </p:spPr>
        <p:txBody>
          <a:bodyPr wrap="square" rtlCol="0">
            <a:spAutoFit/>
          </a:bodyPr>
          <a:lstStyle/>
          <a:p>
            <a:pPr marL="0" indent="0" algn="just">
              <a:lnSpc>
                <a:spcPct val="115000"/>
              </a:lnSpc>
              <a:spcBef>
                <a:spcPts val="0"/>
              </a:spcBef>
              <a:buNone/>
            </a:pPr>
            <a:endParaRPr lang="en-US"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defTabSz="1371600" eaLnBrk="0" fontAlgn="base" hangingPunct="0">
              <a:spcBef>
                <a:spcPct val="0"/>
              </a:spcBef>
              <a:spcAft>
                <a:spcPct val="0"/>
              </a:spcAft>
            </a:pPr>
            <a:r>
              <a:rPr lang="en-US" sz="2000" b="1" dirty="0">
                <a:solidFill>
                  <a:schemeClr val="accent1">
                    <a:lumMod val="75000"/>
                  </a:schemeClr>
                </a:solidFill>
              </a:rPr>
              <a:t>V</a:t>
            </a:r>
            <a:r>
              <a:rPr lang="en" sz="2000" b="1" dirty="0">
                <a:solidFill>
                  <a:schemeClr val="accent1">
                    <a:lumMod val="75000"/>
                  </a:schemeClr>
                </a:solidFill>
              </a:rPr>
              <a:t>alue Preposition for InventoryMax: </a:t>
            </a:r>
          </a:p>
          <a:p>
            <a:pPr defTabSz="1371600" eaLnBrk="0" fontAlgn="base" hangingPunct="0">
              <a:spcBef>
                <a:spcPct val="0"/>
              </a:spcBef>
              <a:spcAft>
                <a:spcPct val="0"/>
              </a:spcAft>
            </a:pPr>
            <a:r>
              <a:rPr lang="en" sz="2000" b="1" dirty="0">
                <a:solidFill>
                  <a:schemeClr val="accent1">
                    <a:lumMod val="75000"/>
                  </a:schemeClr>
                </a:solidFill>
              </a:rPr>
              <a:t>Using the 4C’s Frame Work</a:t>
            </a:r>
            <a:endParaRPr lang="en-US" sz="2000" b="1" dirty="0">
              <a:solidFill>
                <a:schemeClr val="accent1">
                  <a:lumMod val="75000"/>
                </a:schemeClr>
              </a:solidFill>
            </a:endParaRPr>
          </a:p>
        </p:txBody>
      </p:sp>
      <p:grpSp>
        <p:nvGrpSpPr>
          <p:cNvPr id="2" name="Group 1">
            <a:extLst>
              <a:ext uri="{FF2B5EF4-FFF2-40B4-BE49-F238E27FC236}">
                <a16:creationId xmlns:a16="http://schemas.microsoft.com/office/drawing/2014/main" id="{187448DB-C553-5A79-63B1-752AC8E63A8F}"/>
              </a:ext>
            </a:extLst>
          </p:cNvPr>
          <p:cNvGrpSpPr/>
          <p:nvPr/>
        </p:nvGrpSpPr>
        <p:grpSpPr>
          <a:xfrm>
            <a:off x="0" y="624657"/>
            <a:ext cx="4526899" cy="1509547"/>
            <a:chOff x="1221615" y="1760342"/>
            <a:chExt cx="6518985" cy="2027530"/>
          </a:xfrm>
        </p:grpSpPr>
        <p:sp>
          <p:nvSpPr>
            <p:cNvPr id="3" name="Google Shape;888;p39">
              <a:extLst>
                <a:ext uri="{FF2B5EF4-FFF2-40B4-BE49-F238E27FC236}">
                  <a16:creationId xmlns:a16="http://schemas.microsoft.com/office/drawing/2014/main" id="{BA46E200-8FD8-E719-BB0A-C48B635E39A3}"/>
                </a:ext>
              </a:extLst>
            </p:cNvPr>
            <p:cNvSpPr/>
            <p:nvPr/>
          </p:nvSpPr>
          <p:spPr>
            <a:xfrm>
              <a:off x="6221681" y="1880027"/>
              <a:ext cx="1306790" cy="568338"/>
            </a:xfrm>
            <a:prstGeom prst="roundRect">
              <a:avLst>
                <a:gd name="adj" fmla="val 0"/>
              </a:avLst>
            </a:prstGeom>
            <a:noFill/>
            <a:ln w="28575" cap="flat"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0CB0AB71-A4DC-75DA-F7AE-B6069BC884A7}"/>
                </a:ext>
              </a:extLst>
            </p:cNvPr>
            <p:cNvGrpSpPr/>
            <p:nvPr/>
          </p:nvGrpSpPr>
          <p:grpSpPr>
            <a:xfrm>
              <a:off x="1221615" y="1760342"/>
              <a:ext cx="6518985" cy="2027530"/>
              <a:chOff x="1198989" y="1792999"/>
              <a:chExt cx="6518985" cy="2027530"/>
            </a:xfrm>
          </p:grpSpPr>
          <p:sp>
            <p:nvSpPr>
              <p:cNvPr id="5" name="Google Shape;887;p39">
                <a:extLst>
                  <a:ext uri="{FF2B5EF4-FFF2-40B4-BE49-F238E27FC236}">
                    <a16:creationId xmlns:a16="http://schemas.microsoft.com/office/drawing/2014/main" id="{B1184B3E-42FB-AE3A-23D2-1AE6CE845CF9}"/>
                  </a:ext>
                </a:extLst>
              </p:cNvPr>
              <p:cNvSpPr/>
              <p:nvPr/>
            </p:nvSpPr>
            <p:spPr>
              <a:xfrm>
                <a:off x="1648238" y="3164018"/>
                <a:ext cx="1319382" cy="605846"/>
              </a:xfrm>
              <a:prstGeom prst="roundRect">
                <a:avLst>
                  <a:gd name="adj" fmla="val 0"/>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roup 5">
                <a:extLst>
                  <a:ext uri="{FF2B5EF4-FFF2-40B4-BE49-F238E27FC236}">
                    <a16:creationId xmlns:a16="http://schemas.microsoft.com/office/drawing/2014/main" id="{14302F68-7D64-E1D3-9117-5A888DCF0B3F}"/>
                  </a:ext>
                </a:extLst>
              </p:cNvPr>
              <p:cNvGrpSpPr/>
              <p:nvPr/>
            </p:nvGrpSpPr>
            <p:grpSpPr>
              <a:xfrm>
                <a:off x="1198989" y="1792999"/>
                <a:ext cx="6518985" cy="2027530"/>
                <a:chOff x="1198989" y="1792999"/>
                <a:chExt cx="6518985" cy="2027530"/>
              </a:xfrm>
            </p:grpSpPr>
            <p:sp>
              <p:nvSpPr>
                <p:cNvPr id="7" name="Google Shape;889;p39">
                  <a:extLst>
                    <a:ext uri="{FF2B5EF4-FFF2-40B4-BE49-F238E27FC236}">
                      <a16:creationId xmlns:a16="http://schemas.microsoft.com/office/drawing/2014/main" id="{DD018E2D-9D1B-46AD-0EA9-5CF15FB8D2DC}"/>
                    </a:ext>
                  </a:extLst>
                </p:cNvPr>
                <p:cNvSpPr/>
                <p:nvPr/>
              </p:nvSpPr>
              <p:spPr>
                <a:xfrm>
                  <a:off x="6192709" y="3171839"/>
                  <a:ext cx="1316172" cy="590204"/>
                </a:xfrm>
                <a:prstGeom prst="roundRect">
                  <a:avLst>
                    <a:gd name="adj" fmla="val 0"/>
                  </a:avLst>
                </a:prstGeom>
                <a:noFill/>
                <a:ln w="28575" cap="flat" cmpd="sng">
                  <a:solidFill>
                    <a:schemeClr val="accent5">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00;p39">
                  <a:extLst>
                    <a:ext uri="{FF2B5EF4-FFF2-40B4-BE49-F238E27FC236}">
                      <a16:creationId xmlns:a16="http://schemas.microsoft.com/office/drawing/2014/main" id="{AE95A940-1232-1DB7-4DBC-259DB6853AA9}"/>
                    </a:ext>
                  </a:extLst>
                </p:cNvPr>
                <p:cNvSpPr txBox="1"/>
                <p:nvPr/>
              </p:nvSpPr>
              <p:spPr>
                <a:xfrm>
                  <a:off x="1427467" y="1941912"/>
                  <a:ext cx="1519200" cy="520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50" b="1" dirty="0">
                      <a:solidFill>
                        <a:schemeClr val="bg1"/>
                      </a:solidFill>
                      <a:latin typeface="Roboto"/>
                      <a:ea typeface="Roboto"/>
                      <a:cs typeface="Roboto"/>
                      <a:sym typeface="Roboto"/>
                    </a:rPr>
                    <a:t>Competitors</a:t>
                  </a:r>
                  <a:endParaRPr sz="1050" b="1" dirty="0">
                    <a:solidFill>
                      <a:schemeClr val="bg1"/>
                    </a:solidFill>
                    <a:latin typeface="Roboto"/>
                    <a:ea typeface="Roboto"/>
                    <a:cs typeface="Roboto"/>
                    <a:sym typeface="Roboto"/>
                  </a:endParaRPr>
                </a:p>
              </p:txBody>
            </p:sp>
            <p:cxnSp>
              <p:nvCxnSpPr>
                <p:cNvPr id="9" name="Straight Arrow Connector 8">
                  <a:extLst>
                    <a:ext uri="{FF2B5EF4-FFF2-40B4-BE49-F238E27FC236}">
                      <a16:creationId xmlns:a16="http://schemas.microsoft.com/office/drawing/2014/main" id="{8E724090-CA61-C990-7C4F-F12B9C320C0E}"/>
                    </a:ext>
                  </a:extLst>
                </p:cNvPr>
                <p:cNvCxnSpPr/>
                <p:nvPr/>
              </p:nvCxnSpPr>
              <p:spPr>
                <a:xfrm>
                  <a:off x="2943306" y="2219358"/>
                  <a:ext cx="798378"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ECE77882-ADC3-CBBD-4655-1CF2571F9AC4}"/>
                    </a:ext>
                  </a:extLst>
                </p:cNvPr>
                <p:cNvGrpSpPr/>
                <p:nvPr/>
              </p:nvGrpSpPr>
              <p:grpSpPr>
                <a:xfrm>
                  <a:off x="1198989" y="1792999"/>
                  <a:ext cx="6518985" cy="2027530"/>
                  <a:chOff x="1198989" y="1792999"/>
                  <a:chExt cx="6518985" cy="2027530"/>
                </a:xfrm>
              </p:grpSpPr>
              <p:sp>
                <p:nvSpPr>
                  <p:cNvPr id="11" name="Google Shape;884;p39">
                    <a:extLst>
                      <a:ext uri="{FF2B5EF4-FFF2-40B4-BE49-F238E27FC236}">
                        <a16:creationId xmlns:a16="http://schemas.microsoft.com/office/drawing/2014/main" id="{D0F1A6A8-9D0B-1F2B-40A3-26F75BE27F4D}"/>
                      </a:ext>
                    </a:extLst>
                  </p:cNvPr>
                  <p:cNvSpPr/>
                  <p:nvPr/>
                </p:nvSpPr>
                <p:spPr>
                  <a:xfrm>
                    <a:off x="3543300" y="1792999"/>
                    <a:ext cx="2073729" cy="2027530"/>
                  </a:xfrm>
                  <a:prstGeom prst="ellipse">
                    <a:avLst/>
                  </a:prstGeom>
                  <a:noFill/>
                  <a:ln w="2857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86;p39">
                    <a:extLst>
                      <a:ext uri="{FF2B5EF4-FFF2-40B4-BE49-F238E27FC236}">
                        <a16:creationId xmlns:a16="http://schemas.microsoft.com/office/drawing/2014/main" id="{036AC4DF-4325-3726-4090-995F7EDE7A0D}"/>
                      </a:ext>
                    </a:extLst>
                  </p:cNvPr>
                  <p:cNvSpPr/>
                  <p:nvPr/>
                </p:nvSpPr>
                <p:spPr>
                  <a:xfrm>
                    <a:off x="1638345" y="1917994"/>
                    <a:ext cx="1306790" cy="568337"/>
                  </a:xfrm>
                  <a:prstGeom prst="roundRect">
                    <a:avLst>
                      <a:gd name="adj" fmla="val 0"/>
                    </a:avLst>
                  </a:prstGeom>
                  <a:noFill/>
                  <a:ln w="28575"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96;p39">
                    <a:extLst>
                      <a:ext uri="{FF2B5EF4-FFF2-40B4-BE49-F238E27FC236}">
                        <a16:creationId xmlns:a16="http://schemas.microsoft.com/office/drawing/2014/main" id="{9A26FF51-C8F8-AEEC-AC66-5737B6B44975}"/>
                      </a:ext>
                    </a:extLst>
                  </p:cNvPr>
                  <p:cNvSpPr txBox="1"/>
                  <p:nvPr/>
                </p:nvSpPr>
                <p:spPr>
                  <a:xfrm>
                    <a:off x="6162314" y="1912684"/>
                    <a:ext cx="1225147" cy="52109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50" b="1" dirty="0">
                        <a:solidFill>
                          <a:schemeClr val="bg1"/>
                        </a:solidFill>
                        <a:latin typeface="Roboto"/>
                        <a:ea typeface="Roboto"/>
                        <a:cs typeface="Roboto"/>
                        <a:sym typeface="Roboto"/>
                      </a:rPr>
                      <a:t>Customers</a:t>
                    </a:r>
                    <a:endParaRPr sz="1050" b="1" dirty="0">
                      <a:solidFill>
                        <a:schemeClr val="bg1"/>
                      </a:solidFill>
                      <a:latin typeface="Roboto"/>
                      <a:ea typeface="Roboto"/>
                      <a:cs typeface="Roboto"/>
                      <a:sym typeface="Roboto"/>
                    </a:endParaRPr>
                  </a:p>
                </p:txBody>
              </p:sp>
              <p:sp>
                <p:nvSpPr>
                  <p:cNvPr id="14" name="Google Shape;897;p39">
                    <a:extLst>
                      <a:ext uri="{FF2B5EF4-FFF2-40B4-BE49-F238E27FC236}">
                        <a16:creationId xmlns:a16="http://schemas.microsoft.com/office/drawing/2014/main" id="{196A13D3-6E1E-6FFF-8CE4-A62996CEEEDD}"/>
                      </a:ext>
                    </a:extLst>
                  </p:cNvPr>
                  <p:cNvSpPr txBox="1"/>
                  <p:nvPr/>
                </p:nvSpPr>
                <p:spPr>
                  <a:xfrm>
                    <a:off x="6117318" y="3204801"/>
                    <a:ext cx="1600656" cy="52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50" b="1" dirty="0">
                        <a:solidFill>
                          <a:schemeClr val="bg1"/>
                        </a:solidFill>
                        <a:latin typeface="Roboto"/>
                        <a:ea typeface="Roboto"/>
                        <a:cs typeface="Roboto"/>
                        <a:sym typeface="Roboto"/>
                      </a:rPr>
                      <a:t>Collaborators</a:t>
                    </a:r>
                    <a:endParaRPr sz="1050" b="1" dirty="0">
                      <a:solidFill>
                        <a:schemeClr val="bg1"/>
                      </a:solidFill>
                      <a:latin typeface="Roboto"/>
                      <a:ea typeface="Roboto"/>
                      <a:cs typeface="Roboto"/>
                      <a:sym typeface="Roboto"/>
                    </a:endParaRPr>
                  </a:p>
                </p:txBody>
              </p:sp>
              <p:sp>
                <p:nvSpPr>
                  <p:cNvPr id="15" name="Google Shape;901;p39">
                    <a:extLst>
                      <a:ext uri="{FF2B5EF4-FFF2-40B4-BE49-F238E27FC236}">
                        <a16:creationId xmlns:a16="http://schemas.microsoft.com/office/drawing/2014/main" id="{76EAAEB3-DAA5-B966-47D1-E028F88E4522}"/>
                      </a:ext>
                    </a:extLst>
                  </p:cNvPr>
                  <p:cNvSpPr txBox="1"/>
                  <p:nvPr/>
                </p:nvSpPr>
                <p:spPr>
                  <a:xfrm>
                    <a:off x="1198989" y="3170740"/>
                    <a:ext cx="1519200" cy="520499"/>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50" b="1" dirty="0">
                        <a:solidFill>
                          <a:schemeClr val="bg1"/>
                        </a:solidFill>
                        <a:latin typeface="Roboto"/>
                        <a:ea typeface="Roboto"/>
                        <a:cs typeface="Roboto"/>
                        <a:sym typeface="Roboto"/>
                      </a:rPr>
                      <a:t>Company</a:t>
                    </a:r>
                    <a:endParaRPr sz="1050" b="1" dirty="0">
                      <a:solidFill>
                        <a:schemeClr val="bg1"/>
                      </a:solidFill>
                      <a:latin typeface="Roboto"/>
                      <a:ea typeface="Roboto"/>
                      <a:cs typeface="Roboto"/>
                      <a:sym typeface="Roboto"/>
                    </a:endParaRPr>
                  </a:p>
                </p:txBody>
              </p:sp>
              <p:sp>
                <p:nvSpPr>
                  <p:cNvPr id="17" name="Google Shape;906;p39">
                    <a:extLst>
                      <a:ext uri="{FF2B5EF4-FFF2-40B4-BE49-F238E27FC236}">
                        <a16:creationId xmlns:a16="http://schemas.microsoft.com/office/drawing/2014/main" id="{36DB082E-AD27-4B3F-4C2B-312CE56DC72A}"/>
                      </a:ext>
                    </a:extLst>
                  </p:cNvPr>
                  <p:cNvSpPr/>
                  <p:nvPr/>
                </p:nvSpPr>
                <p:spPr>
                  <a:xfrm>
                    <a:off x="3839431" y="2069610"/>
                    <a:ext cx="1465138" cy="1465088"/>
                  </a:xfrm>
                  <a:custGeom>
                    <a:avLst/>
                    <a:gdLst/>
                    <a:ahLst/>
                    <a:cxnLst/>
                    <a:rect l="l" t="t" r="r" b="b"/>
                    <a:pathLst>
                      <a:path w="29128" h="29127" extrusionOk="0">
                        <a:moveTo>
                          <a:pt x="14565" y="1"/>
                        </a:moveTo>
                        <a:cubicBezTo>
                          <a:pt x="10702" y="1"/>
                          <a:pt x="6997" y="1535"/>
                          <a:pt x="4266" y="4267"/>
                        </a:cubicBezTo>
                        <a:cubicBezTo>
                          <a:pt x="1535" y="6997"/>
                          <a:pt x="1" y="10701"/>
                          <a:pt x="1" y="14564"/>
                        </a:cubicBezTo>
                        <a:cubicBezTo>
                          <a:pt x="1" y="18426"/>
                          <a:pt x="1535" y="22130"/>
                          <a:pt x="4266" y="24861"/>
                        </a:cubicBezTo>
                        <a:cubicBezTo>
                          <a:pt x="6997" y="27593"/>
                          <a:pt x="10702" y="29127"/>
                          <a:pt x="14565" y="29127"/>
                        </a:cubicBezTo>
                        <a:cubicBezTo>
                          <a:pt x="18426" y="29127"/>
                          <a:pt x="22131" y="27593"/>
                          <a:pt x="24862" y="24861"/>
                        </a:cubicBezTo>
                        <a:cubicBezTo>
                          <a:pt x="27593" y="22130"/>
                          <a:pt x="29128" y="18426"/>
                          <a:pt x="29128" y="14564"/>
                        </a:cubicBezTo>
                        <a:cubicBezTo>
                          <a:pt x="29128" y="10701"/>
                          <a:pt x="27593" y="6997"/>
                          <a:pt x="24862" y="4267"/>
                        </a:cubicBezTo>
                        <a:cubicBezTo>
                          <a:pt x="22131" y="1535"/>
                          <a:pt x="18426" y="1"/>
                          <a:pt x="1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dirty="0">
                        <a:solidFill>
                          <a:schemeClr val="accent1">
                            <a:lumMod val="75000"/>
                          </a:schemeClr>
                        </a:solidFill>
                        <a:latin typeface="Fira Sans Condensed Medium"/>
                        <a:ea typeface="Fira Sans Condensed Medium"/>
                        <a:cs typeface="Fira Sans Condensed Medium"/>
                        <a:sym typeface="Fira Sans Condensed Medium"/>
                      </a:rPr>
                      <a:t>Value Preposition</a:t>
                    </a:r>
                    <a:endParaRPr sz="1000" b="1" dirty="0">
                      <a:solidFill>
                        <a:schemeClr val="accent1">
                          <a:lumMod val="75000"/>
                        </a:schemeClr>
                      </a:solidFill>
                    </a:endParaRPr>
                  </a:p>
                </p:txBody>
              </p:sp>
              <p:cxnSp>
                <p:nvCxnSpPr>
                  <p:cNvPr id="18" name="Straight Arrow Connector 17">
                    <a:extLst>
                      <a:ext uri="{FF2B5EF4-FFF2-40B4-BE49-F238E27FC236}">
                        <a16:creationId xmlns:a16="http://schemas.microsoft.com/office/drawing/2014/main" id="{8B0108C4-568D-8DE6-57DF-FDC4962C88E6}"/>
                      </a:ext>
                    </a:extLst>
                  </p:cNvPr>
                  <p:cNvCxnSpPr/>
                  <p:nvPr/>
                </p:nvCxnSpPr>
                <p:spPr>
                  <a:xfrm>
                    <a:off x="5363936" y="2122536"/>
                    <a:ext cx="79837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7B274EC-909B-B2E3-2B7A-1905164FD835}"/>
                      </a:ext>
                    </a:extLst>
                  </p:cNvPr>
                  <p:cNvCxnSpPr/>
                  <p:nvPr/>
                </p:nvCxnSpPr>
                <p:spPr>
                  <a:xfrm>
                    <a:off x="5363936" y="3494055"/>
                    <a:ext cx="798378" cy="0"/>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C66964B-6D10-A340-3AE2-9001F458A7C3}"/>
                      </a:ext>
                    </a:extLst>
                  </p:cNvPr>
                  <p:cNvCxnSpPr/>
                  <p:nvPr/>
                </p:nvCxnSpPr>
                <p:spPr>
                  <a:xfrm>
                    <a:off x="2943306" y="3430990"/>
                    <a:ext cx="798378" cy="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grpSp>
        </p:grpSp>
      </p:grpSp>
      <p:sp>
        <p:nvSpPr>
          <p:cNvPr id="27" name="Title 26">
            <a:extLst>
              <a:ext uri="{FF2B5EF4-FFF2-40B4-BE49-F238E27FC236}">
                <a16:creationId xmlns:a16="http://schemas.microsoft.com/office/drawing/2014/main" id="{4C802B4E-804A-6BBF-0C07-8B91FF67CBC6}"/>
              </a:ext>
            </a:extLst>
          </p:cNvPr>
          <p:cNvSpPr>
            <a:spLocks noGrp="1"/>
          </p:cNvSpPr>
          <p:nvPr>
            <p:ph type="title"/>
          </p:nvPr>
        </p:nvSpPr>
        <p:spPr>
          <a:xfrm>
            <a:off x="4571997" y="600051"/>
            <a:ext cx="3713792" cy="1443047"/>
          </a:xfrm>
        </p:spPr>
        <p:txBody>
          <a:bodyPr/>
          <a:lstStyle/>
          <a:p>
            <a:pPr algn="just"/>
            <a:r>
              <a:rPr lang="en-US" sz="14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This is the reason why a customer should believe in your product or service. It is the promise you make to customers on how you intend to meet their identified needs</a:t>
            </a:r>
            <a:br>
              <a:rPr lang="en-US" sz="1400" dirty="0">
                <a:solidFill>
                  <a:schemeClr val="tx1">
                    <a:lumMod val="50000"/>
                    <a:lumOff val="50000"/>
                  </a:schemeClr>
                </a:solidFill>
                <a:effectLst/>
                <a:latin typeface="Calibri" panose="020F0502020204030204" pitchFamily="34" charset="0"/>
                <a:ea typeface="SimSun" panose="02010600030101010101" pitchFamily="2" charset="-122"/>
                <a:cs typeface="Times New Roman" panose="02020603050405020304" pitchFamily="18" charset="0"/>
              </a:rPr>
            </a:br>
            <a:endParaRPr lang="en-US" sz="2800" dirty="0">
              <a:solidFill>
                <a:schemeClr val="tx1">
                  <a:lumMod val="50000"/>
                  <a:lumOff val="50000"/>
                </a:schemeClr>
              </a:solidFill>
            </a:endParaRPr>
          </a:p>
        </p:txBody>
      </p:sp>
      <p:sp>
        <p:nvSpPr>
          <p:cNvPr id="22" name="Subtitle 21">
            <a:extLst>
              <a:ext uri="{FF2B5EF4-FFF2-40B4-BE49-F238E27FC236}">
                <a16:creationId xmlns:a16="http://schemas.microsoft.com/office/drawing/2014/main" id="{56A4F848-6D33-0830-8773-FAA459561AB5}"/>
              </a:ext>
            </a:extLst>
          </p:cNvPr>
          <p:cNvSpPr>
            <a:spLocks noGrp="1"/>
          </p:cNvSpPr>
          <p:nvPr>
            <p:ph type="subTitle" idx="1"/>
          </p:nvPr>
        </p:nvSpPr>
        <p:spPr>
          <a:xfrm>
            <a:off x="2751728" y="2271430"/>
            <a:ext cx="2067000" cy="1795354"/>
          </a:xfrm>
        </p:spPr>
        <p:txBody>
          <a:bodyPr/>
          <a:lstStyle/>
          <a:p>
            <a:pPr marL="0" marR="0" indent="0" algn="just">
              <a:lnSpc>
                <a:spcPct val="115000"/>
              </a:lnSpc>
              <a:spcBef>
                <a:spcPts val="0"/>
              </a:spcBef>
              <a:spcAft>
                <a:spcPts val="0"/>
              </a:spcAft>
            </a:pPr>
            <a:r>
              <a:rPr lang="en-US" sz="1200" b="1" dirty="0">
                <a:solidFill>
                  <a:schemeClr val="accent1">
                    <a:lumMod val="75000"/>
                  </a:schemeClr>
                </a:solidFill>
                <a:effectLst/>
                <a:latin typeface="Calibri" panose="020F0502020204030204" pitchFamily="34" charset="0"/>
                <a:ea typeface="SimSun" panose="02010600030101010101" pitchFamily="2" charset="-122"/>
                <a:cs typeface="Calibri" panose="020F0502020204030204" pitchFamily="34" charset="0"/>
              </a:rPr>
              <a:t>Customers:</a:t>
            </a:r>
            <a:endParaRPr lang="en-US" sz="1200" b="1"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171450" marR="0" indent="-171450" algn="just">
              <a:lnSpc>
                <a:spcPct val="115000"/>
              </a:lnSpc>
              <a:spcBef>
                <a:spcPts val="0"/>
              </a:spcBef>
              <a:spcAft>
                <a:spcPts val="0"/>
              </a:spcAft>
              <a:buFont typeface="Arial" panose="020B0604020202020204" pitchFamily="34" charset="0"/>
              <a:buChar char="•"/>
            </a:pPr>
            <a:r>
              <a:rPr lang="en-US" sz="1050" dirty="0">
                <a:effectLst/>
                <a:latin typeface="Calibri" panose="020F0502020204030204" pitchFamily="34" charset="0"/>
                <a:ea typeface="SimSun" panose="02010600030101010101" pitchFamily="2" charset="-122"/>
                <a:cs typeface="Calibri" panose="020F0502020204030204" pitchFamily="34" charset="0"/>
              </a:rPr>
              <a:t>Simplify inventory management with easy-to-use interfaces and mobile accessibility.</a:t>
            </a:r>
            <a:endParaRPr lang="en-US" sz="1050" dirty="0">
              <a:effectLst/>
              <a:latin typeface="Calibri" panose="020F0502020204030204" pitchFamily="34" charset="0"/>
              <a:ea typeface="SimSun" panose="02010600030101010101" pitchFamily="2" charset="-122"/>
              <a:cs typeface="Times New Roman" panose="02020603050405020304" pitchFamily="18" charset="0"/>
            </a:endParaRPr>
          </a:p>
          <a:p>
            <a:pPr marL="171450" marR="0" indent="-171450" algn="just">
              <a:lnSpc>
                <a:spcPct val="115000"/>
              </a:lnSpc>
              <a:spcBef>
                <a:spcPts val="0"/>
              </a:spcBef>
              <a:spcAft>
                <a:spcPts val="0"/>
              </a:spcAft>
              <a:buFont typeface="Arial" panose="020B0604020202020204" pitchFamily="34" charset="0"/>
              <a:buChar char="•"/>
            </a:pPr>
            <a:r>
              <a:rPr lang="en-US" sz="1050" dirty="0">
                <a:effectLst/>
                <a:latin typeface="Calibri" panose="020F0502020204030204" pitchFamily="34" charset="0"/>
                <a:ea typeface="SimSun" panose="02010600030101010101" pitchFamily="2" charset="-122"/>
                <a:cs typeface="Calibri" panose="020F0502020204030204" pitchFamily="34" charset="0"/>
              </a:rPr>
              <a:t>Reduce stockouts, overstocking, and associated costs by up to 30%.</a:t>
            </a:r>
            <a:endParaRPr lang="en-US" sz="1050" dirty="0">
              <a:effectLst/>
              <a:latin typeface="Calibri" panose="020F0502020204030204" pitchFamily="34" charset="0"/>
              <a:ea typeface="SimSun" panose="02010600030101010101" pitchFamily="2" charset="-122"/>
              <a:cs typeface="Times New Roman" panose="02020603050405020304" pitchFamily="18" charset="0"/>
            </a:endParaRPr>
          </a:p>
          <a:p>
            <a:pPr marL="171450" marR="0" indent="-171450" algn="just">
              <a:lnSpc>
                <a:spcPct val="115000"/>
              </a:lnSpc>
              <a:spcBef>
                <a:spcPts val="0"/>
              </a:spcBef>
              <a:spcAft>
                <a:spcPts val="0"/>
              </a:spcAft>
              <a:buFont typeface="Arial" panose="020B0604020202020204" pitchFamily="34" charset="0"/>
              <a:buChar char="•"/>
            </a:pPr>
            <a:r>
              <a:rPr lang="en-US" sz="1050" dirty="0">
                <a:effectLst/>
                <a:latin typeface="Calibri" panose="020F0502020204030204" pitchFamily="34" charset="0"/>
                <a:ea typeface="SimSun" panose="02010600030101010101" pitchFamily="2" charset="-122"/>
                <a:cs typeface="Calibri" panose="020F0502020204030204" pitchFamily="34" charset="0"/>
              </a:rPr>
              <a:t>Enhance decision-making with data-driven insights.</a:t>
            </a:r>
            <a:endParaRPr lang="en-US" sz="1050" dirty="0">
              <a:effectLst/>
              <a:latin typeface="Calibri" panose="020F0502020204030204" pitchFamily="34" charset="0"/>
              <a:ea typeface="SimSun" panose="02010600030101010101" pitchFamily="2" charset="-122"/>
              <a:cs typeface="Times New Roman" panose="02020603050405020304" pitchFamily="18" charset="0"/>
            </a:endParaRPr>
          </a:p>
          <a:p>
            <a:endParaRPr lang="en-US" dirty="0"/>
          </a:p>
        </p:txBody>
      </p:sp>
      <p:sp>
        <p:nvSpPr>
          <p:cNvPr id="24" name="Subtitle 23">
            <a:extLst>
              <a:ext uri="{FF2B5EF4-FFF2-40B4-BE49-F238E27FC236}">
                <a16:creationId xmlns:a16="http://schemas.microsoft.com/office/drawing/2014/main" id="{7C07E6FF-55D9-3EFA-D5CA-5571541EFFDF}"/>
              </a:ext>
            </a:extLst>
          </p:cNvPr>
          <p:cNvSpPr>
            <a:spLocks noGrp="1"/>
          </p:cNvSpPr>
          <p:nvPr>
            <p:ph type="subTitle" idx="3"/>
          </p:nvPr>
        </p:nvSpPr>
        <p:spPr>
          <a:xfrm>
            <a:off x="5058989" y="1995386"/>
            <a:ext cx="1687836" cy="2039687"/>
          </a:xfrm>
        </p:spPr>
        <p:txBody>
          <a:bodyPr/>
          <a:lstStyle/>
          <a:p>
            <a:pPr marL="0" marR="0" algn="just">
              <a:lnSpc>
                <a:spcPct val="115000"/>
              </a:lnSpc>
              <a:spcBef>
                <a:spcPts val="0"/>
              </a:spcBef>
              <a:spcAft>
                <a:spcPts val="0"/>
              </a:spcAft>
            </a:pPr>
            <a:r>
              <a:rPr lang="en-US" sz="1200" b="1" dirty="0">
                <a:solidFill>
                  <a:schemeClr val="accent1">
                    <a:lumMod val="75000"/>
                  </a:schemeClr>
                </a:solidFill>
                <a:effectLst/>
                <a:latin typeface="Calibri" panose="020F0502020204030204" pitchFamily="34" charset="0"/>
                <a:ea typeface="SimSun" panose="02010600030101010101" pitchFamily="2" charset="-122"/>
                <a:cs typeface="Calibri" panose="020F0502020204030204" pitchFamily="34" charset="0"/>
              </a:rPr>
              <a:t>Company:</a:t>
            </a:r>
            <a:endParaRPr lang="en-US" sz="1200"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171450" marR="0" indent="-171450" algn="just">
              <a:lnSpc>
                <a:spcPct val="115000"/>
              </a:lnSpc>
              <a:spcBef>
                <a:spcPts val="0"/>
              </a:spcBef>
              <a:spcAft>
                <a:spcPts val="0"/>
              </a:spcAft>
              <a:buFont typeface="Arial" panose="020B0604020202020204" pitchFamily="34" charset="0"/>
              <a:buChar char="•"/>
            </a:pPr>
            <a:r>
              <a:rPr lang="en-US" sz="1050" dirty="0">
                <a:effectLst/>
                <a:latin typeface="Calibri" panose="020F0502020204030204" pitchFamily="34" charset="0"/>
                <a:ea typeface="SimSun" panose="02010600030101010101" pitchFamily="2" charset="-122"/>
                <a:cs typeface="Calibri" panose="020F0502020204030204" pitchFamily="34" charset="0"/>
              </a:rPr>
              <a:t> Leveraging expertise in supply chain optimization and inventory innovation.</a:t>
            </a:r>
            <a:endParaRPr lang="en-US" sz="1050" dirty="0">
              <a:effectLst/>
              <a:latin typeface="Calibri" panose="020F0502020204030204" pitchFamily="34" charset="0"/>
              <a:ea typeface="SimSun" panose="02010600030101010101" pitchFamily="2" charset="-122"/>
              <a:cs typeface="Times New Roman" panose="02020603050405020304" pitchFamily="18" charset="0"/>
            </a:endParaRPr>
          </a:p>
          <a:p>
            <a:pPr marL="171450" marR="0" indent="-171450" algn="just">
              <a:lnSpc>
                <a:spcPct val="115000"/>
              </a:lnSpc>
              <a:spcBef>
                <a:spcPts val="0"/>
              </a:spcBef>
              <a:spcAft>
                <a:spcPts val="0"/>
              </a:spcAft>
              <a:buFont typeface="Arial" panose="020B0604020202020204" pitchFamily="34" charset="0"/>
              <a:buChar char="•"/>
            </a:pPr>
            <a:r>
              <a:rPr lang="en-US" sz="1050" dirty="0">
                <a:effectLst/>
                <a:latin typeface="Calibri" panose="020F0502020204030204" pitchFamily="34" charset="0"/>
                <a:ea typeface="SimSun" panose="02010600030101010101" pitchFamily="2" charset="-122"/>
                <a:cs typeface="Calibri" panose="020F0502020204030204" pitchFamily="34" charset="0"/>
              </a:rPr>
              <a:t>Continuous investment in R&amp;D for cutting-edge solutions.</a:t>
            </a:r>
            <a:endParaRPr lang="en-US" sz="1050" dirty="0">
              <a:effectLst/>
              <a:latin typeface="Calibri" panose="020F0502020204030204" pitchFamily="34" charset="0"/>
              <a:ea typeface="SimSun" panose="02010600030101010101" pitchFamily="2" charset="-122"/>
              <a:cs typeface="Times New Roman" panose="02020603050405020304" pitchFamily="18" charset="0"/>
            </a:endParaRPr>
          </a:p>
          <a:p>
            <a:pPr marL="171450" marR="0" indent="-171450" algn="just">
              <a:lnSpc>
                <a:spcPct val="115000"/>
              </a:lnSpc>
              <a:spcBef>
                <a:spcPts val="0"/>
              </a:spcBef>
              <a:spcAft>
                <a:spcPts val="0"/>
              </a:spcAft>
              <a:buFont typeface="Arial" panose="020B0604020202020204" pitchFamily="34" charset="0"/>
              <a:buChar char="•"/>
            </a:pPr>
            <a:r>
              <a:rPr lang="en-US" sz="1050" dirty="0">
                <a:effectLst/>
                <a:latin typeface="Calibri" panose="020F0502020204030204" pitchFamily="34" charset="0"/>
                <a:ea typeface="SimSun" panose="02010600030101010101" pitchFamily="2" charset="-122"/>
                <a:cs typeface="Calibri" panose="020F0502020204030204" pitchFamily="34" charset="0"/>
              </a:rPr>
              <a:t> Proven track record of successful implementations.</a:t>
            </a:r>
            <a:endParaRPr lang="en-US" sz="105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26" name="Subtitle 25">
            <a:extLst>
              <a:ext uri="{FF2B5EF4-FFF2-40B4-BE49-F238E27FC236}">
                <a16:creationId xmlns:a16="http://schemas.microsoft.com/office/drawing/2014/main" id="{42B57EC6-66B9-5DF7-AD1D-E04C05021234}"/>
              </a:ext>
            </a:extLst>
          </p:cNvPr>
          <p:cNvSpPr>
            <a:spLocks noGrp="1"/>
          </p:cNvSpPr>
          <p:nvPr>
            <p:ph type="subTitle" idx="5"/>
          </p:nvPr>
        </p:nvSpPr>
        <p:spPr>
          <a:xfrm>
            <a:off x="262884" y="2362610"/>
            <a:ext cx="2067000" cy="1615027"/>
          </a:xfrm>
        </p:spPr>
        <p:txBody>
          <a:bodyPr/>
          <a:lstStyle/>
          <a:p>
            <a:pPr marL="0" marR="0" algn="just">
              <a:lnSpc>
                <a:spcPct val="115000"/>
              </a:lnSpc>
              <a:spcBef>
                <a:spcPts val="0"/>
              </a:spcBef>
              <a:spcAft>
                <a:spcPts val="0"/>
              </a:spcAft>
            </a:pPr>
            <a:r>
              <a:rPr lang="en-US" sz="1200" b="1" dirty="0">
                <a:solidFill>
                  <a:schemeClr val="accent1">
                    <a:lumMod val="75000"/>
                  </a:schemeClr>
                </a:solidFill>
                <a:effectLst/>
                <a:latin typeface="Calibri" panose="020F0502020204030204" pitchFamily="34" charset="0"/>
                <a:ea typeface="SimSun" panose="02010600030101010101" pitchFamily="2" charset="-122"/>
                <a:cs typeface="Calibri" panose="020F0502020204030204" pitchFamily="34" charset="0"/>
              </a:rPr>
              <a:t>Competitors:</a:t>
            </a:r>
            <a:endParaRPr lang="en-US" sz="1200"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0" marR="0" algn="just">
              <a:lnSpc>
                <a:spcPct val="115000"/>
              </a:lnSpc>
              <a:spcBef>
                <a:spcPts val="0"/>
              </a:spcBef>
              <a:spcAft>
                <a:spcPts val="0"/>
              </a:spcAft>
              <a:buFont typeface="Arial" panose="020B0604020202020204" pitchFamily="34" charset="0"/>
              <a:buChar char="•"/>
            </a:pPr>
            <a:r>
              <a:rPr lang="en-US" sz="1050" dirty="0">
                <a:effectLst/>
                <a:latin typeface="Calibri" panose="020F0502020204030204" pitchFamily="34" charset="0"/>
                <a:ea typeface="SimSun" panose="02010600030101010101" pitchFamily="2" charset="-122"/>
                <a:cs typeface="Calibri" panose="020F0502020204030204" pitchFamily="34" charset="0"/>
              </a:rPr>
              <a:t>- Unlike manual methods or basic inventory tools, InventoryMax offers advanced features and real-time tracking.</a:t>
            </a:r>
            <a:endParaRPr lang="en-US" sz="1050" dirty="0">
              <a:effectLst/>
              <a:latin typeface="Calibri" panose="020F0502020204030204" pitchFamily="34" charset="0"/>
              <a:ea typeface="SimSun" panose="02010600030101010101" pitchFamily="2" charset="-122"/>
              <a:cs typeface="Times New Roman" panose="02020603050405020304" pitchFamily="18" charset="0"/>
            </a:endParaRPr>
          </a:p>
          <a:p>
            <a:pPr marL="0" marR="0" algn="just">
              <a:lnSpc>
                <a:spcPct val="115000"/>
              </a:lnSpc>
              <a:spcBef>
                <a:spcPts val="0"/>
              </a:spcBef>
              <a:spcAft>
                <a:spcPts val="0"/>
              </a:spcAft>
              <a:buFont typeface="Arial" panose="020B0604020202020204" pitchFamily="34" charset="0"/>
              <a:buChar char="•"/>
            </a:pPr>
            <a:r>
              <a:rPr lang="en-US" sz="1050" dirty="0">
                <a:effectLst/>
                <a:latin typeface="Calibri" panose="020F0502020204030204" pitchFamily="34" charset="0"/>
                <a:ea typeface="SimSun" panose="02010600030101010101" pitchFamily="2" charset="-122"/>
                <a:cs typeface="Calibri" panose="020F0502020204030204" pitchFamily="34" charset="0"/>
              </a:rPr>
              <a:t>- Outperforms competitors in automation, reporting, and scalability.</a:t>
            </a:r>
            <a:endParaRPr lang="en-US" sz="1050" dirty="0">
              <a:effectLst/>
              <a:latin typeface="Calibri" panose="020F0502020204030204" pitchFamily="34" charset="0"/>
              <a:ea typeface="SimSun" panose="02010600030101010101" pitchFamily="2" charset="-122"/>
              <a:cs typeface="Times New Roman" panose="02020603050405020304" pitchFamily="18" charset="0"/>
            </a:endParaRPr>
          </a:p>
          <a:p>
            <a:endParaRPr lang="en-US" dirty="0"/>
          </a:p>
        </p:txBody>
      </p:sp>
      <p:sp>
        <p:nvSpPr>
          <p:cNvPr id="31" name="TextBox 30">
            <a:extLst>
              <a:ext uri="{FF2B5EF4-FFF2-40B4-BE49-F238E27FC236}">
                <a16:creationId xmlns:a16="http://schemas.microsoft.com/office/drawing/2014/main" id="{83B4BECF-C5E7-9E80-3536-FD60DFC6F2FD}"/>
              </a:ext>
            </a:extLst>
          </p:cNvPr>
          <p:cNvSpPr txBox="1"/>
          <p:nvPr/>
        </p:nvSpPr>
        <p:spPr>
          <a:xfrm>
            <a:off x="6960094" y="1891136"/>
            <a:ext cx="1742535" cy="2325252"/>
          </a:xfrm>
          <a:prstGeom prst="rect">
            <a:avLst/>
          </a:prstGeom>
          <a:noFill/>
        </p:spPr>
        <p:txBody>
          <a:bodyPr wrap="square" rtlCol="0">
            <a:spAutoFit/>
          </a:bodyPr>
          <a:lstStyle/>
          <a:p>
            <a:pPr marL="0" marR="0" algn="just">
              <a:lnSpc>
                <a:spcPct val="115000"/>
              </a:lnSpc>
              <a:spcBef>
                <a:spcPts val="0"/>
              </a:spcBef>
              <a:spcAft>
                <a:spcPts val="0"/>
              </a:spcAft>
            </a:pPr>
            <a:r>
              <a:rPr lang="en-US" sz="1200" b="1" dirty="0">
                <a:solidFill>
                  <a:schemeClr val="accent1">
                    <a:lumMod val="75000"/>
                  </a:schemeClr>
                </a:solidFill>
                <a:effectLst/>
                <a:latin typeface="Calibri" panose="020F0502020204030204" pitchFamily="34" charset="0"/>
                <a:ea typeface="SimSun" panose="02010600030101010101" pitchFamily="2" charset="-122"/>
                <a:cs typeface="Calibri" panose="020F0502020204030204" pitchFamily="34" charset="0"/>
              </a:rPr>
              <a:t>Collaboration:</a:t>
            </a:r>
            <a:endParaRPr lang="en-US" sz="1200"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171450" marR="0" indent="-171450" algn="just">
              <a:lnSpc>
                <a:spcPct val="115000"/>
              </a:lnSpc>
              <a:spcBef>
                <a:spcPts val="0"/>
              </a:spcBef>
              <a:spcAft>
                <a:spcPts val="0"/>
              </a:spcAft>
              <a:buClr>
                <a:schemeClr val="bg1"/>
              </a:buClr>
              <a:buFont typeface="Arial" panose="020B0604020202020204" pitchFamily="34" charset="0"/>
              <a:buChar char="•"/>
            </a:pPr>
            <a:r>
              <a:rPr lang="en-US" sz="105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Seamless integration with existing ERP, CRM, and accounting systems.</a:t>
            </a:r>
            <a:endParaRPr lang="en-US" sz="105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171450" marR="0" indent="-171450" algn="just">
              <a:lnSpc>
                <a:spcPct val="115000"/>
              </a:lnSpc>
              <a:spcBef>
                <a:spcPts val="0"/>
              </a:spcBef>
              <a:spcAft>
                <a:spcPts val="0"/>
              </a:spcAft>
              <a:buClr>
                <a:schemeClr val="bg1"/>
              </a:buClr>
              <a:buFont typeface="Arial" panose="020B0604020202020204" pitchFamily="34" charset="0"/>
              <a:buChar char="•"/>
            </a:pPr>
            <a:r>
              <a:rPr lang="en-US" sz="105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Partnerships with industry experts for tailored solutions.</a:t>
            </a:r>
            <a:endParaRPr lang="en-US" sz="105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171450" marR="0" indent="-171450" algn="just">
              <a:lnSpc>
                <a:spcPct val="115000"/>
              </a:lnSpc>
              <a:spcBef>
                <a:spcPts val="0"/>
              </a:spcBef>
              <a:spcAft>
                <a:spcPts val="0"/>
              </a:spcAft>
              <a:buClr>
                <a:schemeClr val="bg1"/>
              </a:buClr>
              <a:buFont typeface="Arial" panose="020B0604020202020204" pitchFamily="34" charset="0"/>
              <a:buChar char="•"/>
            </a:pPr>
            <a:r>
              <a:rPr lang="en-US" sz="105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Dedicated customer support and training.</a:t>
            </a:r>
            <a:endParaRPr lang="en-US" sz="105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R="0" algn="just">
              <a:lnSpc>
                <a:spcPct val="115000"/>
              </a:lnSpc>
              <a:spcBef>
                <a:spcPts val="0"/>
              </a:spcBef>
              <a:spcAft>
                <a:spcPts val="0"/>
              </a:spcAft>
              <a:buClr>
                <a:schemeClr val="bg1"/>
              </a:buClr>
            </a:pPr>
            <a:endParaRPr lang="en-US" sz="18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endParaRPr lang="en-US" dirty="0"/>
          </a:p>
        </p:txBody>
      </p:sp>
      <p:sp>
        <p:nvSpPr>
          <p:cNvPr id="32" name="TextBox 31">
            <a:extLst>
              <a:ext uri="{FF2B5EF4-FFF2-40B4-BE49-F238E27FC236}">
                <a16:creationId xmlns:a16="http://schemas.microsoft.com/office/drawing/2014/main" id="{4670C5F2-7120-2EAE-3E22-175C41880F17}"/>
              </a:ext>
            </a:extLst>
          </p:cNvPr>
          <p:cNvSpPr txBox="1"/>
          <p:nvPr/>
        </p:nvSpPr>
        <p:spPr>
          <a:xfrm>
            <a:off x="350517" y="4092509"/>
            <a:ext cx="7343973" cy="1475789"/>
          </a:xfrm>
          <a:prstGeom prst="rect">
            <a:avLst/>
          </a:prstGeom>
          <a:noFill/>
        </p:spPr>
        <p:txBody>
          <a:bodyPr wrap="square" rtlCol="0">
            <a:spAutoFit/>
          </a:bodyPr>
          <a:lstStyle/>
          <a:p>
            <a:pPr marL="0" marR="0" algn="just">
              <a:lnSpc>
                <a:spcPct val="115000"/>
              </a:lnSpc>
              <a:spcBef>
                <a:spcPts val="0"/>
              </a:spcBef>
              <a:spcAft>
                <a:spcPts val="0"/>
              </a:spcAft>
            </a:pPr>
            <a:r>
              <a:rPr lang="en-US" sz="1200" b="1" dirty="0">
                <a:solidFill>
                  <a:schemeClr val="accent1">
                    <a:lumMod val="75000"/>
                  </a:schemeClr>
                </a:solidFill>
                <a:effectLst/>
                <a:latin typeface="Calibri" panose="020F0502020204030204" pitchFamily="34" charset="0"/>
                <a:ea typeface="SimSun" panose="02010600030101010101" pitchFamily="2" charset="-122"/>
                <a:cs typeface="Calibri" panose="020F0502020204030204" pitchFamily="34" charset="0"/>
              </a:rPr>
              <a:t>Value Proposition Statement:</a:t>
            </a:r>
            <a:endParaRPr lang="en-US" sz="1200" b="1"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0" marR="0" algn="just">
              <a:lnSpc>
                <a:spcPct val="115000"/>
              </a:lnSpc>
              <a:spcBef>
                <a:spcPts val="0"/>
              </a:spcBef>
              <a:spcAft>
                <a:spcPts val="0"/>
              </a:spcAft>
            </a:pPr>
            <a:r>
              <a:rPr lang="en-US" sz="12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"InventoryMax empowers businesses to optimize inventory management, reduce costs, and boost efficiency through advanced automation, real-time tracking, and data-driven insights, backed by expert support and seamless integration capabilities."</a:t>
            </a:r>
            <a:endParaRPr lang="en-US" sz="12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algn="just">
              <a:lnSpc>
                <a:spcPct val="115000"/>
              </a:lnSpc>
              <a:spcBef>
                <a:spcPts val="0"/>
              </a:spcBef>
              <a:spcAft>
                <a:spcPts val="0"/>
              </a:spcAft>
            </a:pPr>
            <a:r>
              <a:rPr lang="en-US" sz="1800" b="1" dirty="0">
                <a:effectLst/>
                <a:latin typeface="Calibri" panose="020F0502020204030204" pitchFamily="34" charset="0"/>
                <a:ea typeface="SimSun" panose="02010600030101010101" pitchFamily="2" charset="-122"/>
                <a:cs typeface="Calibri" panose="020F0502020204030204" pitchFamily="34" charset="0"/>
              </a:rPr>
              <a:t> </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FF4D2-966C-F49A-C06E-C67B94D9BB51}"/>
              </a:ext>
            </a:extLst>
          </p:cNvPr>
          <p:cNvSpPr>
            <a:spLocks noGrp="1"/>
          </p:cNvSpPr>
          <p:nvPr>
            <p:ph type="title"/>
          </p:nvPr>
        </p:nvSpPr>
        <p:spPr>
          <a:xfrm>
            <a:off x="614218" y="130989"/>
            <a:ext cx="6385936" cy="941400"/>
          </a:xfrm>
        </p:spPr>
        <p:txBody>
          <a:bodyPr/>
          <a:lstStyle/>
          <a:p>
            <a:r>
              <a:rPr lang="en-US" sz="2800" b="1" spc="-94" dirty="0">
                <a:solidFill>
                  <a:schemeClr val="bg1"/>
                </a:solidFill>
                <a:latin typeface="Open Sauce Bold"/>
                <a:ea typeface="Open Sauce Bold"/>
                <a:cs typeface="Open Sauce Bold"/>
                <a:sym typeface="Open Sauce Bold"/>
              </a:rPr>
              <a:t>A Concise Description of the </a:t>
            </a:r>
            <a:r>
              <a:rPr lang="en-US" sz="2800" b="1" spc="-94" dirty="0">
                <a:solidFill>
                  <a:srgbClr val="C00000"/>
                </a:solidFill>
                <a:latin typeface="Open Sauce Bold"/>
                <a:ea typeface="Open Sauce Bold"/>
                <a:cs typeface="Open Sauce Bold"/>
                <a:sym typeface="Open Sauce Bold"/>
              </a:rPr>
              <a:t>Product</a:t>
            </a:r>
            <a:br>
              <a:rPr lang="en-US" sz="2400" b="1" spc="-94" dirty="0">
                <a:solidFill>
                  <a:srgbClr val="FF0000"/>
                </a:solidFill>
                <a:latin typeface="Open Sauce Bold"/>
                <a:ea typeface="Open Sauce Bold"/>
                <a:cs typeface="Open Sauce Bold"/>
                <a:sym typeface="Open Sauce Bold"/>
              </a:rPr>
            </a:br>
            <a:endParaRPr lang="en-US" dirty="0"/>
          </a:p>
        </p:txBody>
      </p:sp>
      <p:sp>
        <p:nvSpPr>
          <p:cNvPr id="3" name="Text Placeholder 2">
            <a:extLst>
              <a:ext uri="{FF2B5EF4-FFF2-40B4-BE49-F238E27FC236}">
                <a16:creationId xmlns:a16="http://schemas.microsoft.com/office/drawing/2014/main" id="{636AB44A-76F7-4AAF-C113-AA005C87FFB8}"/>
              </a:ext>
            </a:extLst>
          </p:cNvPr>
          <p:cNvSpPr>
            <a:spLocks noGrp="1"/>
          </p:cNvSpPr>
          <p:nvPr>
            <p:ph type="body" idx="1"/>
          </p:nvPr>
        </p:nvSpPr>
        <p:spPr>
          <a:xfrm>
            <a:off x="452581" y="712524"/>
            <a:ext cx="7540482" cy="4127329"/>
          </a:xfrm>
        </p:spPr>
        <p:txBody>
          <a:bodyPr/>
          <a:lstStyle/>
          <a:p>
            <a:pPr marL="0" marR="0" indent="0" algn="just">
              <a:lnSpc>
                <a:spcPct val="115000"/>
              </a:lnSpc>
              <a:spcBef>
                <a:spcPts val="0"/>
              </a:spcBef>
              <a:spcAft>
                <a:spcPts val="1000"/>
              </a:spcAft>
              <a:buNone/>
            </a:pPr>
            <a:r>
              <a:rPr lang="en-US" sz="1400" b="1" dirty="0">
                <a:effectLst/>
                <a:latin typeface="Calibri" panose="020F0502020204030204" pitchFamily="34" charset="0"/>
                <a:ea typeface="SimSun" panose="02010600030101010101" pitchFamily="2" charset="-122"/>
                <a:cs typeface="Times New Roman" panose="02020603050405020304" pitchFamily="18" charset="0"/>
              </a:rPr>
              <a:t>Inventory Management </a:t>
            </a:r>
            <a:r>
              <a:rPr lang="en-US" sz="1400" dirty="0">
                <a:effectLst/>
                <a:latin typeface="Calibri" panose="020F0502020204030204" pitchFamily="34" charset="0"/>
                <a:ea typeface="SimSun" panose="02010600030101010101" pitchFamily="2" charset="-122"/>
                <a:cs typeface="Times New Roman" panose="02020603050405020304" pitchFamily="18" charset="0"/>
              </a:rPr>
              <a:t>is crucial for small-scale businesses in Nigeria. It involves </a:t>
            </a:r>
            <a:r>
              <a:rPr lang="en-US" sz="1400" b="1" dirty="0">
                <a:effectLst/>
                <a:latin typeface="Calibri" panose="020F0502020204030204" pitchFamily="34" charset="0"/>
                <a:ea typeface="SimSun" panose="02010600030101010101" pitchFamily="2" charset="-122"/>
                <a:cs typeface="Times New Roman" panose="02020603050405020304" pitchFamily="18" charset="0"/>
              </a:rPr>
              <a:t>tracking </a:t>
            </a:r>
            <a:r>
              <a:rPr lang="en-US" sz="1400" dirty="0">
                <a:effectLst/>
                <a:latin typeface="Calibri" panose="020F0502020204030204" pitchFamily="34" charset="0"/>
                <a:ea typeface="SimSun" panose="02010600030101010101" pitchFamily="2" charset="-122"/>
                <a:cs typeface="Times New Roman" panose="02020603050405020304" pitchFamily="18" charset="0"/>
              </a:rPr>
              <a:t>stock levels, </a:t>
            </a:r>
            <a:r>
              <a:rPr lang="en-US" sz="1400" b="1" dirty="0">
                <a:effectLst/>
                <a:latin typeface="Calibri" panose="020F0502020204030204" pitchFamily="34" charset="0"/>
                <a:ea typeface="SimSun" panose="02010600030101010101" pitchFamily="2" charset="-122"/>
                <a:cs typeface="Times New Roman" panose="02020603050405020304" pitchFamily="18" charset="0"/>
              </a:rPr>
              <a:t>orders,</a:t>
            </a:r>
            <a:r>
              <a:rPr lang="en-US" sz="1400" dirty="0">
                <a:effectLst/>
                <a:latin typeface="Calibri" panose="020F0502020204030204" pitchFamily="34" charset="0"/>
                <a:ea typeface="SimSun" panose="02010600030101010101" pitchFamily="2" charset="-122"/>
                <a:cs typeface="Times New Roman" panose="02020603050405020304" pitchFamily="18" charset="0"/>
              </a:rPr>
              <a:t> and </a:t>
            </a:r>
            <a:r>
              <a:rPr lang="en-US" sz="1400" b="1" dirty="0">
                <a:effectLst/>
                <a:latin typeface="Calibri" panose="020F0502020204030204" pitchFamily="34" charset="0"/>
                <a:ea typeface="SimSun" panose="02010600030101010101" pitchFamily="2" charset="-122"/>
                <a:cs typeface="Times New Roman" panose="02020603050405020304" pitchFamily="18" charset="0"/>
              </a:rPr>
              <a:t>sales.</a:t>
            </a:r>
            <a:r>
              <a:rPr lang="en-US" sz="1400" dirty="0">
                <a:effectLst/>
                <a:latin typeface="Calibri" panose="020F0502020204030204" pitchFamily="34" charset="0"/>
                <a:ea typeface="SimSun" panose="02010600030101010101" pitchFamily="2" charset="-122"/>
                <a:cs typeface="Times New Roman" panose="02020603050405020304" pitchFamily="18" charset="0"/>
              </a:rPr>
              <a:t> An efficient system can enhance </a:t>
            </a:r>
            <a:r>
              <a:rPr lang="en-US" sz="1400" b="1" dirty="0">
                <a:effectLst/>
                <a:latin typeface="Calibri" panose="020F0502020204030204" pitchFamily="34" charset="0"/>
                <a:ea typeface="SimSun" panose="02010600030101010101" pitchFamily="2" charset="-122"/>
                <a:cs typeface="Times New Roman" panose="02020603050405020304" pitchFamily="18" charset="0"/>
              </a:rPr>
              <a:t>profitability </a:t>
            </a:r>
            <a:r>
              <a:rPr lang="en-US" sz="1400" dirty="0">
                <a:effectLst/>
                <a:latin typeface="Calibri" panose="020F0502020204030204" pitchFamily="34" charset="0"/>
                <a:ea typeface="SimSun" panose="02010600030101010101" pitchFamily="2" charset="-122"/>
                <a:cs typeface="Times New Roman" panose="02020603050405020304" pitchFamily="18" charset="0"/>
              </a:rPr>
              <a:t>and </a:t>
            </a:r>
            <a:r>
              <a:rPr lang="en-US" sz="1400" b="1" dirty="0">
                <a:effectLst/>
                <a:latin typeface="Calibri" panose="020F0502020204030204" pitchFamily="34" charset="0"/>
                <a:ea typeface="SimSun" panose="02010600030101010101" pitchFamily="2" charset="-122"/>
                <a:cs typeface="Times New Roman" panose="02020603050405020304" pitchFamily="18" charset="0"/>
              </a:rPr>
              <a:t>customer satisfaction, </a:t>
            </a:r>
            <a:r>
              <a:rPr lang="en-US" sz="1400" dirty="0">
                <a:effectLst/>
                <a:latin typeface="Calibri" panose="020F0502020204030204" pitchFamily="34" charset="0"/>
                <a:ea typeface="SimSun" panose="02010600030101010101" pitchFamily="2" charset="-122"/>
                <a:cs typeface="Times New Roman" panose="02020603050405020304" pitchFamily="18" charset="0"/>
              </a:rPr>
              <a:t>ensuring businesses meet demand without overstocking</a:t>
            </a:r>
            <a:r>
              <a:rPr lang="en-US" sz="14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king</a:t>
            </a:r>
            <a:r>
              <a:rPr lang="en-US" sz="1400" dirty="0">
                <a:effectLst/>
                <a:latin typeface="Calibri" panose="020F0502020204030204" pitchFamily="34" charset="0"/>
                <a:ea typeface="SimSun" panose="02010600030101010101" pitchFamily="2" charset="-122"/>
                <a:cs typeface="Times New Roman" panose="02020603050405020304" pitchFamily="18" charset="0"/>
              </a:rPr>
              <a:t>  </a:t>
            </a:r>
          </a:p>
          <a:p>
            <a:pPr marL="0" marR="0" indent="0" algn="just">
              <a:lnSpc>
                <a:spcPct val="115000"/>
              </a:lnSpc>
              <a:spcBef>
                <a:spcPts val="0"/>
              </a:spcBef>
              <a:spcAft>
                <a:spcPts val="1000"/>
              </a:spcAft>
              <a:buNone/>
            </a:pPr>
            <a:r>
              <a:rPr lang="en-US" sz="1400" dirty="0">
                <a:effectLst/>
                <a:latin typeface="Calibri" panose="020F0502020204030204" pitchFamily="34" charset="0"/>
                <a:ea typeface="SimSun" panose="02010600030101010101" pitchFamily="2" charset="-122"/>
                <a:cs typeface="Times New Roman" panose="02020603050405020304" pitchFamily="18" charset="0"/>
              </a:rPr>
              <a:t>Introducing  </a:t>
            </a:r>
            <a:r>
              <a:rPr lang="en-US" sz="1400" b="1" dirty="0">
                <a:effectLst/>
                <a:latin typeface="Calibri" panose="020F0502020204030204" pitchFamily="34" charset="0"/>
                <a:ea typeface="SimSun" panose="02010600030101010101" pitchFamily="2" charset="-122"/>
                <a:cs typeface="Times New Roman" panose="02020603050405020304" pitchFamily="18" charset="0"/>
              </a:rPr>
              <a:t>InventoryMax</a:t>
            </a:r>
            <a:r>
              <a:rPr lang="en-US" sz="1400" dirty="0">
                <a:effectLst/>
                <a:latin typeface="Calibri" panose="020F0502020204030204" pitchFamily="34" charset="0"/>
                <a:ea typeface="SimSun" panose="02010600030101010101" pitchFamily="2" charset="-122"/>
                <a:cs typeface="Times New Roman" panose="02020603050405020304" pitchFamily="18" charset="0"/>
              </a:rPr>
              <a:t>, a simple and affordable inventory management solution designed specifically for small-scale businesses in Nigeria. Our app helps entrepreneurs:</a:t>
            </a:r>
          </a:p>
          <a:p>
            <a:pPr marL="342900" marR="0" lvl="0" indent="-342900" algn="just">
              <a:lnSpc>
                <a:spcPct val="115000"/>
              </a:lnSpc>
              <a:spcBef>
                <a:spcPts val="0"/>
              </a:spcBef>
              <a:spcAft>
                <a:spcPts val="1000"/>
              </a:spcAft>
              <a:buFont typeface="Wingdings" panose="05000000000000000000" pitchFamily="2" charset="2"/>
              <a:buChar char=""/>
            </a:pPr>
            <a:r>
              <a:rPr lang="en-US" sz="1400" dirty="0">
                <a:solidFill>
                  <a:srgbClr val="C00000"/>
                </a:solidFill>
                <a:effectLst/>
                <a:latin typeface="Calibri" panose="020F0502020204030204" pitchFamily="34" charset="0"/>
                <a:ea typeface="SimSun" panose="02010600030101010101" pitchFamily="2" charset="-122"/>
                <a:cs typeface="Times New Roman" panose="02020603050405020304" pitchFamily="18" charset="0"/>
              </a:rPr>
              <a:t>Track stock levels in real-time</a:t>
            </a:r>
          </a:p>
          <a:p>
            <a:pPr marL="342900" marR="0" lvl="0" indent="-342900" algn="just">
              <a:lnSpc>
                <a:spcPct val="115000"/>
              </a:lnSpc>
              <a:spcBef>
                <a:spcPts val="0"/>
              </a:spcBef>
              <a:spcAft>
                <a:spcPts val="1000"/>
              </a:spcAft>
              <a:buFont typeface="Wingdings" panose="05000000000000000000" pitchFamily="2" charset="2"/>
              <a:buChar char=""/>
            </a:pPr>
            <a:r>
              <a:rPr lang="en-US" sz="1400" dirty="0">
                <a:solidFill>
                  <a:srgbClr val="C00000"/>
                </a:solidFill>
                <a:effectLst/>
                <a:latin typeface="Calibri" panose="020F0502020204030204" pitchFamily="34" charset="0"/>
                <a:ea typeface="SimSun" panose="02010600030101010101" pitchFamily="2" charset="-122"/>
                <a:cs typeface="Times New Roman" panose="02020603050405020304" pitchFamily="18" charset="0"/>
              </a:rPr>
              <a:t>Automate inventory tracking and reporting</a:t>
            </a:r>
          </a:p>
          <a:p>
            <a:pPr marL="342900" marR="0" lvl="0" indent="-342900" algn="just">
              <a:lnSpc>
                <a:spcPct val="115000"/>
              </a:lnSpc>
              <a:spcBef>
                <a:spcPts val="0"/>
              </a:spcBef>
              <a:spcAft>
                <a:spcPts val="1000"/>
              </a:spcAft>
              <a:buFont typeface="Wingdings" panose="05000000000000000000" pitchFamily="2" charset="2"/>
              <a:buChar char=""/>
            </a:pPr>
            <a:r>
              <a:rPr lang="en-US" sz="1400" dirty="0">
                <a:solidFill>
                  <a:srgbClr val="C00000"/>
                </a:solidFill>
                <a:effectLst/>
                <a:latin typeface="Calibri" panose="020F0502020204030204" pitchFamily="34" charset="0"/>
                <a:ea typeface="SimSun" panose="02010600030101010101" pitchFamily="2" charset="-122"/>
                <a:cs typeface="Times New Roman" panose="02020603050405020304" pitchFamily="18" charset="0"/>
              </a:rPr>
              <a:t>Set alerts for low stock and expiration dates</a:t>
            </a:r>
          </a:p>
          <a:p>
            <a:pPr marL="342900" marR="0" lvl="0" indent="-342900" algn="just">
              <a:lnSpc>
                <a:spcPct val="115000"/>
              </a:lnSpc>
              <a:spcBef>
                <a:spcPts val="0"/>
              </a:spcBef>
              <a:spcAft>
                <a:spcPts val="1000"/>
              </a:spcAft>
              <a:buFont typeface="Wingdings" panose="05000000000000000000" pitchFamily="2" charset="2"/>
              <a:buChar char=""/>
            </a:pPr>
            <a:r>
              <a:rPr lang="en-US" sz="1400" dirty="0">
                <a:solidFill>
                  <a:srgbClr val="C00000"/>
                </a:solidFill>
                <a:effectLst/>
                <a:latin typeface="Calibri" panose="020F0502020204030204" pitchFamily="34" charset="0"/>
                <a:ea typeface="SimSun" panose="02010600030101010101" pitchFamily="2" charset="-122"/>
                <a:cs typeface="Times New Roman" panose="02020603050405020304" pitchFamily="18" charset="0"/>
              </a:rPr>
              <a:t>Optimize storage and reduce waste</a:t>
            </a:r>
          </a:p>
          <a:p>
            <a:pPr marL="342900" marR="0" lvl="0" indent="-342900" algn="just">
              <a:lnSpc>
                <a:spcPct val="115000"/>
              </a:lnSpc>
              <a:spcBef>
                <a:spcPts val="0"/>
              </a:spcBef>
              <a:spcAft>
                <a:spcPts val="1000"/>
              </a:spcAft>
              <a:buFont typeface="Wingdings" panose="05000000000000000000" pitchFamily="2" charset="2"/>
              <a:buChar char=""/>
            </a:pPr>
            <a:r>
              <a:rPr lang="en-US" sz="1400" dirty="0">
                <a:solidFill>
                  <a:srgbClr val="C00000"/>
                </a:solidFill>
                <a:effectLst/>
                <a:latin typeface="Calibri" panose="020F0502020204030204" pitchFamily="34" charset="0"/>
                <a:ea typeface="SimSun" panose="02010600030101010101" pitchFamily="2" charset="-122"/>
                <a:cs typeface="Times New Roman" panose="02020603050405020304" pitchFamily="18" charset="0"/>
              </a:rPr>
              <a:t>Make data-driven decisions to improve profitability</a:t>
            </a:r>
          </a:p>
          <a:p>
            <a:pPr marL="0" marR="0" lvl="0" indent="0" algn="just">
              <a:lnSpc>
                <a:spcPct val="115000"/>
              </a:lnSpc>
              <a:spcBef>
                <a:spcPts val="0"/>
              </a:spcBef>
              <a:spcAft>
                <a:spcPts val="1000"/>
              </a:spcAft>
              <a:buNone/>
            </a:pPr>
            <a:r>
              <a:rPr lang="en-US" sz="1400" dirty="0">
                <a:effectLst/>
                <a:latin typeface="Calibri" panose="020F0502020204030204" pitchFamily="34" charset="0"/>
                <a:ea typeface="SimSun" panose="02010600030101010101" pitchFamily="2" charset="-122"/>
                <a:cs typeface="Times New Roman" panose="02020603050405020304" pitchFamily="18" charset="0"/>
              </a:rPr>
              <a:t>With </a:t>
            </a:r>
            <a:r>
              <a:rPr lang="en-US" sz="1400" b="1" dirty="0">
                <a:effectLst/>
                <a:latin typeface="Calibri" panose="020F0502020204030204" pitchFamily="34" charset="0"/>
                <a:ea typeface="SimSun" panose="02010600030101010101" pitchFamily="2" charset="-122"/>
                <a:cs typeface="Times New Roman" panose="02020603050405020304" pitchFamily="18" charset="0"/>
              </a:rPr>
              <a:t>InventoryMax</a:t>
            </a:r>
            <a:r>
              <a:rPr lang="en-US" sz="1400" dirty="0">
                <a:effectLst/>
                <a:latin typeface="Calibri" panose="020F0502020204030204" pitchFamily="34" charset="0"/>
                <a:ea typeface="SimSun" panose="02010600030101010101" pitchFamily="2" charset="-122"/>
                <a:cs typeface="Times New Roman" panose="02020603050405020304" pitchFamily="18" charset="0"/>
              </a:rPr>
              <a:t> App, say goodbye to manual errors, stockouts, and overstocking</a:t>
            </a:r>
            <a:r>
              <a:rPr lang="en-US" sz="14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a:t>
            </a:r>
            <a:r>
              <a:rPr lang="en-US" sz="1400" dirty="0">
                <a:effectLst/>
                <a:latin typeface="Calibri" panose="020F0502020204030204" pitchFamily="34" charset="0"/>
                <a:ea typeface="SimSun" panose="02010600030101010101" pitchFamily="2" charset="-122"/>
                <a:cs typeface="Times New Roman" panose="02020603050405020304" pitchFamily="18" charset="0"/>
              </a:rPr>
              <a:t> Take control of your inventory and focus on growing your business.</a:t>
            </a:r>
          </a:p>
          <a:p>
            <a:endParaRPr lang="en-US" dirty="0"/>
          </a:p>
        </p:txBody>
      </p:sp>
    </p:spTree>
    <p:extLst>
      <p:ext uri="{BB962C8B-B14F-4D97-AF65-F5344CB8AC3E}">
        <p14:creationId xmlns:p14="http://schemas.microsoft.com/office/powerpoint/2010/main" val="3086083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8"/>
        <p:cNvGrpSpPr/>
        <p:nvPr/>
      </p:nvGrpSpPr>
      <p:grpSpPr>
        <a:xfrm>
          <a:off x="0" y="0"/>
          <a:ext cx="0" cy="0"/>
          <a:chOff x="0" y="0"/>
          <a:chExt cx="0" cy="0"/>
        </a:xfrm>
      </p:grpSpPr>
      <p:sp>
        <p:nvSpPr>
          <p:cNvPr id="8" name="Title 7">
            <a:extLst>
              <a:ext uri="{FF2B5EF4-FFF2-40B4-BE49-F238E27FC236}">
                <a16:creationId xmlns:a16="http://schemas.microsoft.com/office/drawing/2014/main" id="{732BA103-1627-779A-9A06-0BE76104F50F}"/>
              </a:ext>
            </a:extLst>
          </p:cNvPr>
          <p:cNvSpPr>
            <a:spLocks noGrp="1"/>
          </p:cNvSpPr>
          <p:nvPr>
            <p:ph type="title"/>
          </p:nvPr>
        </p:nvSpPr>
        <p:spPr>
          <a:xfrm>
            <a:off x="2381950" y="51665"/>
            <a:ext cx="3927410" cy="353855"/>
          </a:xfrm>
        </p:spPr>
        <p:txBody>
          <a:bodyPr/>
          <a:lstStyle/>
          <a:p>
            <a:r>
              <a:rPr lang="en-US" sz="1800" b="1" dirty="0">
                <a:effectLst/>
                <a:latin typeface="Calibri" panose="020F0502020204030204" pitchFamily="34" charset="0"/>
                <a:ea typeface="SimSun" panose="02010600030101010101" pitchFamily="2" charset="-122"/>
                <a:cs typeface="Calibri" panose="020F0502020204030204" pitchFamily="34" charset="0"/>
              </a:rPr>
              <a:t>InventoryMax</a:t>
            </a:r>
            <a:r>
              <a:rPr lang="en-US" sz="1800" dirty="0">
                <a:effectLst/>
                <a:latin typeface="Calibri" panose="020F0502020204030204" pitchFamily="34" charset="0"/>
                <a:ea typeface="SimSun" panose="02010600030101010101" pitchFamily="2" charset="-122"/>
                <a:cs typeface="Calibri" panose="020F0502020204030204" pitchFamily="34" charset="0"/>
              </a:rPr>
              <a:t> </a:t>
            </a:r>
            <a:r>
              <a:rPr lang="en-US" sz="1800" b="1" dirty="0">
                <a:effectLst/>
                <a:latin typeface="Calibri" panose="020F0502020204030204" pitchFamily="34" charset="0"/>
                <a:ea typeface="SimSun" panose="02010600030101010101" pitchFamily="2" charset="-122"/>
                <a:cs typeface="Calibri" panose="020F0502020204030204" pitchFamily="34" charset="0"/>
              </a:rPr>
              <a:t>Core Value Proposition:</a:t>
            </a:r>
            <a:endParaRPr lang="en-US" dirty="0"/>
          </a:p>
        </p:txBody>
      </p:sp>
      <p:sp>
        <p:nvSpPr>
          <p:cNvPr id="3" name="Subtitle 2">
            <a:extLst>
              <a:ext uri="{FF2B5EF4-FFF2-40B4-BE49-F238E27FC236}">
                <a16:creationId xmlns:a16="http://schemas.microsoft.com/office/drawing/2014/main" id="{3E2701F3-2823-3CFB-80F2-82A520EAFDE2}"/>
              </a:ext>
            </a:extLst>
          </p:cNvPr>
          <p:cNvSpPr>
            <a:spLocks noGrp="1"/>
          </p:cNvSpPr>
          <p:nvPr>
            <p:ph type="subTitle" idx="1"/>
          </p:nvPr>
        </p:nvSpPr>
        <p:spPr>
          <a:xfrm>
            <a:off x="2890797" y="405520"/>
            <a:ext cx="2067000" cy="4497080"/>
          </a:xfrm>
        </p:spPr>
        <p:txBody>
          <a:bodyPr/>
          <a:lstStyle/>
          <a:p>
            <a:pPr marL="0" marR="0" algn="just">
              <a:lnSpc>
                <a:spcPct val="115000"/>
              </a:lnSpc>
              <a:spcBef>
                <a:spcPts val="0"/>
              </a:spcBef>
              <a:spcAft>
                <a:spcPts val="0"/>
              </a:spcAft>
            </a:pPr>
            <a:r>
              <a:rPr lang="en-US" sz="900" b="1" dirty="0">
                <a:solidFill>
                  <a:srgbClr val="FF0000"/>
                </a:solidFill>
                <a:effectLst/>
                <a:latin typeface="Calibri" panose="020F0502020204030204" pitchFamily="34" charset="0"/>
                <a:ea typeface="SimSun" panose="02010600030101010101" pitchFamily="2" charset="-122"/>
                <a:cs typeface="Calibri" panose="020F0502020204030204" pitchFamily="34" charset="0"/>
              </a:rPr>
              <a:t>B. UNIQUE SELLING POINTS (USP) AND COMPETITIVE ADVANTAGE:</a:t>
            </a:r>
            <a:endParaRPr lang="en-US" sz="900" b="1"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endParaRPr>
          </a:p>
          <a:p>
            <a:pPr marL="0" marR="0" algn="just">
              <a:lnSpc>
                <a:spcPct val="115000"/>
              </a:lnSpc>
              <a:spcBef>
                <a:spcPts val="0"/>
              </a:spcBef>
              <a:spcAft>
                <a:spcPts val="0"/>
              </a:spcAft>
            </a:pPr>
            <a:r>
              <a:rPr lang="en-US" sz="900" dirty="0">
                <a:effectLst/>
                <a:latin typeface="Calibri" panose="020F0502020204030204" pitchFamily="34" charset="0"/>
                <a:ea typeface="SimSun" panose="02010600030101010101" pitchFamily="2" charset="-122"/>
                <a:cs typeface="Calibri" panose="020F0502020204030204" pitchFamily="34" charset="0"/>
              </a:rPr>
              <a:t>1</a:t>
            </a:r>
            <a:r>
              <a:rPr lang="en-US" sz="900" dirty="0">
                <a:solidFill>
                  <a:schemeClr val="accent1">
                    <a:lumMod val="75000"/>
                  </a:schemeClr>
                </a:solidFill>
                <a:effectLst/>
                <a:latin typeface="Calibri" panose="020F0502020204030204" pitchFamily="34" charset="0"/>
                <a:ea typeface="SimSun" panose="02010600030101010101" pitchFamily="2" charset="-122"/>
                <a:cs typeface="Calibri" panose="020F0502020204030204" pitchFamily="34" charset="0"/>
              </a:rPr>
              <a:t>. </a:t>
            </a:r>
            <a:r>
              <a:rPr lang="en-US" sz="900" b="1" dirty="0">
                <a:solidFill>
                  <a:schemeClr val="accent1">
                    <a:lumMod val="75000"/>
                  </a:schemeClr>
                </a:solidFill>
                <a:effectLst/>
                <a:latin typeface="Calibri" panose="020F0502020204030204" pitchFamily="34" charset="0"/>
                <a:ea typeface="SimSun" panose="02010600030101010101" pitchFamily="2" charset="-122"/>
                <a:cs typeface="Calibri" panose="020F0502020204030204" pitchFamily="34" charset="0"/>
              </a:rPr>
              <a:t>RFID Integration:</a:t>
            </a:r>
            <a:r>
              <a:rPr lang="en-US" sz="900" dirty="0">
                <a:solidFill>
                  <a:schemeClr val="accent1">
                    <a:lumMod val="75000"/>
                  </a:schemeClr>
                </a:solidFill>
                <a:effectLst/>
                <a:latin typeface="Calibri" panose="020F0502020204030204" pitchFamily="34" charset="0"/>
                <a:ea typeface="SimSun" panose="02010600030101010101" pitchFamily="2" charset="-122"/>
                <a:cs typeface="Calibri" panose="020F0502020204030204" pitchFamily="34" charset="0"/>
              </a:rPr>
              <a:t> </a:t>
            </a:r>
            <a:r>
              <a:rPr lang="en-US" sz="900" dirty="0">
                <a:effectLst/>
                <a:latin typeface="Calibri" panose="020F0502020204030204" pitchFamily="34" charset="0"/>
                <a:ea typeface="SimSun" panose="02010600030101010101" pitchFamily="2" charset="-122"/>
                <a:cs typeface="Calibri" panose="020F0502020204030204" pitchFamily="34" charset="0"/>
              </a:rPr>
              <a:t>Advanced inventory tracking capabilities for improved accuracy.</a:t>
            </a:r>
            <a:endParaRPr lang="en-US" sz="900" dirty="0">
              <a:effectLst/>
              <a:latin typeface="Calibri" panose="020F0502020204030204" pitchFamily="34" charset="0"/>
              <a:ea typeface="SimSun" panose="02010600030101010101" pitchFamily="2" charset="-122"/>
              <a:cs typeface="Times New Roman" panose="02020603050405020304" pitchFamily="18" charset="0"/>
            </a:endParaRPr>
          </a:p>
          <a:p>
            <a:pPr marL="0" marR="0" algn="just">
              <a:lnSpc>
                <a:spcPct val="115000"/>
              </a:lnSpc>
              <a:spcBef>
                <a:spcPts val="0"/>
              </a:spcBef>
              <a:spcAft>
                <a:spcPts val="0"/>
              </a:spcAft>
            </a:pPr>
            <a:r>
              <a:rPr lang="en-US" sz="900" dirty="0">
                <a:effectLst/>
                <a:latin typeface="Calibri" panose="020F0502020204030204" pitchFamily="34" charset="0"/>
                <a:ea typeface="SimSun" panose="02010600030101010101" pitchFamily="2" charset="-122"/>
                <a:cs typeface="Calibri" panose="020F0502020204030204" pitchFamily="34" charset="0"/>
              </a:rPr>
              <a:t>2. </a:t>
            </a:r>
            <a:r>
              <a:rPr lang="en-US" sz="900" b="1" dirty="0">
                <a:solidFill>
                  <a:schemeClr val="accent1">
                    <a:lumMod val="75000"/>
                  </a:schemeClr>
                </a:solidFill>
                <a:effectLst/>
                <a:latin typeface="Calibri" panose="020F0502020204030204" pitchFamily="34" charset="0"/>
                <a:ea typeface="SimSun" panose="02010600030101010101" pitchFamily="2" charset="-122"/>
                <a:cs typeface="Calibri" panose="020F0502020204030204" pitchFamily="34" charset="0"/>
              </a:rPr>
              <a:t>User-Friendly Interface:</a:t>
            </a:r>
            <a:r>
              <a:rPr lang="en-US" sz="900" dirty="0">
                <a:solidFill>
                  <a:schemeClr val="accent1">
                    <a:lumMod val="75000"/>
                  </a:schemeClr>
                </a:solidFill>
                <a:effectLst/>
                <a:latin typeface="Calibri" panose="020F0502020204030204" pitchFamily="34" charset="0"/>
                <a:ea typeface="SimSun" panose="02010600030101010101" pitchFamily="2" charset="-122"/>
                <a:cs typeface="Calibri" panose="020F0502020204030204" pitchFamily="34" charset="0"/>
              </a:rPr>
              <a:t> </a:t>
            </a:r>
            <a:r>
              <a:rPr lang="en-US" sz="900" dirty="0">
                <a:effectLst/>
                <a:latin typeface="Calibri" panose="020F0502020204030204" pitchFamily="34" charset="0"/>
                <a:ea typeface="SimSun" panose="02010600030101010101" pitchFamily="2" charset="-122"/>
                <a:cs typeface="Calibri" panose="020F0502020204030204" pitchFamily="34" charset="0"/>
              </a:rPr>
              <a:t>Intuitive design for easy adoption and minimal training.</a:t>
            </a:r>
            <a:endParaRPr lang="en-US" sz="900" dirty="0">
              <a:effectLst/>
              <a:latin typeface="Calibri" panose="020F0502020204030204" pitchFamily="34" charset="0"/>
              <a:ea typeface="SimSun" panose="02010600030101010101" pitchFamily="2" charset="-122"/>
              <a:cs typeface="Times New Roman" panose="02020603050405020304" pitchFamily="18" charset="0"/>
            </a:endParaRPr>
          </a:p>
          <a:p>
            <a:pPr marL="0" marR="0" algn="just">
              <a:lnSpc>
                <a:spcPct val="115000"/>
              </a:lnSpc>
              <a:spcBef>
                <a:spcPts val="0"/>
              </a:spcBef>
              <a:spcAft>
                <a:spcPts val="0"/>
              </a:spcAft>
            </a:pPr>
            <a:r>
              <a:rPr lang="en-US" sz="900" dirty="0">
                <a:effectLst/>
                <a:latin typeface="Calibri" panose="020F0502020204030204" pitchFamily="34" charset="0"/>
                <a:ea typeface="SimSun" panose="02010600030101010101" pitchFamily="2" charset="-122"/>
                <a:cs typeface="Calibri" panose="020F0502020204030204" pitchFamily="34" charset="0"/>
              </a:rPr>
              <a:t>3. </a:t>
            </a:r>
            <a:r>
              <a:rPr lang="en-US" sz="900" b="1" dirty="0">
                <a:solidFill>
                  <a:schemeClr val="accent1">
                    <a:lumMod val="75000"/>
                  </a:schemeClr>
                </a:solidFill>
                <a:effectLst/>
                <a:latin typeface="Calibri" panose="020F0502020204030204" pitchFamily="34" charset="0"/>
                <a:ea typeface="SimSun" panose="02010600030101010101" pitchFamily="2" charset="-122"/>
                <a:cs typeface="Calibri" panose="020F0502020204030204" pitchFamily="34" charset="0"/>
              </a:rPr>
              <a:t>Customizable Reporting:</a:t>
            </a:r>
            <a:r>
              <a:rPr lang="en-US" sz="900" dirty="0">
                <a:solidFill>
                  <a:schemeClr val="accent1">
                    <a:lumMod val="75000"/>
                  </a:schemeClr>
                </a:solidFill>
                <a:effectLst/>
                <a:latin typeface="Calibri" panose="020F0502020204030204" pitchFamily="34" charset="0"/>
                <a:ea typeface="SimSun" panose="02010600030101010101" pitchFamily="2" charset="-122"/>
                <a:cs typeface="Calibri" panose="020F0502020204030204" pitchFamily="34" charset="0"/>
              </a:rPr>
              <a:t> </a:t>
            </a:r>
            <a:r>
              <a:rPr lang="en-US" sz="900" dirty="0">
                <a:effectLst/>
                <a:latin typeface="Calibri" panose="020F0502020204030204" pitchFamily="34" charset="0"/>
                <a:ea typeface="SimSun" panose="02010600030101010101" pitchFamily="2" charset="-122"/>
                <a:cs typeface="Calibri" panose="020F0502020204030204" pitchFamily="34" charset="0"/>
              </a:rPr>
              <a:t>Tailor reports to your business needs for informed decision-making.</a:t>
            </a:r>
            <a:endParaRPr lang="en-US" sz="900" dirty="0">
              <a:effectLst/>
              <a:latin typeface="Calibri" panose="020F0502020204030204" pitchFamily="34" charset="0"/>
              <a:ea typeface="SimSun" panose="02010600030101010101" pitchFamily="2" charset="-122"/>
              <a:cs typeface="Times New Roman" panose="02020603050405020304" pitchFamily="18" charset="0"/>
            </a:endParaRPr>
          </a:p>
          <a:p>
            <a:pPr marL="0" marR="0" algn="just">
              <a:lnSpc>
                <a:spcPct val="115000"/>
              </a:lnSpc>
              <a:spcBef>
                <a:spcPts val="0"/>
              </a:spcBef>
              <a:spcAft>
                <a:spcPts val="0"/>
              </a:spcAft>
            </a:pPr>
            <a:r>
              <a:rPr lang="en-US" sz="900" dirty="0">
                <a:effectLst/>
                <a:latin typeface="Calibri" panose="020F0502020204030204" pitchFamily="34" charset="0"/>
                <a:ea typeface="SimSun" panose="02010600030101010101" pitchFamily="2" charset="-122"/>
                <a:cs typeface="Calibri" panose="020F0502020204030204" pitchFamily="34" charset="0"/>
              </a:rPr>
              <a:t>4. </a:t>
            </a:r>
            <a:r>
              <a:rPr lang="en-US" sz="900" b="1" dirty="0">
                <a:solidFill>
                  <a:schemeClr val="accent1">
                    <a:lumMod val="75000"/>
                  </a:schemeClr>
                </a:solidFill>
                <a:effectLst/>
                <a:latin typeface="Calibri" panose="020F0502020204030204" pitchFamily="34" charset="0"/>
                <a:ea typeface="SimSun" panose="02010600030101010101" pitchFamily="2" charset="-122"/>
                <a:cs typeface="Calibri" panose="020F0502020204030204" pitchFamily="34" charset="0"/>
              </a:rPr>
              <a:t>Streamlines inventory Management </a:t>
            </a:r>
            <a:r>
              <a:rPr lang="en-US" sz="900" dirty="0">
                <a:effectLst/>
                <a:latin typeface="Calibri" panose="020F0502020204030204" pitchFamily="34" charset="0"/>
                <a:ea typeface="SimSun" panose="02010600030101010101" pitchFamily="2" charset="-122"/>
                <a:cs typeface="Calibri" panose="020F0502020204030204" pitchFamily="34" charset="0"/>
              </a:rPr>
              <a:t>for small to medium-sized businesses</a:t>
            </a:r>
            <a:endParaRPr lang="en-US" sz="900" dirty="0">
              <a:effectLst/>
              <a:latin typeface="Calibri" panose="020F0502020204030204" pitchFamily="34" charset="0"/>
              <a:ea typeface="SimSun" panose="02010600030101010101" pitchFamily="2" charset="-122"/>
              <a:cs typeface="Times New Roman" panose="02020603050405020304" pitchFamily="18" charset="0"/>
            </a:endParaRPr>
          </a:p>
          <a:p>
            <a:pPr marL="0" marR="0" algn="just">
              <a:lnSpc>
                <a:spcPct val="115000"/>
              </a:lnSpc>
              <a:spcBef>
                <a:spcPts val="0"/>
              </a:spcBef>
              <a:spcAft>
                <a:spcPts val="0"/>
              </a:spcAft>
            </a:pPr>
            <a:r>
              <a:rPr lang="en-US" sz="900" dirty="0">
                <a:effectLst/>
                <a:latin typeface="Calibri" panose="020F0502020204030204" pitchFamily="34" charset="0"/>
                <a:ea typeface="SimSun" panose="02010600030101010101" pitchFamily="2" charset="-122"/>
                <a:cs typeface="Calibri" panose="020F0502020204030204" pitchFamily="34" charset="0"/>
              </a:rPr>
              <a:t> </a:t>
            </a:r>
            <a:endParaRPr lang="en-US" sz="900" dirty="0">
              <a:effectLst/>
              <a:latin typeface="Calibri" panose="020F0502020204030204" pitchFamily="34" charset="0"/>
              <a:ea typeface="SimSun" panose="02010600030101010101" pitchFamily="2" charset="-122"/>
              <a:cs typeface="Times New Roman" panose="02020603050405020304" pitchFamily="18" charset="0"/>
            </a:endParaRPr>
          </a:p>
          <a:p>
            <a:pPr marL="0" marR="0" algn="just">
              <a:lnSpc>
                <a:spcPct val="115000"/>
              </a:lnSpc>
              <a:spcBef>
                <a:spcPts val="0"/>
              </a:spcBef>
              <a:spcAft>
                <a:spcPts val="0"/>
              </a:spcAft>
            </a:pPr>
            <a:r>
              <a:rPr lang="en-US" sz="900" b="1" dirty="0">
                <a:solidFill>
                  <a:srgbClr val="FF0000"/>
                </a:solidFill>
                <a:effectLst/>
                <a:latin typeface="Calibri" panose="020F0502020204030204" pitchFamily="34" charset="0"/>
                <a:ea typeface="SimSun" panose="02010600030101010101" pitchFamily="2" charset="-122"/>
                <a:cs typeface="Calibri" panose="020F0502020204030204" pitchFamily="34" charset="0"/>
              </a:rPr>
              <a:t>C. THE KEY BENEFITS:</a:t>
            </a:r>
            <a:endParaRPr lang="en-US" sz="9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endParaRPr>
          </a:p>
          <a:p>
            <a:pPr marL="171450" marR="0" indent="-171450" algn="just">
              <a:lnSpc>
                <a:spcPct val="115000"/>
              </a:lnSpc>
              <a:spcBef>
                <a:spcPts val="0"/>
              </a:spcBef>
              <a:spcAft>
                <a:spcPts val="0"/>
              </a:spcAft>
              <a:buFont typeface="Arial" panose="020B0604020202020204" pitchFamily="34" charset="0"/>
              <a:buChar char="•"/>
            </a:pPr>
            <a:r>
              <a:rPr lang="en-US" sz="900" dirty="0">
                <a:effectLst/>
                <a:latin typeface="Calibri" panose="020F0502020204030204" pitchFamily="34" charset="0"/>
                <a:ea typeface="SimSun" panose="02010600030101010101" pitchFamily="2" charset="-122"/>
                <a:cs typeface="Calibri" panose="020F0502020204030204" pitchFamily="34" charset="0"/>
              </a:rPr>
              <a:t>Reduce Stockouts and Overstocking </a:t>
            </a:r>
            <a:endParaRPr lang="en-US" sz="900" dirty="0">
              <a:effectLst/>
              <a:latin typeface="Calibri" panose="020F0502020204030204" pitchFamily="34" charset="0"/>
              <a:ea typeface="SimSun" panose="02010600030101010101" pitchFamily="2" charset="-122"/>
              <a:cs typeface="Times New Roman" panose="02020603050405020304" pitchFamily="18" charset="0"/>
            </a:endParaRPr>
          </a:p>
          <a:p>
            <a:pPr marL="171450" marR="0" indent="-171450" algn="just">
              <a:lnSpc>
                <a:spcPct val="115000"/>
              </a:lnSpc>
              <a:spcBef>
                <a:spcPts val="0"/>
              </a:spcBef>
              <a:spcAft>
                <a:spcPts val="0"/>
              </a:spcAft>
              <a:buFont typeface="Arial" panose="020B0604020202020204" pitchFamily="34" charset="0"/>
              <a:buChar char="•"/>
            </a:pPr>
            <a:r>
              <a:rPr lang="en-US" sz="900" dirty="0">
                <a:effectLst/>
                <a:latin typeface="Calibri" panose="020F0502020204030204" pitchFamily="34" charset="0"/>
                <a:ea typeface="SimSun" panose="02010600030101010101" pitchFamily="2" charset="-122"/>
                <a:cs typeface="Calibri" panose="020F0502020204030204" pitchFamily="34" charset="0"/>
              </a:rPr>
              <a:t>Increase Efficiency </a:t>
            </a:r>
            <a:endParaRPr lang="en-US" sz="900" dirty="0">
              <a:effectLst/>
              <a:latin typeface="Calibri" panose="020F0502020204030204" pitchFamily="34" charset="0"/>
              <a:ea typeface="SimSun" panose="02010600030101010101" pitchFamily="2" charset="-122"/>
              <a:cs typeface="Times New Roman" panose="02020603050405020304" pitchFamily="18" charset="0"/>
            </a:endParaRPr>
          </a:p>
          <a:p>
            <a:pPr marL="171450" marR="0" indent="-171450" algn="just">
              <a:lnSpc>
                <a:spcPct val="115000"/>
              </a:lnSpc>
              <a:spcBef>
                <a:spcPts val="0"/>
              </a:spcBef>
              <a:spcAft>
                <a:spcPts val="0"/>
              </a:spcAft>
              <a:buFont typeface="Arial" panose="020B0604020202020204" pitchFamily="34" charset="0"/>
              <a:buChar char="•"/>
            </a:pPr>
            <a:r>
              <a:rPr lang="en-US" sz="900" dirty="0">
                <a:effectLst/>
                <a:latin typeface="Calibri" panose="020F0502020204030204" pitchFamily="34" charset="0"/>
                <a:ea typeface="SimSun" panose="02010600030101010101" pitchFamily="2" charset="-122"/>
                <a:cs typeface="Calibri" panose="020F0502020204030204" pitchFamily="34" charset="0"/>
              </a:rPr>
              <a:t>Improve Accuracy</a:t>
            </a:r>
            <a:endParaRPr lang="en-US" sz="900" dirty="0">
              <a:effectLst/>
              <a:latin typeface="Calibri" panose="020F0502020204030204" pitchFamily="34" charset="0"/>
              <a:ea typeface="SimSun" panose="02010600030101010101" pitchFamily="2" charset="-122"/>
              <a:cs typeface="Times New Roman" panose="02020603050405020304" pitchFamily="18" charset="0"/>
            </a:endParaRPr>
          </a:p>
          <a:p>
            <a:pPr marL="171450" marR="0" indent="-171450" algn="just">
              <a:lnSpc>
                <a:spcPct val="115000"/>
              </a:lnSpc>
              <a:spcBef>
                <a:spcPts val="0"/>
              </a:spcBef>
              <a:spcAft>
                <a:spcPts val="0"/>
              </a:spcAft>
              <a:buFont typeface="Arial" panose="020B0604020202020204" pitchFamily="34" charset="0"/>
              <a:buChar char="•"/>
            </a:pPr>
            <a:r>
              <a:rPr lang="en-US" sz="900" dirty="0">
                <a:effectLst/>
                <a:latin typeface="Calibri" panose="020F0502020204030204" pitchFamily="34" charset="0"/>
                <a:ea typeface="SimSun" panose="02010600030101010101" pitchFamily="2" charset="-122"/>
                <a:cs typeface="Calibri" panose="020F0502020204030204" pitchFamily="34" charset="0"/>
              </a:rPr>
              <a:t>Enhance Customer Satisfaction </a:t>
            </a:r>
            <a:endParaRPr lang="en-US" sz="900" dirty="0">
              <a:effectLst/>
              <a:latin typeface="Calibri" panose="020F0502020204030204" pitchFamily="34" charset="0"/>
              <a:ea typeface="SimSun" panose="02010600030101010101" pitchFamily="2" charset="-122"/>
              <a:cs typeface="Times New Roman" panose="02020603050405020304" pitchFamily="18" charset="0"/>
            </a:endParaRPr>
          </a:p>
          <a:p>
            <a:pPr marL="171450" marR="0" lvl="0" indent="-171450" algn="just">
              <a:lnSpc>
                <a:spcPct val="115000"/>
              </a:lnSpc>
              <a:spcBef>
                <a:spcPts val="0"/>
              </a:spcBef>
              <a:spcAft>
                <a:spcPts val="0"/>
              </a:spcAft>
              <a:buFont typeface="Arial" panose="020B0604020202020204" pitchFamily="34" charset="0"/>
              <a:buChar char="•"/>
            </a:pPr>
            <a:r>
              <a:rPr lang="en-US" sz="900" dirty="0">
                <a:effectLst/>
                <a:latin typeface="Calibri" panose="020F0502020204030204" pitchFamily="34" charset="0"/>
                <a:ea typeface="SimSun" panose="02010600030101010101" pitchFamily="2" charset="-122"/>
                <a:cs typeface="Calibri" panose="020F0502020204030204" pitchFamily="34" charset="0"/>
              </a:rPr>
              <a:t>Streamlined operations</a:t>
            </a:r>
            <a:endParaRPr lang="en-US" sz="900" dirty="0">
              <a:effectLst/>
              <a:latin typeface="Calibri" panose="020F0502020204030204" pitchFamily="34" charset="0"/>
              <a:ea typeface="SimSun" panose="02010600030101010101" pitchFamily="2" charset="-122"/>
              <a:cs typeface="Times New Roman" panose="02020603050405020304" pitchFamily="18" charset="0"/>
            </a:endParaRPr>
          </a:p>
          <a:p>
            <a:pPr marL="171450" marR="0" lvl="0" indent="-171450" algn="just">
              <a:lnSpc>
                <a:spcPct val="115000"/>
              </a:lnSpc>
              <a:spcBef>
                <a:spcPts val="0"/>
              </a:spcBef>
              <a:spcAft>
                <a:spcPts val="0"/>
              </a:spcAft>
              <a:buFont typeface="Arial" panose="020B0604020202020204" pitchFamily="34" charset="0"/>
              <a:buChar char="•"/>
            </a:pPr>
            <a:r>
              <a:rPr lang="en-US" sz="900" dirty="0">
                <a:effectLst/>
                <a:latin typeface="Calibri" panose="020F0502020204030204" pitchFamily="34" charset="0"/>
                <a:ea typeface="SimSun" panose="02010600030101010101" pitchFamily="2" charset="-122"/>
                <a:cs typeface="Calibri" panose="020F0502020204030204" pitchFamily="34" charset="0"/>
              </a:rPr>
              <a:t>Reduced inventory costs</a:t>
            </a:r>
            <a:endParaRPr lang="en-US" sz="900" dirty="0">
              <a:effectLst/>
              <a:latin typeface="Calibri" panose="020F0502020204030204" pitchFamily="34" charset="0"/>
              <a:ea typeface="SimSun" panose="02010600030101010101" pitchFamily="2" charset="-122"/>
              <a:cs typeface="Times New Roman" panose="02020603050405020304" pitchFamily="18" charset="0"/>
            </a:endParaRPr>
          </a:p>
          <a:p>
            <a:pPr marL="171450" marR="0" lvl="0" indent="-171450" algn="just">
              <a:lnSpc>
                <a:spcPct val="115000"/>
              </a:lnSpc>
              <a:spcBef>
                <a:spcPts val="0"/>
              </a:spcBef>
              <a:spcAft>
                <a:spcPts val="0"/>
              </a:spcAft>
              <a:buFont typeface="Arial" panose="020B0604020202020204" pitchFamily="34" charset="0"/>
              <a:buChar char="•"/>
            </a:pPr>
            <a:r>
              <a:rPr lang="en-US" sz="900" dirty="0">
                <a:effectLst/>
                <a:latin typeface="Calibri" panose="020F0502020204030204" pitchFamily="34" charset="0"/>
                <a:ea typeface="SimSun" panose="02010600030101010101" pitchFamily="2" charset="-122"/>
                <a:cs typeface="Calibri" panose="020F0502020204030204" pitchFamily="34" charset="0"/>
              </a:rPr>
              <a:t>Enhanced decision-making </a:t>
            </a:r>
            <a:endParaRPr lang="en-US" sz="900" dirty="0">
              <a:effectLst/>
              <a:latin typeface="Calibri" panose="020F0502020204030204" pitchFamily="34" charset="0"/>
              <a:ea typeface="SimSun" panose="02010600030101010101" pitchFamily="2" charset="-122"/>
              <a:cs typeface="Times New Roman" panose="02020603050405020304" pitchFamily="18" charset="0"/>
            </a:endParaRPr>
          </a:p>
          <a:p>
            <a:pPr marL="171450" marR="0" lvl="0" indent="-171450" algn="just">
              <a:lnSpc>
                <a:spcPct val="115000"/>
              </a:lnSpc>
              <a:spcBef>
                <a:spcPts val="0"/>
              </a:spcBef>
              <a:spcAft>
                <a:spcPts val="0"/>
              </a:spcAft>
              <a:buFont typeface="Arial" panose="020B0604020202020204" pitchFamily="34" charset="0"/>
              <a:buChar char="•"/>
            </a:pPr>
            <a:r>
              <a:rPr lang="en-US" sz="900" dirty="0">
                <a:effectLst/>
                <a:latin typeface="Calibri" panose="020F0502020204030204" pitchFamily="34" charset="0"/>
                <a:ea typeface="SimSun" panose="02010600030101010101" pitchFamily="2" charset="-122"/>
                <a:cs typeface="Calibri" panose="020F0502020204030204" pitchFamily="34" charset="0"/>
              </a:rPr>
              <a:t>Scalable and flexible</a:t>
            </a:r>
            <a:endParaRPr lang="en-US" sz="900" dirty="0">
              <a:effectLst/>
              <a:latin typeface="Calibri" panose="020F0502020204030204" pitchFamily="34" charset="0"/>
              <a:ea typeface="SimSun" panose="02010600030101010101" pitchFamily="2" charset="-122"/>
              <a:cs typeface="Times New Roman" panose="02020603050405020304" pitchFamily="18" charset="0"/>
            </a:endParaRPr>
          </a:p>
          <a:p>
            <a:pPr marL="171450" marR="0" lvl="0" indent="-171450" algn="just">
              <a:lnSpc>
                <a:spcPct val="115000"/>
              </a:lnSpc>
              <a:spcBef>
                <a:spcPts val="0"/>
              </a:spcBef>
              <a:spcAft>
                <a:spcPts val="0"/>
              </a:spcAft>
              <a:buFont typeface="Arial" panose="020B0604020202020204" pitchFamily="34" charset="0"/>
              <a:buChar char="•"/>
            </a:pPr>
            <a:r>
              <a:rPr lang="en-US" sz="900" dirty="0">
                <a:effectLst/>
                <a:latin typeface="Calibri" panose="020F0502020204030204" pitchFamily="34" charset="0"/>
                <a:ea typeface="SimSun" panose="02010600030101010101" pitchFamily="2" charset="-122"/>
                <a:cs typeface="Calibri" panose="020F0502020204030204" pitchFamily="34" charset="0"/>
              </a:rPr>
              <a:t>Expert support and training</a:t>
            </a:r>
            <a:endParaRPr lang="en-US" sz="900" dirty="0">
              <a:effectLst/>
              <a:latin typeface="Calibri" panose="020F0502020204030204" pitchFamily="34" charset="0"/>
              <a:ea typeface="SimSun" panose="02010600030101010101" pitchFamily="2" charset="-122"/>
              <a:cs typeface="Times New Roman" panose="02020603050405020304" pitchFamily="18" charset="0"/>
            </a:endParaRPr>
          </a:p>
          <a:p>
            <a:endParaRPr lang="en-US" dirty="0"/>
          </a:p>
        </p:txBody>
      </p:sp>
      <p:sp>
        <p:nvSpPr>
          <p:cNvPr id="5" name="Subtitle 4">
            <a:extLst>
              <a:ext uri="{FF2B5EF4-FFF2-40B4-BE49-F238E27FC236}">
                <a16:creationId xmlns:a16="http://schemas.microsoft.com/office/drawing/2014/main" id="{BA7664CE-8938-A842-FA46-D6A1F8DAEBF4}"/>
              </a:ext>
            </a:extLst>
          </p:cNvPr>
          <p:cNvSpPr>
            <a:spLocks noGrp="1"/>
          </p:cNvSpPr>
          <p:nvPr>
            <p:ph type="subTitle" idx="3"/>
          </p:nvPr>
        </p:nvSpPr>
        <p:spPr>
          <a:xfrm>
            <a:off x="5776940" y="533751"/>
            <a:ext cx="2067000" cy="3792772"/>
          </a:xfrm>
        </p:spPr>
        <p:txBody>
          <a:bodyPr/>
          <a:lstStyle/>
          <a:p>
            <a:pPr marL="0" marR="0" algn="just">
              <a:lnSpc>
                <a:spcPct val="115000"/>
              </a:lnSpc>
              <a:spcBef>
                <a:spcPts val="0"/>
              </a:spcBef>
              <a:spcAft>
                <a:spcPts val="0"/>
              </a:spcAft>
            </a:pPr>
            <a:r>
              <a:rPr lang="en-US" sz="1050" b="1" dirty="0">
                <a:solidFill>
                  <a:srgbClr val="FF0000"/>
                </a:solidFill>
                <a:effectLst/>
                <a:latin typeface="Calibri" panose="020F0502020204030204" pitchFamily="34" charset="0"/>
                <a:ea typeface="SimSun" panose="02010600030101010101" pitchFamily="2" charset="-122"/>
                <a:cs typeface="Calibri" panose="020F0502020204030204" pitchFamily="34" charset="0"/>
              </a:rPr>
              <a:t>D. PAIN POINTS ADDRESSED</a:t>
            </a:r>
            <a:endParaRPr lang="en-US" sz="105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endParaRPr>
          </a:p>
          <a:p>
            <a:pPr marL="0" marR="0" algn="just">
              <a:lnSpc>
                <a:spcPct val="115000"/>
              </a:lnSpc>
              <a:spcBef>
                <a:spcPts val="0"/>
              </a:spcBef>
              <a:spcAft>
                <a:spcPts val="0"/>
              </a:spcAft>
            </a:pPr>
            <a:r>
              <a:rPr lang="en-US" sz="1050" dirty="0">
                <a:effectLst/>
                <a:latin typeface="Calibri" panose="020F0502020204030204" pitchFamily="34" charset="0"/>
                <a:ea typeface="SimSun" panose="02010600030101010101" pitchFamily="2" charset="-122"/>
                <a:cs typeface="Calibri" panose="020F0502020204030204" pitchFamily="34" charset="0"/>
              </a:rPr>
              <a:t>1. Inaccurate inventory tracking </a:t>
            </a:r>
            <a:endParaRPr lang="en-US" sz="1050" dirty="0">
              <a:effectLst/>
              <a:latin typeface="Calibri" panose="020F0502020204030204" pitchFamily="34" charset="0"/>
              <a:ea typeface="SimSun" panose="02010600030101010101" pitchFamily="2" charset="-122"/>
              <a:cs typeface="Times New Roman" panose="02020603050405020304" pitchFamily="18" charset="0"/>
            </a:endParaRPr>
          </a:p>
          <a:p>
            <a:pPr marL="0" marR="0" algn="just">
              <a:lnSpc>
                <a:spcPct val="115000"/>
              </a:lnSpc>
              <a:spcBef>
                <a:spcPts val="0"/>
              </a:spcBef>
              <a:spcAft>
                <a:spcPts val="0"/>
              </a:spcAft>
            </a:pPr>
            <a:r>
              <a:rPr lang="en-US" sz="1050" dirty="0">
                <a:effectLst/>
                <a:latin typeface="Calibri" panose="020F0502020204030204" pitchFamily="34" charset="0"/>
                <a:ea typeface="SimSun" panose="02010600030101010101" pitchFamily="2" charset="-122"/>
                <a:cs typeface="Calibri" panose="020F0502020204030204" pitchFamily="34" charset="0"/>
              </a:rPr>
              <a:t>2. Manual inventory management</a:t>
            </a:r>
            <a:endParaRPr lang="en-US" sz="1050" dirty="0">
              <a:effectLst/>
              <a:latin typeface="Calibri" panose="020F0502020204030204" pitchFamily="34" charset="0"/>
              <a:ea typeface="SimSun" panose="02010600030101010101" pitchFamily="2" charset="-122"/>
              <a:cs typeface="Times New Roman" panose="02020603050405020304" pitchFamily="18" charset="0"/>
            </a:endParaRPr>
          </a:p>
          <a:p>
            <a:pPr marL="0" marR="0" algn="just">
              <a:lnSpc>
                <a:spcPct val="115000"/>
              </a:lnSpc>
              <a:spcBef>
                <a:spcPts val="0"/>
              </a:spcBef>
              <a:spcAft>
                <a:spcPts val="0"/>
              </a:spcAft>
            </a:pPr>
            <a:r>
              <a:rPr lang="en-US" sz="1050" dirty="0">
                <a:effectLst/>
                <a:latin typeface="Calibri" panose="020F0502020204030204" pitchFamily="34" charset="0"/>
                <a:ea typeface="SimSun" panose="02010600030101010101" pitchFamily="2" charset="-122"/>
                <a:cs typeface="Calibri" panose="020F0502020204030204" pitchFamily="34" charset="0"/>
              </a:rPr>
              <a:t>3. Stockouts and overstocking </a:t>
            </a:r>
            <a:endParaRPr lang="en-US" sz="1050" dirty="0">
              <a:effectLst/>
              <a:latin typeface="Calibri" panose="020F0502020204030204" pitchFamily="34" charset="0"/>
              <a:ea typeface="SimSun" panose="02010600030101010101" pitchFamily="2" charset="-122"/>
              <a:cs typeface="Times New Roman" panose="02020603050405020304" pitchFamily="18" charset="0"/>
            </a:endParaRPr>
          </a:p>
          <a:p>
            <a:pPr marL="0" marR="0" algn="just">
              <a:lnSpc>
                <a:spcPct val="115000"/>
              </a:lnSpc>
              <a:spcBef>
                <a:spcPts val="0"/>
              </a:spcBef>
              <a:spcAft>
                <a:spcPts val="0"/>
              </a:spcAft>
            </a:pPr>
            <a:r>
              <a:rPr lang="en-US" sz="1050" dirty="0">
                <a:effectLst/>
                <a:latin typeface="Calibri" panose="020F0502020204030204" pitchFamily="34" charset="0"/>
                <a:ea typeface="SimSun" panose="02010600030101010101" pitchFamily="2" charset="-122"/>
                <a:cs typeface="Calibri" panose="020F0502020204030204" pitchFamily="34" charset="0"/>
              </a:rPr>
              <a:t>4. Lack of real-time visibility</a:t>
            </a:r>
            <a:endParaRPr lang="en-US" sz="1050" dirty="0">
              <a:effectLst/>
              <a:latin typeface="Calibri" panose="020F0502020204030204" pitchFamily="34" charset="0"/>
              <a:ea typeface="SimSun" panose="02010600030101010101" pitchFamily="2" charset="-122"/>
              <a:cs typeface="Times New Roman" panose="02020603050405020304" pitchFamily="18" charset="0"/>
            </a:endParaRPr>
          </a:p>
          <a:p>
            <a:pPr marL="0" marR="0" algn="just">
              <a:lnSpc>
                <a:spcPct val="115000"/>
              </a:lnSpc>
              <a:spcBef>
                <a:spcPts val="0"/>
              </a:spcBef>
              <a:spcAft>
                <a:spcPts val="0"/>
              </a:spcAft>
            </a:pPr>
            <a:r>
              <a:rPr lang="en-US" sz="1050" dirty="0">
                <a:effectLst/>
                <a:latin typeface="Calibri" panose="020F0502020204030204" pitchFamily="34" charset="0"/>
                <a:ea typeface="SimSun" panose="02010600030101010101" pitchFamily="2" charset="-122"/>
                <a:cs typeface="Calibri" panose="020F0502020204030204" pitchFamily="34" charset="0"/>
              </a:rPr>
              <a:t>5. Limited scalability</a:t>
            </a:r>
            <a:endParaRPr lang="en-US" sz="1050" dirty="0">
              <a:effectLst/>
              <a:latin typeface="Calibri" panose="020F0502020204030204" pitchFamily="34" charset="0"/>
              <a:ea typeface="SimSun" panose="02010600030101010101" pitchFamily="2" charset="-122"/>
              <a:cs typeface="Times New Roman" panose="02020603050405020304" pitchFamily="18" charset="0"/>
            </a:endParaRPr>
          </a:p>
          <a:p>
            <a:pPr marL="0" marR="0" algn="just">
              <a:lnSpc>
                <a:spcPct val="115000"/>
              </a:lnSpc>
              <a:spcBef>
                <a:spcPts val="0"/>
              </a:spcBef>
              <a:spcAft>
                <a:spcPts val="0"/>
              </a:spcAft>
            </a:pPr>
            <a:r>
              <a:rPr lang="en-US" sz="1050" dirty="0">
                <a:solidFill>
                  <a:srgbClr val="FF0000"/>
                </a:solidFill>
                <a:effectLst/>
                <a:latin typeface="Calibri" panose="020F0502020204030204" pitchFamily="34" charset="0"/>
                <a:ea typeface="SimSun" panose="02010600030101010101" pitchFamily="2" charset="-122"/>
                <a:cs typeface="Calibri" panose="020F0502020204030204" pitchFamily="34" charset="0"/>
              </a:rPr>
              <a:t> </a:t>
            </a:r>
            <a:endParaRPr lang="en-US" sz="1050" dirty="0">
              <a:effectLst/>
              <a:latin typeface="Calibri" panose="020F0502020204030204" pitchFamily="34" charset="0"/>
              <a:ea typeface="SimSun" panose="02010600030101010101" pitchFamily="2" charset="-122"/>
              <a:cs typeface="Times New Roman" panose="02020603050405020304" pitchFamily="18" charset="0"/>
            </a:endParaRPr>
          </a:p>
          <a:p>
            <a:pPr marL="0" marR="0" algn="just">
              <a:lnSpc>
                <a:spcPct val="115000"/>
              </a:lnSpc>
              <a:spcBef>
                <a:spcPts val="0"/>
              </a:spcBef>
              <a:spcAft>
                <a:spcPts val="0"/>
              </a:spcAft>
            </a:pPr>
            <a:r>
              <a:rPr lang="en-US" sz="1050" b="1" dirty="0">
                <a:solidFill>
                  <a:srgbClr val="FF0000"/>
                </a:solidFill>
                <a:effectLst/>
                <a:latin typeface="Calibri" panose="020F0502020204030204" pitchFamily="34" charset="0"/>
                <a:ea typeface="SimSun" panose="02010600030101010101" pitchFamily="2" charset="-122"/>
                <a:cs typeface="Calibri" panose="020F0502020204030204" pitchFamily="34" charset="0"/>
              </a:rPr>
              <a:t>Elevator Pitch:</a:t>
            </a:r>
            <a:endParaRPr lang="en-US" sz="105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endParaRPr>
          </a:p>
          <a:p>
            <a:pPr marL="0" marR="0" algn="just">
              <a:lnSpc>
                <a:spcPct val="115000"/>
              </a:lnSpc>
              <a:spcBef>
                <a:spcPts val="0"/>
              </a:spcBef>
              <a:spcAft>
                <a:spcPts val="0"/>
              </a:spcAft>
            </a:pPr>
            <a:r>
              <a:rPr lang="en-US" sz="1050" dirty="0">
                <a:effectLst/>
                <a:latin typeface="Calibri" panose="020F0502020204030204" pitchFamily="34" charset="0"/>
                <a:ea typeface="SimSun" panose="02010600030101010101" pitchFamily="2" charset="-122"/>
                <a:cs typeface="Calibri" panose="020F0502020204030204" pitchFamily="34" charset="0"/>
              </a:rPr>
              <a:t>"Transform your inventory management with InventoryMax. Say goodbye to stockouts, overstocking, and manual errors. Our advanced app simplifies tracking, automates reporting, and provides data-driven insights, ensuring your business runs smoothly and efficiently."</a:t>
            </a:r>
            <a:endParaRPr lang="en-US" sz="1050" dirty="0">
              <a:effectLst/>
              <a:latin typeface="Calibri" panose="020F0502020204030204" pitchFamily="34" charset="0"/>
              <a:ea typeface="SimSun" panose="02010600030101010101" pitchFamily="2" charset="-122"/>
              <a:cs typeface="Times New Roman" panose="02020603050405020304" pitchFamily="18" charset="0"/>
            </a:endParaRPr>
          </a:p>
          <a:p>
            <a:endParaRPr lang="en-US" dirty="0"/>
          </a:p>
        </p:txBody>
      </p:sp>
      <p:sp>
        <p:nvSpPr>
          <p:cNvPr id="7" name="Subtitle 6">
            <a:extLst>
              <a:ext uri="{FF2B5EF4-FFF2-40B4-BE49-F238E27FC236}">
                <a16:creationId xmlns:a16="http://schemas.microsoft.com/office/drawing/2014/main" id="{BF5408EC-CC01-3EEA-9C30-8DB25C7A2F20}"/>
              </a:ext>
            </a:extLst>
          </p:cNvPr>
          <p:cNvSpPr>
            <a:spLocks noGrp="1"/>
          </p:cNvSpPr>
          <p:nvPr>
            <p:ph type="subTitle" idx="5"/>
          </p:nvPr>
        </p:nvSpPr>
        <p:spPr>
          <a:xfrm>
            <a:off x="248350" y="295900"/>
            <a:ext cx="2067000" cy="4497080"/>
          </a:xfrm>
        </p:spPr>
        <p:txBody>
          <a:bodyPr/>
          <a:lstStyle/>
          <a:p>
            <a:pPr marL="0" marR="0" algn="just">
              <a:lnSpc>
                <a:spcPct val="115000"/>
              </a:lnSpc>
              <a:spcBef>
                <a:spcPts val="0"/>
              </a:spcBef>
              <a:spcAft>
                <a:spcPts val="0"/>
              </a:spcAft>
            </a:pPr>
            <a:r>
              <a:rPr lang="en-US" sz="800" b="1" dirty="0">
                <a:solidFill>
                  <a:srgbClr val="FF0000"/>
                </a:solidFill>
                <a:effectLst/>
                <a:latin typeface="Calibri" panose="020F0502020204030204" pitchFamily="34" charset="0"/>
                <a:ea typeface="SimSun" panose="02010600030101010101" pitchFamily="2" charset="-122"/>
                <a:cs typeface="Calibri" panose="020F0502020204030204" pitchFamily="34" charset="0"/>
              </a:rPr>
              <a:t>A.THE SOLUTION IT PROVIDES:</a:t>
            </a:r>
            <a:endParaRPr lang="en-US" sz="8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endParaRPr>
          </a:p>
          <a:p>
            <a:pPr marL="0" marR="0" algn="just">
              <a:lnSpc>
                <a:spcPct val="115000"/>
              </a:lnSpc>
              <a:spcBef>
                <a:spcPts val="0"/>
              </a:spcBef>
              <a:spcAft>
                <a:spcPts val="0"/>
              </a:spcAft>
            </a:pPr>
            <a:r>
              <a:rPr lang="en-US" sz="800" dirty="0">
                <a:effectLst/>
                <a:latin typeface="Calibri" panose="020F0502020204030204" pitchFamily="34" charset="0"/>
                <a:ea typeface="SimSun" panose="02010600030101010101" pitchFamily="2" charset="-122"/>
                <a:cs typeface="Calibri" panose="020F0502020204030204" pitchFamily="34" charset="0"/>
              </a:rPr>
              <a:t>1. </a:t>
            </a:r>
            <a:r>
              <a:rPr lang="en-US" sz="800" b="1" dirty="0">
                <a:solidFill>
                  <a:schemeClr val="accent1">
                    <a:lumMod val="75000"/>
                  </a:schemeClr>
                </a:solidFill>
                <a:effectLst/>
                <a:latin typeface="Calibri" panose="020F0502020204030204" pitchFamily="34" charset="0"/>
                <a:ea typeface="SimSun" panose="02010600030101010101" pitchFamily="2" charset="-122"/>
                <a:cs typeface="Calibri" panose="020F0502020204030204" pitchFamily="34" charset="0"/>
              </a:rPr>
              <a:t>Real-time Inventory Visibility:</a:t>
            </a:r>
            <a:r>
              <a:rPr lang="en-US" sz="800" dirty="0">
                <a:effectLst/>
                <a:latin typeface="Calibri" panose="020F0502020204030204" pitchFamily="34" charset="0"/>
                <a:ea typeface="SimSun" panose="02010600030101010101" pitchFamily="2" charset="-122"/>
                <a:cs typeface="Calibri" panose="020F0502020204030204" pitchFamily="34" charset="0"/>
              </a:rPr>
              <a:t> Accurate, up-to-the-minute inventory tracking across multiple locations.</a:t>
            </a: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p>
            <a:pPr marL="0" marR="0" algn="just">
              <a:lnSpc>
                <a:spcPct val="115000"/>
              </a:lnSpc>
              <a:spcBef>
                <a:spcPts val="0"/>
              </a:spcBef>
              <a:spcAft>
                <a:spcPts val="0"/>
              </a:spcAft>
            </a:pPr>
            <a:r>
              <a:rPr lang="en-US" sz="800" dirty="0">
                <a:effectLst/>
                <a:latin typeface="Calibri" panose="020F0502020204030204" pitchFamily="34" charset="0"/>
                <a:ea typeface="SimSun" panose="02010600030101010101" pitchFamily="2" charset="-122"/>
                <a:cs typeface="Calibri" panose="020F0502020204030204" pitchFamily="34" charset="0"/>
              </a:rPr>
              <a:t>2. </a:t>
            </a:r>
            <a:r>
              <a:rPr lang="en-US" sz="800" b="1" dirty="0">
                <a:solidFill>
                  <a:schemeClr val="accent1">
                    <a:lumMod val="75000"/>
                  </a:schemeClr>
                </a:solidFill>
                <a:effectLst/>
                <a:latin typeface="Calibri" panose="020F0502020204030204" pitchFamily="34" charset="0"/>
                <a:ea typeface="SimSun" panose="02010600030101010101" pitchFamily="2" charset="-122"/>
                <a:cs typeface="Calibri" panose="020F0502020204030204" pitchFamily="34" charset="0"/>
              </a:rPr>
              <a:t>Automated Tracking:</a:t>
            </a:r>
            <a:r>
              <a:rPr lang="en-US" sz="800" dirty="0">
                <a:effectLst/>
                <a:latin typeface="Calibri" panose="020F0502020204030204" pitchFamily="34" charset="0"/>
                <a:ea typeface="SimSun" panose="02010600030101010101" pitchFamily="2" charset="-122"/>
                <a:cs typeface="Calibri" panose="020F0502020204030204" pitchFamily="34" charset="0"/>
              </a:rPr>
              <a:t> Eliminate manual errors and streamline inventory management with barcode scanning and RFID integration. </a:t>
            </a:r>
            <a:r>
              <a:rPr lang="en-US" sz="800" b="1" dirty="0">
                <a:effectLst/>
                <a:latin typeface="Calibri" panose="020F0502020204030204" pitchFamily="34" charset="0"/>
                <a:ea typeface="SimSun" panose="02010600030101010101" pitchFamily="2" charset="-122"/>
                <a:cs typeface="Calibri" panose="020F0502020204030204" pitchFamily="34" charset="0"/>
              </a:rPr>
              <a:t>(Radio Frequency Identification) integration is the process of incorporating RFID technology into a system or application to enable automatic identification and tracking of objects, people, or assets.</a:t>
            </a: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p>
            <a:pPr marL="0" marR="0" algn="just">
              <a:lnSpc>
                <a:spcPct val="115000"/>
              </a:lnSpc>
              <a:spcBef>
                <a:spcPts val="0"/>
              </a:spcBef>
              <a:spcAft>
                <a:spcPts val="0"/>
              </a:spcAft>
            </a:pPr>
            <a:r>
              <a:rPr lang="en-US" sz="800" dirty="0">
                <a:effectLst/>
                <a:latin typeface="Calibri" panose="020F0502020204030204" pitchFamily="34" charset="0"/>
                <a:ea typeface="SimSun" panose="02010600030101010101" pitchFamily="2" charset="-122"/>
                <a:cs typeface="Calibri" panose="020F0502020204030204" pitchFamily="34" charset="0"/>
              </a:rPr>
              <a:t> The integration of RFID Benefits is numerous and they include:</a:t>
            </a: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p>
            <a:pPr marL="0" marR="0" algn="just">
              <a:lnSpc>
                <a:spcPct val="115000"/>
              </a:lnSpc>
              <a:spcBef>
                <a:spcPts val="0"/>
              </a:spcBef>
              <a:spcAft>
                <a:spcPts val="0"/>
              </a:spcAft>
            </a:pPr>
            <a:r>
              <a:rPr lang="en-US" sz="800" dirty="0">
                <a:effectLst/>
                <a:latin typeface="Calibri" panose="020F0502020204030204" pitchFamily="34" charset="0"/>
                <a:ea typeface="SimSun" panose="02010600030101010101" pitchFamily="2" charset="-122"/>
                <a:cs typeface="Calibri" panose="020F0502020204030204" pitchFamily="34" charset="0"/>
              </a:rPr>
              <a:t> </a:t>
            </a: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gn="just">
              <a:lnSpc>
                <a:spcPct val="115000"/>
              </a:lnSpc>
              <a:spcBef>
                <a:spcPts val="0"/>
              </a:spcBef>
              <a:spcAft>
                <a:spcPts val="0"/>
              </a:spcAft>
              <a:buFont typeface="Arial" panose="020B0604020202020204" pitchFamily="34" charset="0"/>
              <a:buChar char="•"/>
              <a:tabLst>
                <a:tab pos="457200" algn="l"/>
              </a:tabLst>
            </a:pPr>
            <a:r>
              <a:rPr lang="en-US" sz="800" dirty="0">
                <a:effectLst/>
                <a:latin typeface="Calibri" panose="020F0502020204030204" pitchFamily="34" charset="0"/>
                <a:ea typeface="SimSun" panose="02010600030101010101" pitchFamily="2" charset="-122"/>
                <a:cs typeface="Calibri" panose="020F0502020204030204" pitchFamily="34" charset="0"/>
              </a:rPr>
              <a:t>Automated inventory tracking</a:t>
            </a: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gn="just">
              <a:lnSpc>
                <a:spcPct val="115000"/>
              </a:lnSpc>
              <a:spcBef>
                <a:spcPts val="0"/>
              </a:spcBef>
              <a:spcAft>
                <a:spcPts val="0"/>
              </a:spcAft>
              <a:buFont typeface="Arial" panose="020B0604020202020204" pitchFamily="34" charset="0"/>
              <a:buChar char="•"/>
              <a:tabLst>
                <a:tab pos="457200" algn="l"/>
              </a:tabLst>
            </a:pPr>
            <a:r>
              <a:rPr lang="en-US" sz="800" dirty="0">
                <a:effectLst/>
                <a:latin typeface="Calibri" panose="020F0502020204030204" pitchFamily="34" charset="0"/>
                <a:ea typeface="SimSun" panose="02010600030101010101" pitchFamily="2" charset="-122"/>
                <a:cs typeface="Calibri" panose="020F0502020204030204" pitchFamily="34" charset="0"/>
              </a:rPr>
              <a:t>Real-time </a:t>
            </a:r>
            <a:r>
              <a:rPr lang="en-US" sz="800" dirty="0" err="1">
                <a:effectLst/>
                <a:latin typeface="Calibri" panose="020F0502020204030204" pitchFamily="34" charset="0"/>
                <a:ea typeface="SimSun" panose="02010600030101010101" pitchFamily="2" charset="-122"/>
                <a:cs typeface="Calibri" panose="020F0502020204030204" pitchFamily="34" charset="0"/>
              </a:rPr>
              <a:t>locationing</a:t>
            </a: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gn="just">
              <a:lnSpc>
                <a:spcPct val="115000"/>
              </a:lnSpc>
              <a:spcBef>
                <a:spcPts val="0"/>
              </a:spcBef>
              <a:spcAft>
                <a:spcPts val="0"/>
              </a:spcAft>
              <a:buFont typeface="Arial" panose="020B0604020202020204" pitchFamily="34" charset="0"/>
              <a:buChar char="•"/>
              <a:tabLst>
                <a:tab pos="457200" algn="l"/>
              </a:tabLst>
            </a:pPr>
            <a:r>
              <a:rPr lang="en-US" sz="800" dirty="0">
                <a:effectLst/>
                <a:latin typeface="Calibri" panose="020F0502020204030204" pitchFamily="34" charset="0"/>
                <a:ea typeface="SimSun" panose="02010600030101010101" pitchFamily="2" charset="-122"/>
                <a:cs typeface="Calibri" panose="020F0502020204030204" pitchFamily="34" charset="0"/>
              </a:rPr>
              <a:t>Improved asset management</a:t>
            </a: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gn="just">
              <a:lnSpc>
                <a:spcPct val="115000"/>
              </a:lnSpc>
              <a:spcBef>
                <a:spcPts val="0"/>
              </a:spcBef>
              <a:spcAft>
                <a:spcPts val="0"/>
              </a:spcAft>
              <a:buFont typeface="Arial" panose="020B0604020202020204" pitchFamily="34" charset="0"/>
              <a:buChar char="•"/>
              <a:tabLst>
                <a:tab pos="457200" algn="l"/>
              </a:tabLst>
            </a:pPr>
            <a:r>
              <a:rPr lang="en-US" sz="800" dirty="0">
                <a:effectLst/>
                <a:latin typeface="Calibri" panose="020F0502020204030204" pitchFamily="34" charset="0"/>
                <a:ea typeface="SimSun" panose="02010600030101010101" pitchFamily="2" charset="-122"/>
                <a:cs typeface="Calibri" panose="020F0502020204030204" pitchFamily="34" charset="0"/>
              </a:rPr>
              <a:t>Enhanced supply chain visibility</a:t>
            </a: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gn="just">
              <a:lnSpc>
                <a:spcPct val="115000"/>
              </a:lnSpc>
              <a:spcBef>
                <a:spcPts val="0"/>
              </a:spcBef>
              <a:spcAft>
                <a:spcPts val="0"/>
              </a:spcAft>
              <a:buFont typeface="Arial" panose="020B0604020202020204" pitchFamily="34" charset="0"/>
              <a:buChar char="•"/>
              <a:tabLst>
                <a:tab pos="457200" algn="l"/>
              </a:tabLst>
            </a:pPr>
            <a:r>
              <a:rPr lang="en-US" sz="800" dirty="0">
                <a:effectLst/>
                <a:latin typeface="Calibri" panose="020F0502020204030204" pitchFamily="34" charset="0"/>
                <a:ea typeface="SimSun" panose="02010600030101010101" pitchFamily="2" charset="-122"/>
                <a:cs typeface="Calibri" panose="020F0502020204030204" pitchFamily="34" charset="0"/>
              </a:rPr>
              <a:t>Reduced errors and labor costs</a:t>
            </a: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gn="just">
              <a:lnSpc>
                <a:spcPct val="115000"/>
              </a:lnSpc>
              <a:spcBef>
                <a:spcPts val="0"/>
              </a:spcBef>
              <a:spcAft>
                <a:spcPts val="0"/>
              </a:spcAft>
              <a:buFont typeface="Arial" panose="020B0604020202020204" pitchFamily="34" charset="0"/>
              <a:buChar char="•"/>
              <a:tabLst>
                <a:tab pos="457200" algn="l"/>
              </a:tabLst>
            </a:pPr>
            <a:r>
              <a:rPr lang="en-US" sz="800" dirty="0">
                <a:effectLst/>
                <a:latin typeface="Calibri" panose="020F0502020204030204" pitchFamily="34" charset="0"/>
                <a:ea typeface="SimSun" panose="02010600030101010101" pitchFamily="2" charset="-122"/>
                <a:cs typeface="Calibri" panose="020F0502020204030204" pitchFamily="34" charset="0"/>
              </a:rPr>
              <a:t>Increased security and loss prevention</a:t>
            </a: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p>
            <a:pPr marL="0" marR="0" algn="just">
              <a:lnSpc>
                <a:spcPct val="115000"/>
              </a:lnSpc>
              <a:spcBef>
                <a:spcPts val="0"/>
              </a:spcBef>
              <a:spcAft>
                <a:spcPts val="0"/>
              </a:spcAft>
            </a:pPr>
            <a:r>
              <a:rPr lang="en-US" sz="800" dirty="0">
                <a:effectLst/>
                <a:latin typeface="Calibri" panose="020F0502020204030204" pitchFamily="34" charset="0"/>
                <a:ea typeface="SimSun" panose="02010600030101010101" pitchFamily="2" charset="-122"/>
                <a:cs typeface="Calibri" panose="020F0502020204030204" pitchFamily="34" charset="0"/>
              </a:rPr>
              <a:t> </a:t>
            </a:r>
          </a:p>
          <a:p>
            <a:pPr marL="0" marR="0" algn="just">
              <a:lnSpc>
                <a:spcPct val="115000"/>
              </a:lnSpc>
              <a:spcBef>
                <a:spcPts val="0"/>
              </a:spcBef>
              <a:spcAft>
                <a:spcPts val="0"/>
              </a:spcAft>
            </a:pPr>
            <a:r>
              <a:rPr lang="en-US" sz="800" dirty="0">
                <a:effectLst/>
                <a:latin typeface="Calibri" panose="020F0502020204030204" pitchFamily="34" charset="0"/>
                <a:ea typeface="SimSun" panose="02010600030101010101" pitchFamily="2" charset="-122"/>
                <a:cs typeface="Calibri" panose="020F0502020204030204" pitchFamily="34" charset="0"/>
              </a:rPr>
              <a:t>3. </a:t>
            </a:r>
            <a:r>
              <a:rPr lang="en-US" sz="800" b="1" dirty="0">
                <a:solidFill>
                  <a:schemeClr val="accent1">
                    <a:lumMod val="75000"/>
                  </a:schemeClr>
                </a:solidFill>
                <a:effectLst/>
                <a:latin typeface="Calibri" panose="020F0502020204030204" pitchFamily="34" charset="0"/>
                <a:ea typeface="SimSun" panose="02010600030101010101" pitchFamily="2" charset="-122"/>
                <a:cs typeface="Calibri" panose="020F0502020204030204" pitchFamily="34" charset="0"/>
              </a:rPr>
              <a:t>Intelligent Reporting:</a:t>
            </a:r>
            <a:r>
              <a:rPr lang="en-US" sz="800" dirty="0">
                <a:solidFill>
                  <a:schemeClr val="accent1">
                    <a:lumMod val="75000"/>
                  </a:schemeClr>
                </a:solidFill>
                <a:effectLst/>
                <a:latin typeface="Calibri" panose="020F0502020204030204" pitchFamily="34" charset="0"/>
                <a:ea typeface="SimSun" panose="02010600030101010101" pitchFamily="2" charset="-122"/>
                <a:cs typeface="Calibri" panose="020F0502020204030204" pitchFamily="34" charset="0"/>
              </a:rPr>
              <a:t> </a:t>
            </a:r>
            <a:r>
              <a:rPr lang="en-US" sz="800" dirty="0">
                <a:effectLst/>
                <a:latin typeface="Calibri" panose="020F0502020204030204" pitchFamily="34" charset="0"/>
                <a:ea typeface="SimSun" panose="02010600030101010101" pitchFamily="2" charset="-122"/>
                <a:cs typeface="Calibri" panose="020F0502020204030204" pitchFamily="34" charset="0"/>
              </a:rPr>
              <a:t>Make data-driven decisions with customizable reports and analytics.</a:t>
            </a: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p>
            <a:pPr marL="0" marR="0" algn="just">
              <a:lnSpc>
                <a:spcPct val="115000"/>
              </a:lnSpc>
              <a:spcBef>
                <a:spcPts val="0"/>
              </a:spcBef>
              <a:spcAft>
                <a:spcPts val="0"/>
              </a:spcAft>
            </a:pPr>
            <a:r>
              <a:rPr lang="en-US" sz="800" dirty="0">
                <a:effectLst/>
                <a:latin typeface="Calibri" panose="020F0502020204030204" pitchFamily="34" charset="0"/>
                <a:ea typeface="SimSun" panose="02010600030101010101" pitchFamily="2" charset="-122"/>
                <a:cs typeface="Calibri" panose="020F0502020204030204" pitchFamily="34" charset="0"/>
              </a:rPr>
              <a:t>4. </a:t>
            </a:r>
            <a:r>
              <a:rPr lang="en-US" sz="800" b="1" dirty="0">
                <a:solidFill>
                  <a:schemeClr val="accent1">
                    <a:lumMod val="75000"/>
                  </a:schemeClr>
                </a:solidFill>
                <a:effectLst/>
                <a:latin typeface="Calibri" panose="020F0502020204030204" pitchFamily="34" charset="0"/>
                <a:ea typeface="SimSun" panose="02010600030101010101" pitchFamily="2" charset="-122"/>
                <a:cs typeface="Calibri" panose="020F0502020204030204" pitchFamily="34" charset="0"/>
              </a:rPr>
              <a:t>Seamless Integration:</a:t>
            </a:r>
            <a:r>
              <a:rPr lang="en-US" sz="800" dirty="0">
                <a:solidFill>
                  <a:schemeClr val="accent1">
                    <a:lumMod val="75000"/>
                  </a:schemeClr>
                </a:solidFill>
                <a:effectLst/>
                <a:latin typeface="Calibri" panose="020F0502020204030204" pitchFamily="34" charset="0"/>
                <a:ea typeface="SimSun" panose="02010600030101010101" pitchFamily="2" charset="-122"/>
                <a:cs typeface="Calibri" panose="020F0502020204030204" pitchFamily="34" charset="0"/>
              </a:rPr>
              <a:t> </a:t>
            </a:r>
            <a:r>
              <a:rPr lang="en-US" sz="800" dirty="0">
                <a:effectLst/>
                <a:latin typeface="Calibri" panose="020F0502020204030204" pitchFamily="34" charset="0"/>
                <a:ea typeface="SimSun" panose="02010600030101010101" pitchFamily="2" charset="-122"/>
                <a:cs typeface="Calibri" panose="020F0502020204030204" pitchFamily="34" charset="0"/>
              </a:rPr>
              <a:t>Connect with popular e-commerce platforms, accounting software, and other business apps.</a:t>
            </a: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p>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51"/>
        <p:cNvGrpSpPr/>
        <p:nvPr/>
      </p:nvGrpSpPr>
      <p:grpSpPr>
        <a:xfrm>
          <a:off x="0" y="0"/>
          <a:ext cx="0" cy="0"/>
          <a:chOff x="0" y="0"/>
          <a:chExt cx="0" cy="0"/>
        </a:xfrm>
      </p:grpSpPr>
      <p:sp>
        <p:nvSpPr>
          <p:cNvPr id="2052" name="Google Shape;2052;p60"/>
          <p:cNvSpPr txBox="1">
            <a:spLocks noGrp="1"/>
          </p:cNvSpPr>
          <p:nvPr>
            <p:ph type="title"/>
          </p:nvPr>
        </p:nvSpPr>
        <p:spPr>
          <a:xfrm>
            <a:off x="408410" y="160719"/>
            <a:ext cx="3856559" cy="44345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C</a:t>
            </a:r>
            <a:r>
              <a:rPr lang="en" sz="2000" dirty="0"/>
              <a:t>USTOMER STRATEGY (STP)</a:t>
            </a:r>
            <a:endParaRPr sz="2000" dirty="0"/>
          </a:p>
        </p:txBody>
      </p:sp>
      <p:cxnSp>
        <p:nvCxnSpPr>
          <p:cNvPr id="2053" name="Google Shape;2053;p60"/>
          <p:cNvCxnSpPr>
            <a:cxnSpLocks/>
          </p:cNvCxnSpPr>
          <p:nvPr/>
        </p:nvCxnSpPr>
        <p:spPr>
          <a:xfrm>
            <a:off x="456171" y="174642"/>
            <a:ext cx="3474855"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054" name="Google Shape;2054;p60"/>
          <p:cNvSpPr/>
          <p:nvPr/>
        </p:nvSpPr>
        <p:spPr>
          <a:xfrm>
            <a:off x="4208741" y="572859"/>
            <a:ext cx="1582511" cy="1482166"/>
          </a:xfrm>
          <a:prstGeom prst="ellipse">
            <a:avLst/>
          </a:prstGeom>
          <a:solidFill>
            <a:schemeClr val="accent5">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063" name="Google Shape;2063;p60"/>
          <p:cNvCxnSpPr>
            <a:cxnSpLocks/>
          </p:cNvCxnSpPr>
          <p:nvPr/>
        </p:nvCxnSpPr>
        <p:spPr>
          <a:xfrm rot="10800000">
            <a:off x="6628236" y="-325259"/>
            <a:ext cx="0" cy="1639200"/>
          </a:xfrm>
          <a:prstGeom prst="straightConnector1">
            <a:avLst/>
          </a:prstGeom>
          <a:noFill/>
          <a:ln w="19050" cap="flat" cmpd="sng">
            <a:solidFill>
              <a:schemeClr val="accent1">
                <a:lumMod val="75000"/>
              </a:schemeClr>
            </a:solidFill>
            <a:prstDash val="solid"/>
            <a:round/>
            <a:headEnd type="none" w="med" len="med"/>
            <a:tailEnd type="none" w="med" len="med"/>
          </a:ln>
        </p:spPr>
      </p:cxnSp>
      <p:cxnSp>
        <p:nvCxnSpPr>
          <p:cNvPr id="2065" name="Google Shape;2065;p60"/>
          <p:cNvCxnSpPr>
            <a:cxnSpLocks/>
          </p:cNvCxnSpPr>
          <p:nvPr/>
        </p:nvCxnSpPr>
        <p:spPr>
          <a:xfrm>
            <a:off x="5025100" y="-212834"/>
            <a:ext cx="0" cy="925634"/>
          </a:xfrm>
          <a:prstGeom prst="straightConnector1">
            <a:avLst/>
          </a:prstGeom>
          <a:noFill/>
          <a:ln w="19050" cap="flat" cmpd="sng">
            <a:solidFill>
              <a:schemeClr val="accent5">
                <a:lumMod val="60000"/>
                <a:lumOff val="40000"/>
              </a:schemeClr>
            </a:solidFill>
            <a:prstDash val="solid"/>
            <a:round/>
            <a:headEnd type="none" w="med" len="med"/>
            <a:tailEnd type="none" w="med" len="med"/>
          </a:ln>
        </p:spPr>
      </p:cxnSp>
      <p:sp>
        <p:nvSpPr>
          <p:cNvPr id="4" name="Google Shape;2054;p60">
            <a:extLst>
              <a:ext uri="{FF2B5EF4-FFF2-40B4-BE49-F238E27FC236}">
                <a16:creationId xmlns:a16="http://schemas.microsoft.com/office/drawing/2014/main" id="{13ECA0F5-D9B1-9776-ADD1-790905E06796}"/>
              </a:ext>
            </a:extLst>
          </p:cNvPr>
          <p:cNvSpPr/>
          <p:nvPr/>
        </p:nvSpPr>
        <p:spPr>
          <a:xfrm>
            <a:off x="5842870" y="198355"/>
            <a:ext cx="1582511" cy="1482166"/>
          </a:xfrm>
          <a:prstGeom prst="ellipse">
            <a:avLst/>
          </a:prstGeom>
          <a:solidFill>
            <a:schemeClr val="accent1">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054;p60">
            <a:extLst>
              <a:ext uri="{FF2B5EF4-FFF2-40B4-BE49-F238E27FC236}">
                <a16:creationId xmlns:a16="http://schemas.microsoft.com/office/drawing/2014/main" id="{E04102EE-4ECD-3459-2289-74E8C92CDB48}"/>
              </a:ext>
            </a:extLst>
          </p:cNvPr>
          <p:cNvSpPr/>
          <p:nvPr/>
        </p:nvSpPr>
        <p:spPr>
          <a:xfrm>
            <a:off x="7502818" y="522768"/>
            <a:ext cx="1582511" cy="1482166"/>
          </a:xfrm>
          <a:prstGeom prst="ellipse">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7" name="Google Shape;2063;p60">
            <a:extLst>
              <a:ext uri="{FF2B5EF4-FFF2-40B4-BE49-F238E27FC236}">
                <a16:creationId xmlns:a16="http://schemas.microsoft.com/office/drawing/2014/main" id="{F213CE73-FD90-F8B3-EA50-79BFE5C622D2}"/>
              </a:ext>
            </a:extLst>
          </p:cNvPr>
          <p:cNvCxnSpPr>
            <a:cxnSpLocks/>
            <a:stCxn id="6" idx="0"/>
          </p:cNvCxnSpPr>
          <p:nvPr/>
        </p:nvCxnSpPr>
        <p:spPr>
          <a:xfrm flipV="1">
            <a:off x="8294074" y="-424310"/>
            <a:ext cx="926" cy="947078"/>
          </a:xfrm>
          <a:prstGeom prst="straightConnector1">
            <a:avLst/>
          </a:prstGeom>
          <a:noFill/>
          <a:ln w="19050" cap="flat" cmpd="sng">
            <a:solidFill>
              <a:schemeClr val="accent3"/>
            </a:solidFill>
            <a:prstDash val="solid"/>
            <a:round/>
            <a:headEnd type="none" w="med" len="med"/>
            <a:tailEnd type="none" w="med" len="med"/>
          </a:ln>
        </p:spPr>
      </p:cxnSp>
      <p:sp>
        <p:nvSpPr>
          <p:cNvPr id="9" name="TextBox 8">
            <a:extLst>
              <a:ext uri="{FF2B5EF4-FFF2-40B4-BE49-F238E27FC236}">
                <a16:creationId xmlns:a16="http://schemas.microsoft.com/office/drawing/2014/main" id="{778B632F-A974-3C85-BBEF-339764F7892F}"/>
              </a:ext>
            </a:extLst>
          </p:cNvPr>
          <p:cNvSpPr txBox="1"/>
          <p:nvPr/>
        </p:nvSpPr>
        <p:spPr>
          <a:xfrm>
            <a:off x="6132579" y="450287"/>
            <a:ext cx="1074642" cy="307777"/>
          </a:xfrm>
          <a:prstGeom prst="rect">
            <a:avLst/>
          </a:prstGeom>
          <a:noFill/>
        </p:spPr>
        <p:txBody>
          <a:bodyPr wrap="square" rtlCol="0">
            <a:spAutoFit/>
          </a:bodyPr>
          <a:lstStyle/>
          <a:p>
            <a:r>
              <a:rPr lang="en-US" b="1" dirty="0">
                <a:solidFill>
                  <a:schemeClr val="tx1"/>
                </a:solidFill>
              </a:rPr>
              <a:t>Targeting</a:t>
            </a:r>
          </a:p>
        </p:txBody>
      </p:sp>
      <p:sp>
        <p:nvSpPr>
          <p:cNvPr id="10" name="TextBox 9">
            <a:extLst>
              <a:ext uri="{FF2B5EF4-FFF2-40B4-BE49-F238E27FC236}">
                <a16:creationId xmlns:a16="http://schemas.microsoft.com/office/drawing/2014/main" id="{97BA959A-DB8B-7BD9-1E3E-20E9E5A9F733}"/>
              </a:ext>
            </a:extLst>
          </p:cNvPr>
          <p:cNvSpPr txBox="1"/>
          <p:nvPr/>
        </p:nvSpPr>
        <p:spPr>
          <a:xfrm>
            <a:off x="5984678" y="737021"/>
            <a:ext cx="1497516" cy="415498"/>
          </a:xfrm>
          <a:prstGeom prst="rect">
            <a:avLst/>
          </a:prstGeom>
          <a:noFill/>
        </p:spPr>
        <p:txBody>
          <a:bodyPr wrap="square" rtlCol="0">
            <a:spAutoFit/>
          </a:bodyPr>
          <a:lstStyle/>
          <a:p>
            <a:r>
              <a:rPr lang="en-US" sz="1050" dirty="0">
                <a:solidFill>
                  <a:schemeClr val="tx1"/>
                </a:solidFill>
              </a:rPr>
              <a:t>Segments to serve with specific product</a:t>
            </a:r>
          </a:p>
        </p:txBody>
      </p:sp>
      <p:sp>
        <p:nvSpPr>
          <p:cNvPr id="11" name="TextBox 10">
            <a:extLst>
              <a:ext uri="{FF2B5EF4-FFF2-40B4-BE49-F238E27FC236}">
                <a16:creationId xmlns:a16="http://schemas.microsoft.com/office/drawing/2014/main" id="{1D821BA3-8E35-4420-B868-FD5C0E654B09}"/>
              </a:ext>
            </a:extLst>
          </p:cNvPr>
          <p:cNvSpPr txBox="1"/>
          <p:nvPr/>
        </p:nvSpPr>
        <p:spPr>
          <a:xfrm>
            <a:off x="7738817" y="688521"/>
            <a:ext cx="1201972" cy="307777"/>
          </a:xfrm>
          <a:prstGeom prst="rect">
            <a:avLst/>
          </a:prstGeom>
          <a:noFill/>
        </p:spPr>
        <p:txBody>
          <a:bodyPr wrap="square" rtlCol="0">
            <a:spAutoFit/>
          </a:bodyPr>
          <a:lstStyle/>
          <a:p>
            <a:r>
              <a:rPr lang="en-US" b="1" dirty="0"/>
              <a:t>Positionin</a:t>
            </a:r>
            <a:r>
              <a:rPr lang="en-US" dirty="0"/>
              <a:t>g</a:t>
            </a:r>
          </a:p>
        </p:txBody>
      </p:sp>
      <p:sp>
        <p:nvSpPr>
          <p:cNvPr id="12" name="TextBox 11">
            <a:extLst>
              <a:ext uri="{FF2B5EF4-FFF2-40B4-BE49-F238E27FC236}">
                <a16:creationId xmlns:a16="http://schemas.microsoft.com/office/drawing/2014/main" id="{0233019B-465E-EBD1-3C1F-55DBD583EA66}"/>
              </a:ext>
            </a:extLst>
          </p:cNvPr>
          <p:cNvSpPr txBox="1"/>
          <p:nvPr/>
        </p:nvSpPr>
        <p:spPr>
          <a:xfrm>
            <a:off x="7765105" y="1025401"/>
            <a:ext cx="1209955" cy="577081"/>
          </a:xfrm>
          <a:prstGeom prst="rect">
            <a:avLst/>
          </a:prstGeom>
          <a:noFill/>
        </p:spPr>
        <p:txBody>
          <a:bodyPr wrap="square" rtlCol="0">
            <a:spAutoFit/>
          </a:bodyPr>
          <a:lstStyle/>
          <a:p>
            <a:r>
              <a:rPr lang="en-US" sz="1050" dirty="0">
                <a:solidFill>
                  <a:schemeClr val="tx1"/>
                </a:solidFill>
              </a:rPr>
              <a:t>How you want to be perceived by customers</a:t>
            </a:r>
          </a:p>
        </p:txBody>
      </p:sp>
      <p:sp>
        <p:nvSpPr>
          <p:cNvPr id="14" name="TextBox 13">
            <a:extLst>
              <a:ext uri="{FF2B5EF4-FFF2-40B4-BE49-F238E27FC236}">
                <a16:creationId xmlns:a16="http://schemas.microsoft.com/office/drawing/2014/main" id="{FF3BAD75-7AA4-883A-4A4C-C75FB69AF59E}"/>
              </a:ext>
            </a:extLst>
          </p:cNvPr>
          <p:cNvSpPr txBox="1"/>
          <p:nvPr/>
        </p:nvSpPr>
        <p:spPr>
          <a:xfrm>
            <a:off x="331428" y="648230"/>
            <a:ext cx="3508056" cy="4201150"/>
          </a:xfrm>
          <a:prstGeom prst="rect">
            <a:avLst/>
          </a:prstGeom>
          <a:noFill/>
        </p:spPr>
        <p:txBody>
          <a:bodyPr wrap="square" rtlCol="0">
            <a:spAutoFit/>
          </a:bodyPr>
          <a:lstStyle/>
          <a:p>
            <a:pPr marL="0" marR="0">
              <a:lnSpc>
                <a:spcPct val="115000"/>
              </a:lnSpc>
              <a:spcBef>
                <a:spcPts val="0"/>
              </a:spcBef>
              <a:spcAft>
                <a:spcPts val="0"/>
              </a:spcAft>
            </a:pPr>
            <a:r>
              <a:rPr lang="en-US" sz="8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Segmenting the market can help identify customer groups with distinct needs, allowing for tailored messaging and value propositions:</a:t>
            </a:r>
          </a:p>
          <a:p>
            <a:pPr marL="0" marR="0">
              <a:lnSpc>
                <a:spcPct val="115000"/>
              </a:lnSpc>
              <a:spcBef>
                <a:spcPts val="0"/>
              </a:spcBef>
              <a:spcAft>
                <a:spcPts val="0"/>
              </a:spcAft>
            </a:pPr>
            <a:r>
              <a:rPr lang="en-US" sz="8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 </a:t>
            </a:r>
          </a:p>
          <a:p>
            <a:pPr marL="0" marR="0">
              <a:lnSpc>
                <a:spcPct val="115000"/>
              </a:lnSpc>
              <a:spcBef>
                <a:spcPts val="0"/>
              </a:spcBef>
              <a:spcAft>
                <a:spcPts val="0"/>
              </a:spcAft>
            </a:pPr>
            <a:r>
              <a:rPr lang="en-US" sz="1000" b="1"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rPr>
              <a:t>InventoryMax Segmentation using the MAADS framework</a:t>
            </a:r>
            <a:endParaRPr lang="en-US" sz="1000"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0" marR="0">
              <a:lnSpc>
                <a:spcPct val="115000"/>
              </a:lnSpc>
              <a:spcBef>
                <a:spcPts val="0"/>
              </a:spcBef>
              <a:spcAft>
                <a:spcPts val="0"/>
              </a:spcAft>
            </a:pPr>
            <a:r>
              <a:rPr lang="en-US" sz="1000" b="1"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rPr>
              <a:t>MAADS stands for:</a:t>
            </a:r>
            <a:endParaRPr lang="en-US" sz="1000"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0" marR="0">
              <a:lnSpc>
                <a:spcPct val="115000"/>
              </a:lnSpc>
              <a:spcBef>
                <a:spcPts val="0"/>
              </a:spcBef>
              <a:spcAft>
                <a:spcPts val="0"/>
              </a:spcAft>
            </a:pPr>
            <a:r>
              <a:rPr lang="en-US" sz="8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 1. Market: Small to medium-sized businesses (SMBs), retailers, wholesalers, and distributors.</a:t>
            </a:r>
          </a:p>
          <a:p>
            <a:pPr marL="0" marR="0">
              <a:lnSpc>
                <a:spcPct val="115000"/>
              </a:lnSpc>
              <a:spcBef>
                <a:spcPts val="0"/>
              </a:spcBef>
              <a:spcAft>
                <a:spcPts val="0"/>
              </a:spcAft>
            </a:pPr>
            <a:r>
              <a:rPr lang="en-US" sz="8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2. Application: Inventory management, supply chain optimization.</a:t>
            </a:r>
          </a:p>
          <a:p>
            <a:pPr marL="0" marR="0">
              <a:lnSpc>
                <a:spcPct val="115000"/>
              </a:lnSpc>
              <a:spcBef>
                <a:spcPts val="0"/>
              </a:spcBef>
              <a:spcAft>
                <a:spcPts val="0"/>
              </a:spcAft>
            </a:pPr>
            <a:r>
              <a:rPr lang="en-US" sz="8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3. Attribute: Companies with 10-500 employees, $1M-$50M revenue.</a:t>
            </a:r>
          </a:p>
          <a:p>
            <a:pPr marL="0" marR="0">
              <a:lnSpc>
                <a:spcPct val="115000"/>
              </a:lnSpc>
              <a:spcBef>
                <a:spcPts val="0"/>
              </a:spcBef>
              <a:spcAft>
                <a:spcPts val="0"/>
              </a:spcAft>
            </a:pPr>
            <a:r>
              <a:rPr lang="en-US" sz="8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4. Demographics: Decision-makers: operations managers, logistics managers, business owners.</a:t>
            </a:r>
          </a:p>
          <a:p>
            <a:pPr marL="0" marR="0">
              <a:lnSpc>
                <a:spcPct val="115000"/>
              </a:lnSpc>
              <a:spcBef>
                <a:spcPts val="0"/>
              </a:spcBef>
              <a:spcAft>
                <a:spcPts val="0"/>
              </a:spcAft>
            </a:pPr>
            <a:r>
              <a:rPr lang="en-US" sz="8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5. Satisfaction: Businesses seeking efficient inventory tracking, automated reporting.</a:t>
            </a:r>
          </a:p>
          <a:p>
            <a:pPr marL="0" marR="0">
              <a:lnSpc>
                <a:spcPct val="115000"/>
              </a:lnSpc>
              <a:spcBef>
                <a:spcPts val="0"/>
              </a:spcBef>
              <a:spcAft>
                <a:spcPts val="0"/>
              </a:spcAft>
            </a:pPr>
            <a:r>
              <a:rPr lang="en-US" sz="800" b="1"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 </a:t>
            </a:r>
            <a:endParaRPr lang="en-US" sz="8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a:lnSpc>
                <a:spcPct val="115000"/>
              </a:lnSpc>
              <a:spcBef>
                <a:spcPts val="0"/>
              </a:spcBef>
              <a:spcAft>
                <a:spcPts val="0"/>
              </a:spcAft>
            </a:pPr>
            <a:r>
              <a:rPr lang="en-US" sz="1000" b="1"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rPr>
              <a:t>Customer Segmentation:</a:t>
            </a:r>
            <a:endParaRPr lang="en-US" sz="1000"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0" marR="0">
              <a:lnSpc>
                <a:spcPct val="115000"/>
              </a:lnSpc>
              <a:spcBef>
                <a:spcPts val="0"/>
              </a:spcBef>
              <a:spcAft>
                <a:spcPts val="0"/>
              </a:spcAft>
            </a:pPr>
            <a:r>
              <a:rPr lang="en-US" sz="800" b="1" dirty="0">
                <a:solidFill>
                  <a:srgbClr val="00B0F0"/>
                </a:solidFill>
                <a:effectLst/>
                <a:latin typeface="Calibri" panose="020F0502020204030204" pitchFamily="34" charset="0"/>
                <a:ea typeface="SimSun" panose="02010600030101010101" pitchFamily="2" charset="-122"/>
                <a:cs typeface="Times New Roman" panose="02020603050405020304" pitchFamily="18" charset="0"/>
              </a:rPr>
              <a:t>Industry:</a:t>
            </a:r>
            <a:endParaRPr lang="en-US" sz="800" dirty="0">
              <a:solidFill>
                <a:srgbClr val="00B0F0"/>
              </a:solidFill>
              <a:effectLst/>
              <a:latin typeface="Calibri" panose="020F0502020204030204" pitchFamily="34" charset="0"/>
              <a:ea typeface="SimSun" panose="02010600030101010101" pitchFamily="2" charset="-122"/>
              <a:cs typeface="Times New Roman" panose="02020603050405020304" pitchFamily="18" charset="0"/>
            </a:endParaRPr>
          </a:p>
          <a:p>
            <a:pPr marL="0" marR="0">
              <a:lnSpc>
                <a:spcPct val="115000"/>
              </a:lnSpc>
              <a:spcBef>
                <a:spcPts val="0"/>
              </a:spcBef>
              <a:spcAft>
                <a:spcPts val="0"/>
              </a:spcAft>
            </a:pPr>
            <a:r>
              <a:rPr lang="en-US" sz="8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1. Fashion and apparel 2. Electronics 3. Home goods and furniture</a:t>
            </a:r>
          </a:p>
          <a:p>
            <a:pPr marL="0" marR="0">
              <a:lnSpc>
                <a:spcPct val="115000"/>
              </a:lnSpc>
              <a:spcBef>
                <a:spcPts val="0"/>
              </a:spcBef>
              <a:spcAft>
                <a:spcPts val="0"/>
              </a:spcAft>
            </a:pPr>
            <a:r>
              <a:rPr lang="en-US" sz="8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4. Food and beverage   5. Health and beauty</a:t>
            </a:r>
          </a:p>
          <a:p>
            <a:pPr marL="0" marR="0">
              <a:lnSpc>
                <a:spcPct val="115000"/>
              </a:lnSpc>
              <a:spcBef>
                <a:spcPts val="0"/>
              </a:spcBef>
              <a:spcAft>
                <a:spcPts val="0"/>
              </a:spcAft>
            </a:pPr>
            <a:r>
              <a:rPr lang="en-US" sz="800" b="1" dirty="0">
                <a:solidFill>
                  <a:srgbClr val="00B0F0"/>
                </a:solidFill>
                <a:effectLst/>
                <a:latin typeface="Calibri" panose="020F0502020204030204" pitchFamily="34" charset="0"/>
                <a:ea typeface="SimSun" panose="02010600030101010101" pitchFamily="2" charset="-122"/>
                <a:cs typeface="Times New Roman" panose="02020603050405020304" pitchFamily="18" charset="0"/>
              </a:rPr>
              <a:t>Business Size:</a:t>
            </a:r>
            <a:endParaRPr lang="en-US" sz="800" dirty="0">
              <a:solidFill>
                <a:srgbClr val="00B0F0"/>
              </a:solidFill>
              <a:effectLst/>
              <a:latin typeface="Calibri" panose="020F0502020204030204" pitchFamily="34" charset="0"/>
              <a:ea typeface="SimSun" panose="02010600030101010101" pitchFamily="2" charset="-122"/>
              <a:cs typeface="Times New Roman" panose="02020603050405020304" pitchFamily="18" charset="0"/>
            </a:endParaRPr>
          </a:p>
          <a:p>
            <a:pPr marL="0" marR="0">
              <a:lnSpc>
                <a:spcPct val="115000"/>
              </a:lnSpc>
              <a:spcBef>
                <a:spcPts val="0"/>
              </a:spcBef>
              <a:spcAft>
                <a:spcPts val="0"/>
              </a:spcAft>
            </a:pPr>
            <a:r>
              <a:rPr lang="en-US" sz="8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1.Micro (1-10 employees) </a:t>
            </a:r>
          </a:p>
          <a:p>
            <a:pPr marL="0" marR="0">
              <a:lnSpc>
                <a:spcPct val="115000"/>
              </a:lnSpc>
              <a:spcBef>
                <a:spcPts val="0"/>
              </a:spcBef>
              <a:spcAft>
                <a:spcPts val="0"/>
              </a:spcAft>
            </a:pPr>
            <a:r>
              <a:rPr lang="en-US" sz="8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2. Small (11-50 employees) </a:t>
            </a:r>
          </a:p>
          <a:p>
            <a:pPr marL="0" marR="0">
              <a:lnSpc>
                <a:spcPct val="115000"/>
              </a:lnSpc>
              <a:spcBef>
                <a:spcPts val="0"/>
              </a:spcBef>
              <a:spcAft>
                <a:spcPts val="0"/>
              </a:spcAft>
            </a:pPr>
            <a:r>
              <a:rPr lang="en-US" sz="8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3. Medium (51-100 employees) </a:t>
            </a:r>
          </a:p>
          <a:p>
            <a:pPr marL="0" marR="0">
              <a:lnSpc>
                <a:spcPct val="115000"/>
              </a:lnSpc>
              <a:spcBef>
                <a:spcPts val="0"/>
              </a:spcBef>
              <a:spcAft>
                <a:spcPts val="0"/>
              </a:spcAft>
            </a:pPr>
            <a:r>
              <a:rPr lang="en-US" sz="8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with basic </a:t>
            </a:r>
            <a:r>
              <a:rPr lang="en-US" sz="800" dirty="0">
                <a:solidFill>
                  <a:srgbClr val="00B0F0"/>
                </a:solidFill>
                <a:effectLst/>
                <a:latin typeface="Calibri" panose="020F0502020204030204" pitchFamily="34" charset="0"/>
                <a:ea typeface="SimSun" panose="02010600030101010101" pitchFamily="2" charset="-122"/>
                <a:cs typeface="Times New Roman" panose="02020603050405020304" pitchFamily="18" charset="0"/>
              </a:rPr>
              <a:t>Pain Points </a:t>
            </a:r>
            <a:r>
              <a:rPr lang="en-US" sz="8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of </a:t>
            </a:r>
          </a:p>
          <a:p>
            <a:pPr marL="342900" marR="0" lvl="0" indent="-342900">
              <a:lnSpc>
                <a:spcPct val="115000"/>
              </a:lnSpc>
              <a:spcBef>
                <a:spcPts val="0"/>
              </a:spcBef>
              <a:spcAft>
                <a:spcPts val="0"/>
              </a:spcAft>
              <a:buClr>
                <a:schemeClr val="bg1"/>
              </a:buClr>
              <a:buFont typeface="Arial" panose="020B0604020202020204" pitchFamily="34" charset="0"/>
              <a:buChar char="•"/>
              <a:tabLst>
                <a:tab pos="457200" algn="l"/>
              </a:tabLst>
            </a:pPr>
            <a:r>
              <a:rPr lang="en-US" sz="8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Inventory management inefficiencies</a:t>
            </a:r>
          </a:p>
          <a:p>
            <a:pPr marL="342900" marR="0" lvl="0" indent="-342900">
              <a:lnSpc>
                <a:spcPct val="115000"/>
              </a:lnSpc>
              <a:spcBef>
                <a:spcPts val="0"/>
              </a:spcBef>
              <a:spcAft>
                <a:spcPts val="0"/>
              </a:spcAft>
              <a:buClr>
                <a:schemeClr val="bg1"/>
              </a:buClr>
              <a:buFont typeface="Arial" panose="020B0604020202020204" pitchFamily="34" charset="0"/>
              <a:buChar char="•"/>
              <a:tabLst>
                <a:tab pos="457200" algn="l"/>
              </a:tabLst>
            </a:pPr>
            <a:r>
              <a:rPr lang="en-US" sz="8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Stockouts/overstocking</a:t>
            </a:r>
          </a:p>
          <a:p>
            <a:pPr marL="342900" marR="0" lvl="0" indent="-342900">
              <a:lnSpc>
                <a:spcPct val="115000"/>
              </a:lnSpc>
              <a:spcBef>
                <a:spcPts val="0"/>
              </a:spcBef>
              <a:spcAft>
                <a:spcPts val="0"/>
              </a:spcAft>
              <a:buClr>
                <a:schemeClr val="bg1"/>
              </a:buClr>
              <a:buFont typeface="Arial" panose="020B0604020202020204" pitchFamily="34" charset="0"/>
              <a:buChar char="•"/>
              <a:tabLst>
                <a:tab pos="457200" algn="l"/>
              </a:tabLst>
            </a:pPr>
            <a:r>
              <a:rPr lang="en-US" sz="8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Lack of real-time visibility</a:t>
            </a:r>
          </a:p>
          <a:p>
            <a:pPr marL="342900" marR="0" lvl="0" indent="-342900">
              <a:lnSpc>
                <a:spcPct val="115000"/>
              </a:lnSpc>
              <a:spcBef>
                <a:spcPts val="0"/>
              </a:spcBef>
              <a:spcAft>
                <a:spcPts val="0"/>
              </a:spcAft>
              <a:buClr>
                <a:schemeClr val="bg1"/>
              </a:buClr>
              <a:buFont typeface="Arial" panose="020B0604020202020204" pitchFamily="34" charset="0"/>
              <a:buChar char="•"/>
              <a:tabLst>
                <a:tab pos="457200" algn="l"/>
              </a:tabLst>
            </a:pPr>
            <a:r>
              <a:rPr lang="en-US" sz="8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Manual tracking errors</a:t>
            </a:r>
          </a:p>
          <a:p>
            <a:endParaRPr lang="en-US" dirty="0"/>
          </a:p>
        </p:txBody>
      </p:sp>
      <p:sp>
        <p:nvSpPr>
          <p:cNvPr id="15" name="TextBox 14">
            <a:extLst>
              <a:ext uri="{FF2B5EF4-FFF2-40B4-BE49-F238E27FC236}">
                <a16:creationId xmlns:a16="http://schemas.microsoft.com/office/drawing/2014/main" id="{85235633-5834-BB9F-0C60-51DB1505E92D}"/>
              </a:ext>
            </a:extLst>
          </p:cNvPr>
          <p:cNvSpPr txBox="1"/>
          <p:nvPr/>
        </p:nvSpPr>
        <p:spPr>
          <a:xfrm>
            <a:off x="3839484" y="2092661"/>
            <a:ext cx="5322015" cy="3174715"/>
          </a:xfrm>
          <a:prstGeom prst="rect">
            <a:avLst/>
          </a:prstGeom>
          <a:noFill/>
        </p:spPr>
        <p:txBody>
          <a:bodyPr wrap="square" rtlCol="0">
            <a:spAutoFit/>
          </a:bodyPr>
          <a:lstStyle/>
          <a:p>
            <a:pPr marL="0" marR="0">
              <a:lnSpc>
                <a:spcPct val="115000"/>
              </a:lnSpc>
              <a:spcBef>
                <a:spcPts val="0"/>
              </a:spcBef>
              <a:spcAft>
                <a:spcPts val="0"/>
              </a:spcAft>
            </a:pPr>
            <a:r>
              <a:rPr lang="en-US" sz="1000" b="1"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rPr>
              <a:t>Target Market  </a:t>
            </a:r>
          </a:p>
          <a:p>
            <a:pPr marL="0" marR="0">
              <a:lnSpc>
                <a:spcPct val="115000"/>
              </a:lnSpc>
              <a:spcBef>
                <a:spcPts val="0"/>
              </a:spcBef>
              <a:spcAft>
                <a:spcPts val="0"/>
              </a:spcAft>
            </a:pPr>
            <a:r>
              <a:rPr lang="en-US" sz="900" b="1"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rPr>
              <a:t>InventoryMax Primary Target Audience:</a:t>
            </a:r>
          </a:p>
          <a:p>
            <a:pPr marL="0" marR="0">
              <a:lnSpc>
                <a:spcPct val="115000"/>
              </a:lnSpc>
              <a:spcBef>
                <a:spcPts val="0"/>
              </a:spcBef>
              <a:spcAft>
                <a:spcPts val="0"/>
              </a:spcAft>
            </a:pPr>
            <a:r>
              <a:rPr lang="en-US" sz="8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1. Small to medium-sized businesses (SMBs) in the retail and e-commerce industries</a:t>
            </a:r>
          </a:p>
          <a:p>
            <a:pPr marL="0" marR="0">
              <a:lnSpc>
                <a:spcPct val="115000"/>
              </a:lnSpc>
              <a:spcBef>
                <a:spcPts val="0"/>
              </a:spcBef>
              <a:spcAft>
                <a:spcPts val="0"/>
              </a:spcAft>
            </a:pPr>
            <a:r>
              <a:rPr lang="en-US" sz="8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2. Businesses with 1-50 employees</a:t>
            </a:r>
          </a:p>
          <a:p>
            <a:pPr marL="0" marR="0">
              <a:lnSpc>
                <a:spcPct val="115000"/>
              </a:lnSpc>
              <a:spcBef>
                <a:spcPts val="0"/>
              </a:spcBef>
              <a:spcAft>
                <a:spcPts val="0"/>
              </a:spcAft>
            </a:pPr>
            <a:r>
              <a:rPr lang="en-US" sz="8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3. Annual revenue between ₦500,000 and ₦10 million</a:t>
            </a:r>
          </a:p>
          <a:p>
            <a:pPr marL="0" marR="0">
              <a:lnSpc>
                <a:spcPct val="115000"/>
              </a:lnSpc>
              <a:spcBef>
                <a:spcPts val="0"/>
              </a:spcBef>
              <a:spcAft>
                <a:spcPts val="0"/>
              </a:spcAft>
            </a:pPr>
            <a:r>
              <a:rPr lang="en-US" sz="800" b="1" dirty="0">
                <a:solidFill>
                  <a:srgbClr val="00B0F0"/>
                </a:solidFill>
                <a:effectLst/>
                <a:latin typeface="Calibri" panose="020F0502020204030204" pitchFamily="34" charset="0"/>
                <a:ea typeface="SimSun" panose="02010600030101010101" pitchFamily="2" charset="-122"/>
                <a:cs typeface="Times New Roman" panose="02020603050405020304" pitchFamily="18" charset="0"/>
              </a:rPr>
              <a:t>Specific Industries:</a:t>
            </a:r>
            <a:endParaRPr lang="en-US" sz="800" dirty="0">
              <a:solidFill>
                <a:srgbClr val="00B0F0"/>
              </a:solidFill>
              <a:effectLst/>
              <a:latin typeface="Calibri" panose="020F0502020204030204" pitchFamily="34" charset="0"/>
              <a:ea typeface="SimSun" panose="02010600030101010101" pitchFamily="2" charset="-122"/>
              <a:cs typeface="Times New Roman" panose="02020603050405020304" pitchFamily="18" charset="0"/>
            </a:endParaRPr>
          </a:p>
          <a:p>
            <a:pPr marL="0" marR="0">
              <a:lnSpc>
                <a:spcPct val="115000"/>
              </a:lnSpc>
              <a:spcBef>
                <a:spcPts val="0"/>
              </a:spcBef>
              <a:spcAft>
                <a:spcPts val="0"/>
              </a:spcAft>
            </a:pPr>
            <a:r>
              <a:rPr lang="en-US" sz="8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1. Fashion and apparel 2. Electronics 3. Home goods and furniture</a:t>
            </a:r>
          </a:p>
          <a:p>
            <a:pPr marL="0" marR="0">
              <a:lnSpc>
                <a:spcPct val="115000"/>
              </a:lnSpc>
              <a:spcBef>
                <a:spcPts val="0"/>
              </a:spcBef>
              <a:spcAft>
                <a:spcPts val="0"/>
              </a:spcAft>
            </a:pPr>
            <a:r>
              <a:rPr lang="en-US" sz="8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4. Food and beverage   5. Health and beauty</a:t>
            </a:r>
          </a:p>
          <a:p>
            <a:pPr marL="0" marR="0">
              <a:lnSpc>
                <a:spcPct val="115000"/>
              </a:lnSpc>
              <a:spcBef>
                <a:spcPts val="0"/>
              </a:spcBef>
              <a:spcAft>
                <a:spcPts val="0"/>
              </a:spcAft>
            </a:pPr>
            <a:r>
              <a:rPr lang="en-US" sz="800" b="1" dirty="0">
                <a:solidFill>
                  <a:srgbClr val="00B0F0"/>
                </a:solidFill>
                <a:effectLst/>
                <a:latin typeface="Calibri" panose="020F0502020204030204" pitchFamily="34" charset="0"/>
                <a:ea typeface="SimSun" panose="02010600030101010101" pitchFamily="2" charset="-122"/>
                <a:cs typeface="Times New Roman" panose="02020603050405020304" pitchFamily="18" charset="0"/>
              </a:rPr>
              <a:t>Decision-Maker Profile:</a:t>
            </a:r>
            <a:endParaRPr lang="en-US" sz="800" dirty="0">
              <a:solidFill>
                <a:srgbClr val="00B0F0"/>
              </a:solidFill>
              <a:effectLst/>
              <a:latin typeface="Calibri" panose="020F0502020204030204" pitchFamily="34" charset="0"/>
              <a:ea typeface="SimSun" panose="02010600030101010101" pitchFamily="2" charset="-122"/>
              <a:cs typeface="Times New Roman" panose="02020603050405020304" pitchFamily="18" charset="0"/>
            </a:endParaRPr>
          </a:p>
          <a:p>
            <a:pPr marL="0" marR="0">
              <a:lnSpc>
                <a:spcPct val="115000"/>
              </a:lnSpc>
              <a:spcBef>
                <a:spcPts val="0"/>
              </a:spcBef>
              <a:spcAft>
                <a:spcPts val="0"/>
              </a:spcAft>
            </a:pPr>
            <a:r>
              <a:rPr lang="en-US" sz="8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1. Owners or founders of SMBs 2. Operations managers</a:t>
            </a:r>
          </a:p>
          <a:p>
            <a:pPr marL="0" marR="0">
              <a:lnSpc>
                <a:spcPct val="115000"/>
              </a:lnSpc>
              <a:spcBef>
                <a:spcPts val="0"/>
              </a:spcBef>
              <a:spcAft>
                <a:spcPts val="0"/>
              </a:spcAft>
            </a:pPr>
            <a:r>
              <a:rPr lang="en-US" sz="8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3. Inventory managers 4. Logistics coordinators 5. E-commerce managers</a:t>
            </a:r>
          </a:p>
          <a:p>
            <a:pPr marL="0" marR="0">
              <a:lnSpc>
                <a:spcPct val="115000"/>
              </a:lnSpc>
              <a:spcBef>
                <a:spcPts val="0"/>
              </a:spcBef>
              <a:spcAft>
                <a:spcPts val="0"/>
              </a:spcAft>
            </a:pPr>
            <a:r>
              <a:rPr lang="en-US" sz="800" b="1" dirty="0">
                <a:solidFill>
                  <a:srgbClr val="00B0F0"/>
                </a:solidFill>
                <a:effectLst/>
                <a:latin typeface="Calibri" panose="020F0502020204030204" pitchFamily="34" charset="0"/>
                <a:ea typeface="SimSun" panose="02010600030101010101" pitchFamily="2" charset="-122"/>
                <a:cs typeface="Times New Roman" panose="02020603050405020304" pitchFamily="18" charset="0"/>
              </a:rPr>
              <a:t>Key Characteristics:</a:t>
            </a:r>
            <a:endParaRPr lang="en-US" sz="800" dirty="0">
              <a:solidFill>
                <a:srgbClr val="00B0F0"/>
              </a:solidFill>
              <a:effectLst/>
              <a:latin typeface="Calibri" panose="020F0502020204030204" pitchFamily="34" charset="0"/>
              <a:ea typeface="SimSun" panose="02010600030101010101" pitchFamily="2" charset="-122"/>
              <a:cs typeface="Times New Roman" panose="02020603050405020304" pitchFamily="18" charset="0"/>
            </a:endParaRPr>
          </a:p>
          <a:p>
            <a:pPr marL="0" marR="0">
              <a:lnSpc>
                <a:spcPct val="115000"/>
              </a:lnSpc>
              <a:spcBef>
                <a:spcPts val="0"/>
              </a:spcBef>
              <a:spcAft>
                <a:spcPts val="0"/>
              </a:spcAft>
            </a:pPr>
            <a:r>
              <a:rPr lang="en-US" sz="8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1. Growing businesses seeking to streamline inventory management</a:t>
            </a:r>
          </a:p>
          <a:p>
            <a:pPr marL="0" marR="0">
              <a:lnSpc>
                <a:spcPct val="115000"/>
              </a:lnSpc>
              <a:spcBef>
                <a:spcPts val="0"/>
              </a:spcBef>
              <a:spcAft>
                <a:spcPts val="0"/>
              </a:spcAft>
            </a:pPr>
            <a:r>
              <a:rPr lang="en-US" sz="8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2. Companies experiencing inventory management pain points (stockouts, overstocking, etc.)</a:t>
            </a:r>
          </a:p>
          <a:p>
            <a:pPr marL="0" marR="0">
              <a:lnSpc>
                <a:spcPct val="115000"/>
              </a:lnSpc>
              <a:spcBef>
                <a:spcPts val="0"/>
              </a:spcBef>
              <a:spcAft>
                <a:spcPts val="0"/>
              </a:spcAft>
            </a:pPr>
            <a:r>
              <a:rPr lang="en-US" sz="8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3. Businesses seeking cloud-based, user-friendly inventory management solutions</a:t>
            </a:r>
          </a:p>
          <a:p>
            <a:pPr marL="0" marR="0">
              <a:lnSpc>
                <a:spcPct val="115000"/>
              </a:lnSpc>
              <a:spcBef>
                <a:spcPts val="0"/>
              </a:spcBef>
              <a:spcAft>
                <a:spcPts val="0"/>
              </a:spcAft>
            </a:pPr>
            <a:r>
              <a:rPr lang="en-US" sz="8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4. Organizations willing to invest in technology to improve operational efficiency</a:t>
            </a:r>
          </a:p>
          <a:p>
            <a:pPr marL="0" marR="0">
              <a:lnSpc>
                <a:spcPct val="115000"/>
              </a:lnSpc>
              <a:spcBef>
                <a:spcPts val="0"/>
              </a:spcBef>
              <a:spcAft>
                <a:spcPts val="0"/>
              </a:spcAft>
            </a:pPr>
            <a:r>
              <a:rPr lang="en-US" sz="800" b="1" dirty="0">
                <a:solidFill>
                  <a:srgbClr val="00B0F0"/>
                </a:solidFill>
                <a:effectLst/>
                <a:latin typeface="Calibri" panose="020F0502020204030204" pitchFamily="34" charset="0"/>
                <a:ea typeface="SimSun" panose="02010600030101010101" pitchFamily="2" charset="-122"/>
                <a:cs typeface="Times New Roman" panose="02020603050405020304" pitchFamily="18" charset="0"/>
              </a:rPr>
              <a:t>Secondary Target Audience:</a:t>
            </a:r>
            <a:endParaRPr lang="en-US" sz="800" dirty="0">
              <a:solidFill>
                <a:srgbClr val="00B0F0"/>
              </a:solidFill>
              <a:effectLst/>
              <a:latin typeface="Calibri" panose="020F0502020204030204" pitchFamily="34" charset="0"/>
              <a:ea typeface="SimSun" panose="02010600030101010101" pitchFamily="2" charset="-122"/>
              <a:cs typeface="Times New Roman" panose="02020603050405020304" pitchFamily="18" charset="0"/>
            </a:endParaRPr>
          </a:p>
          <a:p>
            <a:pPr marL="0" marR="0">
              <a:lnSpc>
                <a:spcPct val="115000"/>
              </a:lnSpc>
              <a:spcBef>
                <a:spcPts val="0"/>
              </a:spcBef>
              <a:spcAft>
                <a:spcPts val="0"/>
              </a:spcAft>
            </a:pPr>
            <a:r>
              <a:rPr lang="en-US" sz="8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1. Wholesale and distribution businesses (2) Manufacturing companies with inventory management needs</a:t>
            </a:r>
          </a:p>
          <a:p>
            <a:pPr marL="0" marR="0">
              <a:lnSpc>
                <a:spcPct val="115000"/>
              </a:lnSpc>
              <a:spcBef>
                <a:spcPts val="0"/>
              </a:spcBef>
              <a:spcAft>
                <a:spcPts val="0"/>
              </a:spcAft>
            </a:pPr>
            <a:r>
              <a:rPr lang="en-US" sz="8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3. Businesses in other industries with similar inventory management challenges</a:t>
            </a:r>
          </a:p>
          <a:p>
            <a:pPr marL="0" marR="0">
              <a:lnSpc>
                <a:spcPct val="115000"/>
              </a:lnSpc>
              <a:spcBef>
                <a:spcPts val="0"/>
              </a:spcBef>
              <a:spcAft>
                <a:spcPts val="0"/>
              </a:spcAft>
            </a:pPr>
            <a:r>
              <a:rPr lang="en-US" sz="800" i="1"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rPr>
              <a:t>InventoryMax has a single-sided market, as the primary customers are businesses seeking inventory management solutions.</a:t>
            </a:r>
            <a:endParaRPr lang="en-US" sz="800"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endParaRPr>
          </a:p>
          <a:p>
            <a:endParaRPr lang="en-US" dirty="0"/>
          </a:p>
        </p:txBody>
      </p:sp>
      <p:sp>
        <p:nvSpPr>
          <p:cNvPr id="2055" name="Google Shape;2055;p60"/>
          <p:cNvSpPr txBox="1">
            <a:spLocks noGrp="1"/>
          </p:cNvSpPr>
          <p:nvPr>
            <p:ph type="title" idx="4294967295"/>
          </p:nvPr>
        </p:nvSpPr>
        <p:spPr>
          <a:xfrm>
            <a:off x="4288658" y="750436"/>
            <a:ext cx="1366129" cy="41751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dirty="0">
                <a:solidFill>
                  <a:schemeClr val="tx1"/>
                </a:solidFill>
              </a:rPr>
              <a:t>Segmentation</a:t>
            </a:r>
            <a:endParaRPr sz="1400" b="1" dirty="0">
              <a:solidFill>
                <a:schemeClr val="tx1"/>
              </a:solidFill>
            </a:endParaRPr>
          </a:p>
        </p:txBody>
      </p:sp>
      <p:sp>
        <p:nvSpPr>
          <p:cNvPr id="2056" name="Google Shape;2056;p60"/>
          <p:cNvSpPr txBox="1">
            <a:spLocks noGrp="1"/>
          </p:cNvSpPr>
          <p:nvPr>
            <p:ph type="subTitle" idx="4294967295"/>
          </p:nvPr>
        </p:nvSpPr>
        <p:spPr>
          <a:xfrm>
            <a:off x="4252380" y="1052563"/>
            <a:ext cx="1519237" cy="635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tx1"/>
                </a:solidFill>
              </a:rPr>
              <a:t>The wants of each set of similar customer</a:t>
            </a:r>
            <a:endParaRPr sz="1200" dirty="0">
              <a:solidFill>
                <a:schemeClr val="tx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1F48"/>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FFF752-D40C-5A6E-14A4-4BF2CF0541C1}"/>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00000"/>
                    </a14:imgEffect>
                  </a14:imgLayer>
                </a14:imgProps>
              </a:ext>
            </a:extLst>
          </a:blip>
          <a:srcRect l="-2" t="8339" r="2" b="31875"/>
          <a:stretch/>
        </p:blipFill>
        <p:spPr>
          <a:xfrm>
            <a:off x="6448324" y="34800"/>
            <a:ext cx="2695676" cy="5108700"/>
          </a:xfrm>
          <a:prstGeom prst="rect">
            <a:avLst/>
          </a:prstGeom>
          <a:solidFill>
            <a:schemeClr val="tx2">
              <a:lumMod val="75000"/>
            </a:schemeClr>
          </a:solidFill>
        </p:spPr>
      </p:pic>
      <p:sp>
        <p:nvSpPr>
          <p:cNvPr id="10" name="TextBox 9">
            <a:extLst>
              <a:ext uri="{FF2B5EF4-FFF2-40B4-BE49-F238E27FC236}">
                <a16:creationId xmlns:a16="http://schemas.microsoft.com/office/drawing/2014/main" id="{669D37E7-D72A-446D-55DD-78B3783FBD8F}"/>
              </a:ext>
            </a:extLst>
          </p:cNvPr>
          <p:cNvSpPr txBox="1"/>
          <p:nvPr/>
        </p:nvSpPr>
        <p:spPr>
          <a:xfrm>
            <a:off x="2340408" y="265105"/>
            <a:ext cx="5905500" cy="2298193"/>
          </a:xfrm>
          <a:prstGeom prst="rect">
            <a:avLst/>
          </a:prstGeom>
          <a:solidFill>
            <a:schemeClr val="accent6">
              <a:lumMod val="40000"/>
              <a:lumOff val="60000"/>
            </a:schemeClr>
          </a:solidFill>
          <a:ln w="38100">
            <a:solidFill>
              <a:srgbClr val="00B050"/>
            </a:solidFill>
          </a:ln>
          <a:scene3d>
            <a:camera prst="orthographicFront"/>
            <a:lightRig rig="threePt" dir="t"/>
          </a:scene3d>
          <a:sp3d>
            <a:bevelT prst="angle"/>
          </a:sp3d>
        </p:spPr>
        <p:txBody>
          <a:bodyPr wrap="square" rtlCol="0">
            <a:spAutoFit/>
          </a:bodyPr>
          <a:lstStyle/>
          <a:p>
            <a:pPr marL="1600200" lvl="1">
              <a:lnSpc>
                <a:spcPct val="107000"/>
              </a:lnSpc>
              <a:spcAft>
                <a:spcPts val="400"/>
              </a:spcAft>
            </a:pPr>
            <a:r>
              <a:rPr lang="en-US" b="1" kern="100" dirty="0">
                <a:latin typeface="Calibri" panose="020F0502020204030204" pitchFamily="34" charset="0"/>
                <a:ea typeface="Calibri" panose="020F0502020204030204" pitchFamily="34" charset="0"/>
                <a:cs typeface="Times New Roman" panose="02020603050405020304" pitchFamily="18" charset="0"/>
              </a:rPr>
              <a:t>Persona 1: Ana</a:t>
            </a:r>
            <a:endParaRPr lang="en-US" kern="100" dirty="0">
              <a:latin typeface="Calibri" panose="020F0502020204030204" pitchFamily="34" charset="0"/>
              <a:ea typeface="Calibri" panose="020F0502020204030204" pitchFamily="34" charset="0"/>
              <a:cs typeface="Times New Roman" panose="02020603050405020304" pitchFamily="18" charset="0"/>
            </a:endParaRPr>
          </a:p>
          <a:p>
            <a:pPr marL="1600200" lvl="1">
              <a:lnSpc>
                <a:spcPct val="107000"/>
              </a:lnSpc>
              <a:spcAft>
                <a:spcPts val="400"/>
              </a:spcAft>
            </a:pPr>
            <a:r>
              <a:rPr lang="en-US" b="1" kern="100" dirty="0">
                <a:latin typeface="Calibri" panose="020F0502020204030204" pitchFamily="34" charset="0"/>
                <a:ea typeface="Calibri" panose="020F0502020204030204" pitchFamily="34" charset="0"/>
                <a:cs typeface="Times New Roman" panose="02020603050405020304" pitchFamily="18" charset="0"/>
              </a:rPr>
              <a:t>- </a:t>
            </a:r>
            <a:r>
              <a:rPr lang="en-US" sz="1250" b="1" kern="100" dirty="0">
                <a:latin typeface="Calibri" panose="020F0502020204030204" pitchFamily="34" charset="0"/>
                <a:ea typeface="Calibri" panose="020F0502020204030204" pitchFamily="34" charset="0"/>
                <a:cs typeface="Times New Roman" panose="02020603050405020304" pitchFamily="18" charset="0"/>
              </a:rPr>
              <a:t>Age: 28</a:t>
            </a:r>
            <a:endParaRPr lang="en-US" sz="1250" kern="100" dirty="0">
              <a:latin typeface="Calibri" panose="020F0502020204030204" pitchFamily="34" charset="0"/>
              <a:ea typeface="Calibri" panose="020F0502020204030204" pitchFamily="34" charset="0"/>
              <a:cs typeface="Times New Roman" panose="02020603050405020304" pitchFamily="18" charset="0"/>
            </a:endParaRPr>
          </a:p>
          <a:p>
            <a:pPr marL="1600200" lvl="1">
              <a:lnSpc>
                <a:spcPct val="107000"/>
              </a:lnSpc>
              <a:spcAft>
                <a:spcPts val="400"/>
              </a:spcAft>
            </a:pPr>
            <a:r>
              <a:rPr lang="en-US" sz="1250" b="1" kern="100" dirty="0">
                <a:latin typeface="Calibri" panose="020F0502020204030204" pitchFamily="34" charset="0"/>
                <a:ea typeface="Calibri" panose="020F0502020204030204" pitchFamily="34" charset="0"/>
                <a:cs typeface="Times New Roman" panose="02020603050405020304" pitchFamily="18" charset="0"/>
              </a:rPr>
              <a:t>- Industry: Health Care</a:t>
            </a:r>
            <a:endParaRPr lang="en-US" sz="1250" kern="100" dirty="0">
              <a:latin typeface="Calibri" panose="020F0502020204030204" pitchFamily="34" charset="0"/>
              <a:ea typeface="Calibri" panose="020F0502020204030204" pitchFamily="34" charset="0"/>
              <a:cs typeface="Times New Roman" panose="02020603050405020304" pitchFamily="18" charset="0"/>
            </a:endParaRPr>
          </a:p>
          <a:p>
            <a:pPr marL="1600200" lvl="1">
              <a:lnSpc>
                <a:spcPct val="107000"/>
              </a:lnSpc>
              <a:spcAft>
                <a:spcPts val="400"/>
              </a:spcAft>
            </a:pPr>
            <a:r>
              <a:rPr lang="en-US" sz="1250" b="1" kern="100" dirty="0">
                <a:latin typeface="Calibri" panose="020F0502020204030204" pitchFamily="34" charset="0"/>
                <a:ea typeface="Calibri" panose="020F0502020204030204" pitchFamily="34" charset="0"/>
                <a:cs typeface="Times New Roman" panose="02020603050405020304" pitchFamily="18" charset="0"/>
              </a:rPr>
              <a:t>- Business size: Small (20 employees)</a:t>
            </a:r>
            <a:endParaRPr lang="en-US" sz="1250" kern="100" dirty="0">
              <a:latin typeface="Calibri" panose="020F0502020204030204" pitchFamily="34" charset="0"/>
              <a:ea typeface="Calibri" panose="020F0502020204030204" pitchFamily="34" charset="0"/>
              <a:cs typeface="Times New Roman" panose="02020603050405020304" pitchFamily="18" charset="0"/>
            </a:endParaRPr>
          </a:p>
          <a:p>
            <a:pPr marL="1600200" lvl="1">
              <a:lnSpc>
                <a:spcPct val="107000"/>
              </a:lnSpc>
              <a:spcAft>
                <a:spcPts val="400"/>
              </a:spcAft>
            </a:pPr>
            <a:r>
              <a:rPr lang="en-US" sz="1250" b="1" kern="100" dirty="0">
                <a:latin typeface="Calibri" panose="020F0502020204030204" pitchFamily="34" charset="0"/>
                <a:ea typeface="Calibri" panose="020F0502020204030204" pitchFamily="34" charset="0"/>
                <a:cs typeface="Times New Roman" panose="02020603050405020304" pitchFamily="18" charset="0"/>
              </a:rPr>
              <a:t>- Job function: Pharmaceutical Distributor</a:t>
            </a:r>
            <a:endParaRPr lang="en-US" sz="1250" kern="100" dirty="0">
              <a:latin typeface="Calibri" panose="020F0502020204030204" pitchFamily="34" charset="0"/>
              <a:ea typeface="Calibri" panose="020F0502020204030204" pitchFamily="34" charset="0"/>
              <a:cs typeface="Times New Roman" panose="02020603050405020304" pitchFamily="18" charset="0"/>
            </a:endParaRPr>
          </a:p>
          <a:p>
            <a:pPr marL="1600200" lvl="1">
              <a:lnSpc>
                <a:spcPct val="107000"/>
              </a:lnSpc>
              <a:spcAft>
                <a:spcPts val="400"/>
              </a:spcAft>
            </a:pPr>
            <a:r>
              <a:rPr lang="en-US" sz="1250" b="1" kern="100" dirty="0">
                <a:latin typeface="Calibri" panose="020F0502020204030204" pitchFamily="34" charset="0"/>
                <a:ea typeface="Calibri" panose="020F0502020204030204" pitchFamily="34" charset="0"/>
                <a:cs typeface="Times New Roman" panose="02020603050405020304" pitchFamily="18" charset="0"/>
              </a:rPr>
              <a:t>- Pain points: Inventory management inefficiencies, stockouts</a:t>
            </a:r>
            <a:endParaRPr lang="en-US" sz="1250" kern="100" dirty="0">
              <a:latin typeface="Calibri" panose="020F0502020204030204" pitchFamily="34" charset="0"/>
              <a:ea typeface="Calibri" panose="020F0502020204030204" pitchFamily="34" charset="0"/>
              <a:cs typeface="Times New Roman" panose="02020603050405020304" pitchFamily="18" charset="0"/>
            </a:endParaRPr>
          </a:p>
          <a:p>
            <a:pPr marL="1600200" lvl="1">
              <a:lnSpc>
                <a:spcPct val="107000"/>
              </a:lnSpc>
              <a:spcAft>
                <a:spcPts val="400"/>
              </a:spcAft>
            </a:pPr>
            <a:r>
              <a:rPr lang="en-US" sz="1250" b="1" kern="100" dirty="0">
                <a:latin typeface="Calibri" panose="020F0502020204030204" pitchFamily="34" charset="0"/>
                <a:ea typeface="Calibri" panose="020F0502020204030204" pitchFamily="34" charset="0"/>
                <a:cs typeface="Times New Roman" panose="02020603050405020304" pitchFamily="18" charset="0"/>
              </a:rPr>
              <a:t>- Goals: Streamline inventory management, reduce errors</a:t>
            </a:r>
            <a:endParaRPr lang="en-US" sz="1250" kern="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400"/>
              </a:spcAft>
            </a:pPr>
            <a:r>
              <a:rPr lang="en-US" sz="1200" kern="100" dirty="0">
                <a:latin typeface="Calibri" panose="020F0502020204030204" pitchFamily="34" charset="0"/>
                <a:ea typeface="Calibri" panose="020F0502020204030204" pitchFamily="34" charset="0"/>
                <a:cs typeface="Times New Roman" panose="02020603050405020304" pitchFamily="18" charset="0"/>
              </a:rPr>
              <a:t> </a:t>
            </a:r>
          </a:p>
          <a:p>
            <a:endParaRPr lang="en-US" sz="700" dirty="0"/>
          </a:p>
        </p:txBody>
      </p:sp>
      <p:sp>
        <p:nvSpPr>
          <p:cNvPr id="14" name="TextBox 13">
            <a:extLst>
              <a:ext uri="{FF2B5EF4-FFF2-40B4-BE49-F238E27FC236}">
                <a16:creationId xmlns:a16="http://schemas.microsoft.com/office/drawing/2014/main" id="{F94A75E8-0DFD-E39A-1F88-468C4FE36B9B}"/>
              </a:ext>
            </a:extLst>
          </p:cNvPr>
          <p:cNvSpPr txBox="1"/>
          <p:nvPr/>
        </p:nvSpPr>
        <p:spPr>
          <a:xfrm>
            <a:off x="158892" y="219313"/>
            <a:ext cx="1883208" cy="507831"/>
          </a:xfrm>
          <a:prstGeom prst="rect">
            <a:avLst/>
          </a:prstGeom>
          <a:noFill/>
        </p:spPr>
        <p:txBody>
          <a:bodyPr wrap="square" rtlCol="0">
            <a:spAutoFit/>
          </a:bodyPr>
          <a:lstStyle/>
          <a:p>
            <a:r>
              <a:rPr lang="en-US" sz="2000" b="1"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USER PERSONA</a:t>
            </a:r>
          </a:p>
          <a:p>
            <a:endParaRPr lang="en-US" sz="700" dirty="0"/>
          </a:p>
        </p:txBody>
      </p:sp>
      <p:sp>
        <p:nvSpPr>
          <p:cNvPr id="17" name="TextBox 16">
            <a:extLst>
              <a:ext uri="{FF2B5EF4-FFF2-40B4-BE49-F238E27FC236}">
                <a16:creationId xmlns:a16="http://schemas.microsoft.com/office/drawing/2014/main" id="{E64098FC-23AD-053D-83A6-B39741FE49BB}"/>
              </a:ext>
            </a:extLst>
          </p:cNvPr>
          <p:cNvSpPr txBox="1"/>
          <p:nvPr/>
        </p:nvSpPr>
        <p:spPr>
          <a:xfrm>
            <a:off x="548420" y="2886578"/>
            <a:ext cx="5819361" cy="2037609"/>
          </a:xfrm>
          <a:prstGeom prst="rect">
            <a:avLst/>
          </a:prstGeom>
          <a:solidFill>
            <a:srgbClr val="FFCC66"/>
          </a:solidFill>
          <a:ln w="38100">
            <a:solidFill>
              <a:srgbClr val="C00000"/>
            </a:solidFill>
          </a:ln>
          <a:scene3d>
            <a:camera prst="orthographicFront"/>
            <a:lightRig rig="threePt" dir="t"/>
          </a:scene3d>
          <a:sp3d>
            <a:bevelT prst="angle"/>
          </a:sp3d>
        </p:spPr>
        <p:txBody>
          <a:bodyPr wrap="square" rtlCol="0">
            <a:spAutoFit/>
          </a:bodyPr>
          <a:lstStyle/>
          <a:p>
            <a:pPr marL="1371600" lvl="2">
              <a:lnSpc>
                <a:spcPct val="107000"/>
              </a:lnSpc>
              <a:spcAft>
                <a:spcPts val="400"/>
              </a:spcAft>
            </a:pPr>
            <a:r>
              <a:rPr lang="en-US" sz="1250" b="1" kern="100" dirty="0">
                <a:latin typeface="Calibri" panose="020F0502020204030204" pitchFamily="34" charset="0"/>
                <a:ea typeface="Calibri" panose="020F0502020204030204" pitchFamily="34" charset="0"/>
                <a:cs typeface="Times New Roman" panose="02020603050405020304" pitchFamily="18" charset="0"/>
              </a:rPr>
              <a:t>Persona 2: David </a:t>
            </a:r>
            <a:endParaRPr lang="en-US" sz="1250" kern="100" dirty="0">
              <a:latin typeface="Calibri" panose="020F0502020204030204" pitchFamily="34" charset="0"/>
              <a:ea typeface="Calibri" panose="020F0502020204030204" pitchFamily="34" charset="0"/>
              <a:cs typeface="Times New Roman" panose="02020603050405020304" pitchFamily="18" charset="0"/>
            </a:endParaRPr>
          </a:p>
          <a:p>
            <a:pPr marL="1371600" lvl="2">
              <a:lnSpc>
                <a:spcPct val="107000"/>
              </a:lnSpc>
              <a:spcAft>
                <a:spcPts val="400"/>
              </a:spcAft>
            </a:pPr>
            <a:r>
              <a:rPr lang="en-US" sz="1250" b="1" kern="100" dirty="0">
                <a:latin typeface="Calibri" panose="020F0502020204030204" pitchFamily="34" charset="0"/>
                <a:ea typeface="Calibri" panose="020F0502020204030204" pitchFamily="34" charset="0"/>
                <a:cs typeface="Times New Roman" panose="02020603050405020304" pitchFamily="18" charset="0"/>
              </a:rPr>
              <a:t>- Age: 30</a:t>
            </a:r>
            <a:endParaRPr lang="en-US" sz="1250" kern="100" dirty="0">
              <a:latin typeface="Calibri" panose="020F0502020204030204" pitchFamily="34" charset="0"/>
              <a:ea typeface="Calibri" panose="020F0502020204030204" pitchFamily="34" charset="0"/>
              <a:cs typeface="Times New Roman" panose="02020603050405020304" pitchFamily="18" charset="0"/>
            </a:endParaRPr>
          </a:p>
          <a:p>
            <a:pPr marL="1371600" lvl="2">
              <a:lnSpc>
                <a:spcPct val="107000"/>
              </a:lnSpc>
              <a:spcAft>
                <a:spcPts val="400"/>
              </a:spcAft>
            </a:pPr>
            <a:r>
              <a:rPr lang="en-US" sz="1250" b="1" kern="100" dirty="0">
                <a:latin typeface="Calibri" panose="020F0502020204030204" pitchFamily="34" charset="0"/>
                <a:ea typeface="Calibri" panose="020F0502020204030204" pitchFamily="34" charset="0"/>
                <a:cs typeface="Times New Roman" panose="02020603050405020304" pitchFamily="18" charset="0"/>
              </a:rPr>
              <a:t>- Industry: Manufacturing and Logistics</a:t>
            </a:r>
            <a:endParaRPr lang="en-US" sz="1250" kern="100" dirty="0">
              <a:latin typeface="Calibri" panose="020F0502020204030204" pitchFamily="34" charset="0"/>
              <a:ea typeface="Calibri" panose="020F0502020204030204" pitchFamily="34" charset="0"/>
              <a:cs typeface="Times New Roman" panose="02020603050405020304" pitchFamily="18" charset="0"/>
            </a:endParaRPr>
          </a:p>
          <a:p>
            <a:pPr marL="1371600" lvl="2">
              <a:lnSpc>
                <a:spcPct val="107000"/>
              </a:lnSpc>
              <a:spcAft>
                <a:spcPts val="400"/>
              </a:spcAft>
            </a:pPr>
            <a:r>
              <a:rPr lang="en-US" sz="1250" b="1" kern="100" dirty="0">
                <a:latin typeface="Calibri" panose="020F0502020204030204" pitchFamily="34" charset="0"/>
                <a:ea typeface="Calibri" panose="020F0502020204030204" pitchFamily="34" charset="0"/>
                <a:cs typeface="Times New Roman" panose="02020603050405020304" pitchFamily="18" charset="0"/>
              </a:rPr>
              <a:t>- Business size: Medium (50 employees)</a:t>
            </a:r>
            <a:endParaRPr lang="en-US" sz="1250" kern="100" dirty="0">
              <a:latin typeface="Calibri" panose="020F0502020204030204" pitchFamily="34" charset="0"/>
              <a:ea typeface="Calibri" panose="020F0502020204030204" pitchFamily="34" charset="0"/>
              <a:cs typeface="Times New Roman" panose="02020603050405020304" pitchFamily="18" charset="0"/>
            </a:endParaRPr>
          </a:p>
          <a:p>
            <a:pPr marL="1371600" lvl="2">
              <a:lnSpc>
                <a:spcPct val="107000"/>
              </a:lnSpc>
              <a:spcAft>
                <a:spcPts val="400"/>
              </a:spcAft>
            </a:pPr>
            <a:r>
              <a:rPr lang="en-US" sz="1250" b="1" kern="100" dirty="0">
                <a:latin typeface="Calibri" panose="020F0502020204030204" pitchFamily="34" charset="0"/>
                <a:ea typeface="Calibri" panose="020F0502020204030204" pitchFamily="34" charset="0"/>
                <a:cs typeface="Times New Roman" panose="02020603050405020304" pitchFamily="18" charset="0"/>
              </a:rPr>
              <a:t>- Job function: Supply Chain Manager</a:t>
            </a:r>
            <a:endParaRPr lang="en-US" sz="1250" kern="100" dirty="0">
              <a:latin typeface="Calibri" panose="020F0502020204030204" pitchFamily="34" charset="0"/>
              <a:ea typeface="Calibri" panose="020F0502020204030204" pitchFamily="34" charset="0"/>
              <a:cs typeface="Times New Roman" panose="02020603050405020304" pitchFamily="18" charset="0"/>
            </a:endParaRPr>
          </a:p>
          <a:p>
            <a:pPr marL="1371600" lvl="2">
              <a:lnSpc>
                <a:spcPct val="107000"/>
              </a:lnSpc>
              <a:spcAft>
                <a:spcPts val="400"/>
              </a:spcAft>
            </a:pPr>
            <a:r>
              <a:rPr lang="en-US" sz="1250" b="1" kern="100" dirty="0">
                <a:latin typeface="Calibri" panose="020F0502020204030204" pitchFamily="34" charset="0"/>
                <a:ea typeface="Calibri" panose="020F0502020204030204" pitchFamily="34" charset="0"/>
                <a:cs typeface="Times New Roman" panose="02020603050405020304" pitchFamily="18" charset="0"/>
              </a:rPr>
              <a:t>- Pain points: Lack of real-time visibility, manual tracking errors</a:t>
            </a:r>
            <a:endParaRPr lang="en-US" sz="1250" kern="100" dirty="0">
              <a:latin typeface="Calibri" panose="020F0502020204030204" pitchFamily="34" charset="0"/>
              <a:ea typeface="Calibri" panose="020F0502020204030204" pitchFamily="34" charset="0"/>
              <a:cs typeface="Times New Roman" panose="02020603050405020304" pitchFamily="18" charset="0"/>
            </a:endParaRPr>
          </a:p>
          <a:p>
            <a:pPr marL="1371600" lvl="2">
              <a:lnSpc>
                <a:spcPct val="107000"/>
              </a:lnSpc>
              <a:spcAft>
                <a:spcPts val="400"/>
              </a:spcAft>
            </a:pPr>
            <a:r>
              <a:rPr lang="en-US" sz="1250" b="1" kern="100" dirty="0">
                <a:latin typeface="Calibri" panose="020F0502020204030204" pitchFamily="34" charset="0"/>
                <a:ea typeface="Calibri" panose="020F0502020204030204" pitchFamily="34" charset="0"/>
                <a:cs typeface="Times New Roman" panose="02020603050405020304" pitchFamily="18" charset="0"/>
              </a:rPr>
              <a:t>- Goals: Improve inventory accuracy, enhance customer satisfaction</a:t>
            </a:r>
            <a:endParaRPr lang="en-US" sz="1250" kern="1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26461F27-648B-A254-A405-7C3205638C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7965" y="321213"/>
            <a:ext cx="1455420" cy="2185976"/>
          </a:xfrm>
          <a:prstGeom prst="rect">
            <a:avLst/>
          </a:prstGeom>
        </p:spPr>
      </p:pic>
      <p:pic>
        <p:nvPicPr>
          <p:cNvPr id="15" name="Picture 14">
            <a:extLst>
              <a:ext uri="{FF2B5EF4-FFF2-40B4-BE49-F238E27FC236}">
                <a16:creationId xmlns:a16="http://schemas.microsoft.com/office/drawing/2014/main" id="{0D412C3D-E405-E595-BDD6-92BF4772BA8F}"/>
              </a:ext>
            </a:extLst>
          </p:cNvPr>
          <p:cNvPicPr>
            <a:picLocks noChangeAspect="1"/>
          </p:cNvPicPr>
          <p:nvPr/>
        </p:nvPicPr>
        <p:blipFill rotWithShape="1">
          <a:blip r:embed="rId5">
            <a:extLst>
              <a:ext uri="{28A0092B-C50C-407E-A947-70E740481C1C}">
                <a14:useLocalDpi xmlns:a14="http://schemas.microsoft.com/office/drawing/2010/main" val="0"/>
              </a:ext>
            </a:extLst>
          </a:blip>
          <a:srcRect b="6144"/>
          <a:stretch/>
        </p:blipFill>
        <p:spPr>
          <a:xfrm>
            <a:off x="590550" y="2914649"/>
            <a:ext cx="1371600" cy="1981466"/>
          </a:xfrm>
          <a:prstGeom prst="rect">
            <a:avLst/>
          </a:prstGeom>
        </p:spPr>
      </p:pic>
    </p:spTree>
    <p:extLst>
      <p:ext uri="{BB962C8B-B14F-4D97-AF65-F5344CB8AC3E}">
        <p14:creationId xmlns:p14="http://schemas.microsoft.com/office/powerpoint/2010/main" val="24164178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1F48"/>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E394AC-BE97-2F25-F538-98AD80805F9C}"/>
              </a:ext>
            </a:extLst>
          </p:cNvPr>
          <p:cNvSpPr>
            <a:spLocks noGrp="1"/>
          </p:cNvSpPr>
          <p:nvPr>
            <p:ph sz="half" idx="1"/>
          </p:nvPr>
        </p:nvSpPr>
        <p:spPr>
          <a:xfrm>
            <a:off x="228600" y="361950"/>
            <a:ext cx="4191000" cy="4533900"/>
          </a:xfrm>
        </p:spPr>
        <p:txBody>
          <a:bodyPr>
            <a:normAutofit fontScale="92500" lnSpcReduction="20000"/>
          </a:bodyPr>
          <a:lstStyle/>
          <a:p>
            <a:pPr marL="0" indent="0" algn="just">
              <a:lnSpc>
                <a:spcPct val="115000"/>
              </a:lnSpc>
              <a:buNone/>
            </a:pPr>
            <a:r>
              <a:rPr lang="en-US" sz="1200"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As an e-commerce store owner, I want to easily manage my inventory across multiple warehouses and online marketplaces, so I can prevent stockouts, reduce overstocking, and improve customer satisfaction.</a:t>
            </a:r>
            <a:endParaRPr lang="en-US" sz="12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gn="just">
              <a:lnSpc>
                <a:spcPct val="115000"/>
              </a:lnSpc>
              <a:buNone/>
            </a:pPr>
            <a:r>
              <a:rPr lang="en-US" sz="1200" dirty="0">
                <a:latin typeface="Times New Roman" panose="02020603050405020304" pitchFamily="18" charset="0"/>
                <a:ea typeface="SimSun" panose="02010600030101010101" pitchFamily="2" charset="-122"/>
                <a:cs typeface="Times New Roman" panose="02020603050405020304" pitchFamily="18" charset="0"/>
              </a:rPr>
              <a:t> </a:t>
            </a:r>
            <a:endParaRPr lang="en-US" sz="1200" dirty="0">
              <a:latin typeface="Calibri" panose="020F0502020204030204" pitchFamily="34" charset="0"/>
              <a:ea typeface="SimSun" panose="02010600030101010101" pitchFamily="2" charset="-122"/>
              <a:cs typeface="Times New Roman" panose="02020603050405020304" pitchFamily="18" charset="0"/>
            </a:endParaRPr>
          </a:p>
          <a:p>
            <a:pPr marL="0" indent="0" algn="just">
              <a:lnSpc>
                <a:spcPct val="115000"/>
              </a:lnSpc>
              <a:buNone/>
            </a:pPr>
            <a:r>
              <a:rPr lang="en-US" sz="950" b="1" dirty="0">
                <a:solidFill>
                  <a:schemeClr val="accent1">
                    <a:lumMod val="75000"/>
                  </a:schemeClr>
                </a:solidFill>
                <a:latin typeface="Times New Roman" panose="02020603050405020304" pitchFamily="18" charset="0"/>
                <a:ea typeface="SimSun" panose="02010600030101010101" pitchFamily="2" charset="-122"/>
                <a:cs typeface="Times New Roman" panose="02020603050405020304" pitchFamily="18" charset="0"/>
              </a:rPr>
              <a:t>MVP Features:</a:t>
            </a:r>
            <a:endParaRPr lang="en-US" sz="950" dirty="0">
              <a:solidFill>
                <a:schemeClr val="accent1">
                  <a:lumMod val="75000"/>
                </a:schemeClr>
              </a:solidFill>
              <a:latin typeface="Calibri" panose="020F0502020204030204" pitchFamily="34" charset="0"/>
              <a:ea typeface="SimSun" panose="02010600030101010101" pitchFamily="2" charset="-122"/>
              <a:cs typeface="Times New Roman" panose="02020603050405020304" pitchFamily="18" charset="0"/>
            </a:endParaRPr>
          </a:p>
          <a:p>
            <a:pPr marL="0" indent="0" algn="just">
              <a:lnSpc>
                <a:spcPct val="115000"/>
              </a:lnSpc>
              <a:buNone/>
            </a:pPr>
            <a:r>
              <a:rPr lang="en-US" sz="950" b="1" dirty="0">
                <a:latin typeface="Times New Roman" panose="02020603050405020304" pitchFamily="18" charset="0"/>
                <a:ea typeface="SimSun" panose="02010600030101010101" pitchFamily="2" charset="-122"/>
                <a:cs typeface="Times New Roman" panose="02020603050405020304" pitchFamily="18" charset="0"/>
              </a:rPr>
              <a:t> </a:t>
            </a:r>
            <a:endParaRPr lang="en-US" sz="950" dirty="0">
              <a:latin typeface="Calibri" panose="020F0502020204030204" pitchFamily="34" charset="0"/>
              <a:ea typeface="SimSun" panose="02010600030101010101" pitchFamily="2" charset="-122"/>
              <a:cs typeface="Times New Roman" panose="02020603050405020304" pitchFamily="18" charset="0"/>
            </a:endParaRPr>
          </a:p>
          <a:p>
            <a:pPr marL="0" indent="0" algn="just">
              <a:lnSpc>
                <a:spcPct val="115000"/>
              </a:lnSpc>
              <a:buNone/>
            </a:pPr>
            <a:r>
              <a:rPr lang="en-US" sz="950"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Core Features:</a:t>
            </a:r>
            <a:endParaRPr lang="en-US" sz="95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gn="just">
              <a:lnSpc>
                <a:spcPct val="115000"/>
              </a:lnSpc>
              <a:buNone/>
            </a:pPr>
            <a:r>
              <a:rPr lang="en-US" sz="950"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1. Inventory Tracking: Real-time tracking of inventory levels across multiple warehouses.</a:t>
            </a:r>
            <a:endParaRPr lang="en-US" sz="95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gn="just">
              <a:lnSpc>
                <a:spcPct val="115000"/>
              </a:lnSpc>
              <a:buNone/>
            </a:pPr>
            <a:r>
              <a:rPr lang="en-US" sz="950"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2. Multi-Warehouse Management: Manage inventory across multiple warehouses.</a:t>
            </a:r>
            <a:endParaRPr lang="en-US" sz="95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gn="just">
              <a:lnSpc>
                <a:spcPct val="115000"/>
              </a:lnSpc>
              <a:buNone/>
            </a:pPr>
            <a:r>
              <a:rPr lang="en-US" sz="950"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3. Product Management: Create and manage products with descriptions, images, and pricing.</a:t>
            </a:r>
            <a:endParaRPr lang="en-US" sz="95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gn="just">
              <a:lnSpc>
                <a:spcPct val="115000"/>
              </a:lnSpc>
              <a:buNone/>
            </a:pPr>
            <a:r>
              <a:rPr lang="en-US" sz="950"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4. Order Management: Integrate with e-commerce platforms to track orders and updates.</a:t>
            </a:r>
            <a:endParaRPr lang="en-US" sz="95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gn="just">
              <a:lnSpc>
                <a:spcPct val="115000"/>
              </a:lnSpc>
              <a:buNone/>
            </a:pPr>
            <a:r>
              <a:rPr lang="en-US" sz="950"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5. Reporting and Analytics: Basic reporting and analytics for inventory levels, sales, and stockouts.</a:t>
            </a:r>
            <a:endParaRPr lang="en-US" sz="95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gn="just">
              <a:lnSpc>
                <a:spcPct val="115000"/>
              </a:lnSpc>
              <a:buNone/>
            </a:pPr>
            <a:r>
              <a:rPr lang="en-US" sz="950" dirty="0">
                <a:latin typeface="Times New Roman" panose="02020603050405020304" pitchFamily="18" charset="0"/>
                <a:ea typeface="SimSun" panose="02010600030101010101" pitchFamily="2" charset="-122"/>
                <a:cs typeface="Times New Roman" panose="02020603050405020304" pitchFamily="18" charset="0"/>
              </a:rPr>
              <a:t> </a:t>
            </a:r>
            <a:endParaRPr lang="en-US" sz="950" dirty="0">
              <a:latin typeface="Calibri" panose="020F0502020204030204" pitchFamily="34" charset="0"/>
              <a:ea typeface="SimSun" panose="02010600030101010101" pitchFamily="2" charset="-122"/>
              <a:cs typeface="Times New Roman" panose="02020603050405020304" pitchFamily="18" charset="0"/>
            </a:endParaRPr>
          </a:p>
          <a:p>
            <a:pPr marL="0" indent="0" algn="just">
              <a:lnSpc>
                <a:spcPct val="115000"/>
              </a:lnSpc>
              <a:buNone/>
            </a:pPr>
            <a:r>
              <a:rPr lang="en-US" sz="950" b="1" dirty="0">
                <a:solidFill>
                  <a:schemeClr val="accent1">
                    <a:lumMod val="75000"/>
                  </a:schemeClr>
                </a:solidFill>
                <a:latin typeface="Times New Roman" panose="02020603050405020304" pitchFamily="18" charset="0"/>
                <a:ea typeface="SimSun" panose="02010600030101010101" pitchFamily="2" charset="-122"/>
                <a:cs typeface="Times New Roman" panose="02020603050405020304" pitchFamily="18" charset="0"/>
              </a:rPr>
              <a:t>Integration Features:</a:t>
            </a:r>
            <a:endParaRPr lang="en-US" sz="950" dirty="0">
              <a:solidFill>
                <a:schemeClr val="accent1">
                  <a:lumMod val="75000"/>
                </a:schemeClr>
              </a:solidFill>
              <a:latin typeface="Calibri" panose="020F0502020204030204" pitchFamily="34" charset="0"/>
              <a:ea typeface="SimSun" panose="02010600030101010101" pitchFamily="2" charset="-122"/>
              <a:cs typeface="Times New Roman" panose="02020603050405020304" pitchFamily="18" charset="0"/>
            </a:endParaRPr>
          </a:p>
          <a:p>
            <a:pPr marL="0" indent="0" algn="just">
              <a:lnSpc>
                <a:spcPct val="115000"/>
              </a:lnSpc>
              <a:buNone/>
            </a:pPr>
            <a:r>
              <a:rPr lang="en-US" sz="950"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1. E-commerce Platform Integration: Integrate with popular e-commerce platforms (Shopify, WooCommerce, BigCommerce).</a:t>
            </a:r>
            <a:endParaRPr lang="en-US" sz="95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gn="just">
              <a:lnSpc>
                <a:spcPct val="115000"/>
              </a:lnSpc>
              <a:buNone/>
            </a:pPr>
            <a:r>
              <a:rPr lang="en-US" sz="950"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2. Accounting Software Integration: Integrate with accounting software (QuickBooks, Xero).</a:t>
            </a:r>
            <a:endParaRPr lang="en-US" sz="95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gn="just">
              <a:lnSpc>
                <a:spcPct val="115000"/>
              </a:lnSpc>
              <a:buNone/>
            </a:pPr>
            <a:r>
              <a:rPr lang="en-US" sz="950" dirty="0">
                <a:latin typeface="Times New Roman" panose="02020603050405020304" pitchFamily="18" charset="0"/>
                <a:ea typeface="SimSun" panose="02010600030101010101" pitchFamily="2" charset="-122"/>
                <a:cs typeface="Times New Roman" panose="02020603050405020304" pitchFamily="18" charset="0"/>
              </a:rPr>
              <a:t> </a:t>
            </a:r>
            <a:endParaRPr lang="en-US" sz="950" dirty="0">
              <a:latin typeface="Calibri" panose="020F0502020204030204" pitchFamily="34" charset="0"/>
              <a:ea typeface="SimSun" panose="02010600030101010101" pitchFamily="2" charset="-122"/>
              <a:cs typeface="Times New Roman" panose="02020603050405020304" pitchFamily="18" charset="0"/>
            </a:endParaRPr>
          </a:p>
          <a:p>
            <a:pPr marL="0" indent="0" algn="just">
              <a:lnSpc>
                <a:spcPct val="115000"/>
              </a:lnSpc>
              <a:buNone/>
            </a:pPr>
            <a:r>
              <a:rPr lang="en-US" sz="950" b="1" dirty="0">
                <a:solidFill>
                  <a:schemeClr val="accent1">
                    <a:lumMod val="75000"/>
                  </a:schemeClr>
                </a:solidFill>
                <a:latin typeface="Times New Roman" panose="02020603050405020304" pitchFamily="18" charset="0"/>
                <a:ea typeface="SimSun" panose="02010600030101010101" pitchFamily="2" charset="-122"/>
                <a:cs typeface="Times New Roman" panose="02020603050405020304" pitchFamily="18" charset="0"/>
              </a:rPr>
              <a:t>User Interface Features:</a:t>
            </a:r>
            <a:endParaRPr lang="en-US" sz="950" dirty="0">
              <a:solidFill>
                <a:schemeClr val="accent1">
                  <a:lumMod val="75000"/>
                </a:schemeClr>
              </a:solidFill>
              <a:latin typeface="Calibri" panose="020F0502020204030204" pitchFamily="34" charset="0"/>
              <a:ea typeface="SimSun" panose="02010600030101010101" pitchFamily="2" charset="-122"/>
              <a:cs typeface="Times New Roman" panose="02020603050405020304" pitchFamily="18" charset="0"/>
            </a:endParaRPr>
          </a:p>
          <a:p>
            <a:pPr marL="0" indent="0" algn="just">
              <a:lnSpc>
                <a:spcPct val="115000"/>
              </a:lnSpc>
              <a:buNone/>
            </a:pPr>
            <a:r>
              <a:rPr lang="en-US" sz="950"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1. User-Friendly Dashboard: Clear and intuitive dashboard for InventoryMax</a:t>
            </a:r>
            <a:endParaRPr lang="en-US" sz="95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gn="just">
              <a:lnSpc>
                <a:spcPct val="115000"/>
              </a:lnSpc>
              <a:buNone/>
            </a:pPr>
            <a:r>
              <a:rPr lang="en-US" sz="950"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2. Customizable Alerts: Set up alerts for low inventory, stockouts, and overstocking.</a:t>
            </a:r>
            <a:endParaRPr lang="en-US" sz="95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gn="just">
              <a:lnSpc>
                <a:spcPct val="115000"/>
              </a:lnSpc>
              <a:buNone/>
            </a:pPr>
            <a:r>
              <a:rPr lang="en-US" sz="950" dirty="0">
                <a:latin typeface="Times New Roman" panose="02020603050405020304" pitchFamily="18" charset="0"/>
                <a:ea typeface="SimSun" panose="02010600030101010101" pitchFamily="2" charset="-122"/>
                <a:cs typeface="Times New Roman" panose="02020603050405020304" pitchFamily="18" charset="0"/>
              </a:rPr>
              <a:t> </a:t>
            </a:r>
            <a:endParaRPr lang="en-US" sz="950" dirty="0">
              <a:latin typeface="Calibri" panose="020F0502020204030204" pitchFamily="34" charset="0"/>
              <a:ea typeface="SimSun" panose="02010600030101010101" pitchFamily="2" charset="-122"/>
              <a:cs typeface="Times New Roman" panose="02020603050405020304" pitchFamily="18" charset="0"/>
            </a:endParaRPr>
          </a:p>
          <a:p>
            <a:pPr marL="0" indent="0" algn="just">
              <a:lnSpc>
                <a:spcPct val="115000"/>
              </a:lnSpc>
              <a:buNone/>
            </a:pPr>
            <a:r>
              <a:rPr lang="en-US" sz="950" b="1" dirty="0">
                <a:solidFill>
                  <a:schemeClr val="accent1">
                    <a:lumMod val="75000"/>
                  </a:schemeClr>
                </a:solidFill>
                <a:latin typeface="Times New Roman" panose="02020603050405020304" pitchFamily="18" charset="0"/>
                <a:ea typeface="SimSun" panose="02010600030101010101" pitchFamily="2" charset="-122"/>
                <a:cs typeface="Times New Roman" panose="02020603050405020304" pitchFamily="18" charset="0"/>
              </a:rPr>
              <a:t>MVP Requirements:</a:t>
            </a:r>
            <a:endParaRPr lang="en-US" sz="950" dirty="0">
              <a:solidFill>
                <a:schemeClr val="accent1">
                  <a:lumMod val="75000"/>
                </a:schemeClr>
              </a:solidFill>
              <a:latin typeface="Calibri" panose="020F0502020204030204" pitchFamily="34" charset="0"/>
              <a:ea typeface="SimSun" panose="02010600030101010101" pitchFamily="2" charset="-122"/>
              <a:cs typeface="Times New Roman" panose="02020603050405020304" pitchFamily="18" charset="0"/>
            </a:endParaRPr>
          </a:p>
          <a:p>
            <a:pPr marL="0" indent="0" algn="just">
              <a:lnSpc>
                <a:spcPct val="115000"/>
              </a:lnSpc>
              <a:buNone/>
            </a:pPr>
            <a:r>
              <a:rPr lang="en-US" sz="950"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1. Support for 3 users</a:t>
            </a:r>
            <a:endParaRPr lang="en-US" sz="95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gn="just">
              <a:lnSpc>
                <a:spcPct val="115000"/>
              </a:lnSpc>
              <a:buNone/>
            </a:pPr>
            <a:r>
              <a:rPr lang="en-US" sz="950"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2. 100 SKUs (Stock Keeping Units)</a:t>
            </a:r>
            <a:endParaRPr lang="en-US" sz="95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gn="just">
              <a:lnSpc>
                <a:spcPct val="110000"/>
              </a:lnSpc>
              <a:buNone/>
            </a:pPr>
            <a:r>
              <a:rPr lang="en-US" sz="950"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3. Integration with 2 e-commerce platforms</a:t>
            </a:r>
            <a:endParaRPr lang="en-US" sz="95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nSpc>
                <a:spcPct val="110000"/>
              </a:lnSpc>
              <a:buNone/>
            </a:pPr>
            <a:r>
              <a:rPr lang="en-US" sz="950" dirty="0">
                <a:solidFill>
                  <a:schemeClr val="bg1"/>
                </a:solidFill>
                <a:latin typeface="Times New Roman" panose="02020603050405020304" pitchFamily="18" charset="0"/>
                <a:ea typeface="SimSun" panose="02010600030101010101" pitchFamily="2" charset="-122"/>
              </a:rPr>
              <a:t>4. 1-hour data synchronization</a:t>
            </a:r>
            <a:endParaRPr lang="en-US" dirty="0">
              <a:solidFill>
                <a:schemeClr val="bg1"/>
              </a:solidFill>
            </a:endParaRPr>
          </a:p>
        </p:txBody>
      </p:sp>
      <p:sp>
        <p:nvSpPr>
          <p:cNvPr id="4" name="Content Placeholder 3">
            <a:extLst>
              <a:ext uri="{FF2B5EF4-FFF2-40B4-BE49-F238E27FC236}">
                <a16:creationId xmlns:a16="http://schemas.microsoft.com/office/drawing/2014/main" id="{89B13D3F-A479-F72A-5592-8022DDC66B36}"/>
              </a:ext>
            </a:extLst>
          </p:cNvPr>
          <p:cNvSpPr>
            <a:spLocks noGrp="1"/>
          </p:cNvSpPr>
          <p:nvPr>
            <p:ph sz="half" idx="2"/>
          </p:nvPr>
        </p:nvSpPr>
        <p:spPr>
          <a:xfrm>
            <a:off x="4641094" y="400050"/>
            <a:ext cx="4043363" cy="4343400"/>
          </a:xfrm>
        </p:spPr>
        <p:txBody>
          <a:bodyPr>
            <a:normAutofit fontScale="92500" lnSpcReduction="20000"/>
          </a:bodyPr>
          <a:lstStyle/>
          <a:p>
            <a:pPr marL="0" indent="0" algn="just">
              <a:lnSpc>
                <a:spcPct val="115000"/>
              </a:lnSpc>
              <a:buNone/>
            </a:pPr>
            <a:r>
              <a:rPr lang="en-US" sz="1100" b="1" dirty="0">
                <a:solidFill>
                  <a:schemeClr val="accent1">
                    <a:lumMod val="75000"/>
                  </a:schemeClr>
                </a:solidFill>
                <a:latin typeface="Times New Roman" panose="02020603050405020304" pitchFamily="18" charset="0"/>
                <a:ea typeface="SimSun" panose="02010600030101010101" pitchFamily="2" charset="-122"/>
                <a:cs typeface="Times New Roman" panose="02020603050405020304" pitchFamily="18" charset="0"/>
              </a:rPr>
              <a:t>MVP Benefits:</a:t>
            </a:r>
            <a:endParaRPr lang="en-US" sz="1100" dirty="0">
              <a:solidFill>
                <a:schemeClr val="accent1">
                  <a:lumMod val="75000"/>
                </a:schemeClr>
              </a:solidFill>
              <a:latin typeface="Calibri" panose="020F0502020204030204" pitchFamily="34" charset="0"/>
              <a:ea typeface="SimSun" panose="02010600030101010101" pitchFamily="2" charset="-122"/>
              <a:cs typeface="Times New Roman" panose="02020603050405020304" pitchFamily="18" charset="0"/>
            </a:endParaRPr>
          </a:p>
          <a:p>
            <a:pPr marL="0" indent="0" algn="just">
              <a:lnSpc>
                <a:spcPct val="115000"/>
              </a:lnSpc>
              <a:buNone/>
            </a:pPr>
            <a:r>
              <a:rPr lang="en-US" sz="1100"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1. Reduce stockouts by 50%</a:t>
            </a:r>
            <a:endParaRPr lang="en-US" sz="11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gn="just">
              <a:lnSpc>
                <a:spcPct val="115000"/>
              </a:lnSpc>
              <a:buNone/>
            </a:pPr>
            <a:r>
              <a:rPr lang="en-US" sz="1100"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2. Decrease overstocking by 30%</a:t>
            </a:r>
            <a:endParaRPr lang="en-US" sz="11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gn="just">
              <a:lnSpc>
                <a:spcPct val="115000"/>
              </a:lnSpc>
              <a:buNone/>
            </a:pPr>
            <a:r>
              <a:rPr lang="en-US" sz="1100"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3. Improve inventory accuracy by 90%</a:t>
            </a:r>
            <a:endParaRPr lang="en-US" sz="11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gn="just">
              <a:lnSpc>
                <a:spcPct val="115000"/>
              </a:lnSpc>
              <a:buNone/>
            </a:pPr>
            <a:r>
              <a:rPr lang="en-US" sz="1100"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4. Increase customer satisfaction by 25%</a:t>
            </a:r>
            <a:endParaRPr lang="en-US" sz="11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gn="just">
              <a:lnSpc>
                <a:spcPct val="115000"/>
              </a:lnSpc>
              <a:buNone/>
            </a:pPr>
            <a:r>
              <a:rPr lang="en-US" sz="1100" dirty="0">
                <a:latin typeface="Times New Roman" panose="02020603050405020304" pitchFamily="18" charset="0"/>
                <a:ea typeface="SimSun" panose="02010600030101010101" pitchFamily="2" charset="-122"/>
                <a:cs typeface="Times New Roman" panose="02020603050405020304" pitchFamily="18" charset="0"/>
              </a:rPr>
              <a:t> </a:t>
            </a:r>
            <a:endParaRPr lang="en-US" sz="1100" dirty="0">
              <a:latin typeface="Calibri" panose="020F0502020204030204" pitchFamily="34" charset="0"/>
              <a:ea typeface="SimSun" panose="02010600030101010101" pitchFamily="2" charset="-122"/>
              <a:cs typeface="Times New Roman" panose="02020603050405020304" pitchFamily="18" charset="0"/>
            </a:endParaRPr>
          </a:p>
          <a:p>
            <a:pPr marL="0" indent="0" algn="just">
              <a:lnSpc>
                <a:spcPct val="115000"/>
              </a:lnSpc>
              <a:buNone/>
            </a:pPr>
            <a:r>
              <a:rPr lang="en-US" sz="1100" b="1" dirty="0">
                <a:solidFill>
                  <a:schemeClr val="accent1">
                    <a:lumMod val="75000"/>
                  </a:schemeClr>
                </a:solidFill>
                <a:latin typeface="Times New Roman" panose="02020603050405020304" pitchFamily="18" charset="0"/>
                <a:ea typeface="SimSun" panose="02010600030101010101" pitchFamily="2" charset="-122"/>
                <a:cs typeface="Times New Roman" panose="02020603050405020304" pitchFamily="18" charset="0"/>
              </a:rPr>
              <a:t>MVP Development Timeline:</a:t>
            </a:r>
            <a:endParaRPr lang="en-US" sz="1100" dirty="0">
              <a:solidFill>
                <a:schemeClr val="accent1">
                  <a:lumMod val="75000"/>
                </a:schemeClr>
              </a:solidFill>
              <a:latin typeface="Calibri" panose="020F0502020204030204" pitchFamily="34" charset="0"/>
              <a:ea typeface="SimSun" panose="02010600030101010101" pitchFamily="2" charset="-122"/>
              <a:cs typeface="Times New Roman" panose="02020603050405020304" pitchFamily="18" charset="0"/>
            </a:endParaRPr>
          </a:p>
          <a:p>
            <a:pPr marL="0" indent="0" algn="just">
              <a:lnSpc>
                <a:spcPct val="115000"/>
              </a:lnSpc>
              <a:buNone/>
            </a:pPr>
            <a:r>
              <a:rPr lang="en-US" sz="1100"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1. Research and planning: 2 weeks</a:t>
            </a:r>
            <a:endParaRPr lang="en-US" sz="11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gn="just">
              <a:lnSpc>
                <a:spcPct val="115000"/>
              </a:lnSpc>
              <a:buNone/>
            </a:pPr>
            <a:r>
              <a:rPr lang="en-US" sz="1100"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2. Development: 12 weeks</a:t>
            </a:r>
            <a:endParaRPr lang="en-US" sz="11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gn="just">
              <a:lnSpc>
                <a:spcPct val="115000"/>
              </a:lnSpc>
              <a:buNone/>
            </a:pPr>
            <a:r>
              <a:rPr lang="en-US" sz="1100"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3. Testing and QA: 4 weeks</a:t>
            </a:r>
            <a:endParaRPr lang="en-US" sz="11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gn="just">
              <a:lnSpc>
                <a:spcPct val="115000"/>
              </a:lnSpc>
              <a:buNone/>
            </a:pPr>
            <a:r>
              <a:rPr lang="en-US" sz="1100"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4. Launch: 2 weeks</a:t>
            </a:r>
            <a:endParaRPr lang="en-US" sz="11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gn="just">
              <a:lnSpc>
                <a:spcPct val="115000"/>
              </a:lnSpc>
              <a:buNone/>
            </a:pPr>
            <a:r>
              <a:rPr lang="en-US" sz="1100" dirty="0">
                <a:latin typeface="Times New Roman" panose="02020603050405020304" pitchFamily="18" charset="0"/>
                <a:ea typeface="SimSun" panose="02010600030101010101" pitchFamily="2" charset="-122"/>
                <a:cs typeface="Times New Roman" panose="02020603050405020304" pitchFamily="18" charset="0"/>
              </a:rPr>
              <a:t> </a:t>
            </a:r>
            <a:endParaRPr lang="en-US" sz="1100" dirty="0">
              <a:latin typeface="Calibri" panose="020F0502020204030204" pitchFamily="34" charset="0"/>
              <a:ea typeface="SimSun" panose="02010600030101010101" pitchFamily="2" charset="-122"/>
              <a:cs typeface="Times New Roman" panose="02020603050405020304" pitchFamily="18" charset="0"/>
            </a:endParaRPr>
          </a:p>
          <a:p>
            <a:pPr marL="0" indent="0" algn="just">
              <a:lnSpc>
                <a:spcPct val="115000"/>
              </a:lnSpc>
              <a:buNone/>
            </a:pPr>
            <a:r>
              <a:rPr lang="en-US" sz="1100" b="1" dirty="0">
                <a:solidFill>
                  <a:schemeClr val="accent1">
                    <a:lumMod val="75000"/>
                  </a:schemeClr>
                </a:solidFill>
                <a:latin typeface="Times New Roman" panose="02020603050405020304" pitchFamily="18" charset="0"/>
                <a:ea typeface="SimSun" panose="02010600030101010101" pitchFamily="2" charset="-122"/>
                <a:cs typeface="Times New Roman" panose="02020603050405020304" pitchFamily="18" charset="0"/>
              </a:rPr>
              <a:t>MVP Development Team:</a:t>
            </a:r>
            <a:endParaRPr lang="en-US" sz="1100" dirty="0">
              <a:solidFill>
                <a:schemeClr val="accent1">
                  <a:lumMod val="75000"/>
                </a:schemeClr>
              </a:solidFill>
              <a:latin typeface="Calibri" panose="020F0502020204030204" pitchFamily="34" charset="0"/>
              <a:ea typeface="SimSun" panose="02010600030101010101" pitchFamily="2" charset="-122"/>
              <a:cs typeface="Times New Roman" panose="02020603050405020304" pitchFamily="18" charset="0"/>
            </a:endParaRPr>
          </a:p>
          <a:p>
            <a:pPr marL="0" indent="0" algn="just">
              <a:lnSpc>
                <a:spcPct val="115000"/>
              </a:lnSpc>
              <a:buNone/>
            </a:pPr>
            <a:r>
              <a:rPr lang="en-US" sz="1100"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1. 2 developers</a:t>
            </a:r>
            <a:endParaRPr lang="en-US" sz="11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gn="just">
              <a:lnSpc>
                <a:spcPct val="115000"/>
              </a:lnSpc>
              <a:buNone/>
            </a:pPr>
            <a:r>
              <a:rPr lang="en-US" sz="1100"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2. 1 QA engineer</a:t>
            </a:r>
            <a:endParaRPr lang="en-US" sz="11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gn="just">
              <a:lnSpc>
                <a:spcPct val="115000"/>
              </a:lnSpc>
              <a:buNone/>
            </a:pPr>
            <a:r>
              <a:rPr lang="en-US" sz="1100"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3. 1 designer</a:t>
            </a:r>
            <a:endParaRPr lang="en-US" sz="11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gn="just">
              <a:lnSpc>
                <a:spcPct val="115000"/>
              </a:lnSpc>
              <a:buNone/>
            </a:pPr>
            <a:r>
              <a:rPr lang="en-US" sz="1100"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4. 1 project manager</a:t>
            </a:r>
            <a:endParaRPr lang="en-US" sz="11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gn="just">
              <a:lnSpc>
                <a:spcPct val="115000"/>
              </a:lnSpc>
              <a:buNone/>
            </a:pPr>
            <a:r>
              <a:rPr lang="en-US" sz="1100" dirty="0">
                <a:latin typeface="Times New Roman" panose="02020603050405020304" pitchFamily="18" charset="0"/>
                <a:ea typeface="SimSun" panose="02010600030101010101" pitchFamily="2" charset="-122"/>
                <a:cs typeface="Times New Roman" panose="02020603050405020304" pitchFamily="18" charset="0"/>
              </a:rPr>
              <a:t> </a:t>
            </a:r>
            <a:endParaRPr lang="en-US" sz="1100" dirty="0">
              <a:latin typeface="Calibri" panose="020F0502020204030204" pitchFamily="34" charset="0"/>
              <a:ea typeface="SimSun" panose="02010600030101010101" pitchFamily="2" charset="-122"/>
              <a:cs typeface="Times New Roman" panose="02020603050405020304" pitchFamily="18" charset="0"/>
            </a:endParaRPr>
          </a:p>
          <a:p>
            <a:pPr marL="0" indent="0" algn="just">
              <a:lnSpc>
                <a:spcPct val="115000"/>
              </a:lnSpc>
              <a:buNone/>
            </a:pPr>
            <a:r>
              <a:rPr lang="en-US" sz="1100"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This MVP will provide a solid foundation for </a:t>
            </a:r>
            <a:r>
              <a:rPr lang="en-US" sz="1100" b="1" dirty="0" err="1">
                <a:solidFill>
                  <a:schemeClr val="bg1"/>
                </a:solidFill>
                <a:latin typeface="Times New Roman" panose="02020603050405020304" pitchFamily="18" charset="0"/>
                <a:ea typeface="SimSun" panose="02010600030101010101" pitchFamily="2" charset="-122"/>
                <a:cs typeface="Times New Roman" panose="02020603050405020304" pitchFamily="18" charset="0"/>
              </a:rPr>
              <a:t>InventoryMax</a:t>
            </a:r>
            <a:r>
              <a:rPr lang="en-US" sz="11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a:t>
            </a:r>
            <a:r>
              <a:rPr lang="en-US" sz="1100"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 allowing users to manage inventory, integrate with e-commerce platforms, and gain insights into their operations.</a:t>
            </a:r>
            <a:endParaRPr lang="en-US" sz="11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gn="just">
              <a:lnSpc>
                <a:spcPct val="115000"/>
              </a:lnSpc>
              <a:buNone/>
            </a:pPr>
            <a:r>
              <a:rPr lang="en-US" sz="1100"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 </a:t>
            </a:r>
            <a:endParaRPr lang="en-US" sz="11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gn="just">
              <a:lnSpc>
                <a:spcPct val="115000"/>
              </a:lnSpc>
              <a:buNone/>
            </a:pPr>
            <a:r>
              <a:rPr lang="en-US" sz="1100" dirty="0">
                <a:solidFill>
                  <a:schemeClr val="accent1">
                    <a:lumMod val="75000"/>
                  </a:schemeClr>
                </a:solidFill>
                <a:latin typeface="Times New Roman" panose="02020603050405020304" pitchFamily="18" charset="0"/>
                <a:ea typeface="SimSun" panose="02010600030101010101" pitchFamily="2" charset="-122"/>
                <a:cs typeface="Times New Roman" panose="02020603050405020304" pitchFamily="18" charset="0"/>
              </a:rPr>
              <a:t>Next Steps:</a:t>
            </a:r>
            <a:endParaRPr lang="en-US" sz="1100" dirty="0">
              <a:solidFill>
                <a:schemeClr val="accent1">
                  <a:lumMod val="75000"/>
                </a:schemeClr>
              </a:solidFill>
              <a:latin typeface="Calibri" panose="020F0502020204030204" pitchFamily="34" charset="0"/>
              <a:ea typeface="SimSun" panose="02010600030101010101" pitchFamily="2" charset="-122"/>
              <a:cs typeface="Times New Roman" panose="02020603050405020304" pitchFamily="18" charset="0"/>
            </a:endParaRPr>
          </a:p>
          <a:p>
            <a:pPr marL="0" indent="0" algn="just">
              <a:lnSpc>
                <a:spcPct val="115000"/>
              </a:lnSpc>
              <a:buNone/>
            </a:pPr>
            <a:r>
              <a:rPr lang="en-US" sz="1100"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1. Refine MVP features based on user feedback.</a:t>
            </a:r>
            <a:endParaRPr lang="en-US" sz="11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gn="just">
              <a:lnSpc>
                <a:spcPct val="115000"/>
              </a:lnSpc>
              <a:buNone/>
            </a:pPr>
            <a:r>
              <a:rPr lang="en-US" sz="1100"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2. Develop additional features and integrations.</a:t>
            </a:r>
            <a:endParaRPr lang="en-US" sz="11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gn="just">
              <a:lnSpc>
                <a:spcPct val="115000"/>
              </a:lnSpc>
              <a:buNone/>
            </a:pPr>
            <a:r>
              <a:rPr lang="en-US" sz="1100"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3. Scale and optimize </a:t>
            </a:r>
            <a:r>
              <a:rPr lang="en-US" sz="1100" b="1" dirty="0" err="1">
                <a:solidFill>
                  <a:schemeClr val="bg1"/>
                </a:solidFill>
                <a:latin typeface="Times New Roman" panose="02020603050405020304" pitchFamily="18" charset="0"/>
                <a:ea typeface="SimSun" panose="02010600030101010101" pitchFamily="2" charset="-122"/>
                <a:cs typeface="Times New Roman" panose="02020603050405020304" pitchFamily="18" charset="0"/>
              </a:rPr>
              <a:t>InventoryMax</a:t>
            </a:r>
            <a:r>
              <a:rPr lang="en-US" sz="1100"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 for larger user base.</a:t>
            </a:r>
            <a:endParaRPr lang="en-US" sz="11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endParaRPr lang="en-US" dirty="0"/>
          </a:p>
        </p:txBody>
      </p:sp>
      <p:sp>
        <p:nvSpPr>
          <p:cNvPr id="5" name="TextBox 4">
            <a:extLst>
              <a:ext uri="{FF2B5EF4-FFF2-40B4-BE49-F238E27FC236}">
                <a16:creationId xmlns:a16="http://schemas.microsoft.com/office/drawing/2014/main" id="{BE877A9D-A2F2-30BB-A659-A2360061C8E6}"/>
              </a:ext>
            </a:extLst>
          </p:cNvPr>
          <p:cNvSpPr txBox="1"/>
          <p:nvPr/>
        </p:nvSpPr>
        <p:spPr>
          <a:xfrm>
            <a:off x="2819400" y="54173"/>
            <a:ext cx="2363514" cy="307777"/>
          </a:xfrm>
          <a:prstGeom prst="rect">
            <a:avLst/>
          </a:prstGeom>
          <a:noFill/>
        </p:spPr>
        <p:txBody>
          <a:bodyPr wrap="square" rtlCol="0">
            <a:spAutoFit/>
          </a:bodyPr>
          <a:lstStyle/>
          <a:p>
            <a:r>
              <a:rPr lang="en-US" sz="1400" b="1" dirty="0">
                <a:solidFill>
                  <a:schemeClr val="accent1">
                    <a:lumMod val="75000"/>
                  </a:schemeClr>
                </a:solidFill>
                <a:effectLst/>
                <a:latin typeface="Times New Roman" panose="02020603050405020304" pitchFamily="18" charset="0"/>
                <a:ea typeface="SimSun" panose="02010600030101010101" pitchFamily="2" charset="-122"/>
                <a:cs typeface="Times New Roman" panose="02020603050405020304" pitchFamily="18" charset="0"/>
              </a:rPr>
              <a:t>USER STORY</a:t>
            </a:r>
            <a:endParaRPr lang="en-US" dirty="0">
              <a:solidFill>
                <a:schemeClr val="accent1">
                  <a:lumMod val="75000"/>
                </a:schemeClr>
              </a:solidFill>
            </a:endParaRPr>
          </a:p>
        </p:txBody>
      </p:sp>
      <p:sp>
        <p:nvSpPr>
          <p:cNvPr id="6" name="Google Shape;1977;p55">
            <a:extLst>
              <a:ext uri="{FF2B5EF4-FFF2-40B4-BE49-F238E27FC236}">
                <a16:creationId xmlns:a16="http://schemas.microsoft.com/office/drawing/2014/main" id="{F654813A-FAAC-9509-583F-07626AA13754}"/>
              </a:ext>
            </a:extLst>
          </p:cNvPr>
          <p:cNvSpPr/>
          <p:nvPr/>
        </p:nvSpPr>
        <p:spPr>
          <a:xfrm>
            <a:off x="8747100" y="3147674"/>
            <a:ext cx="168300" cy="168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979;p55">
            <a:extLst>
              <a:ext uri="{FF2B5EF4-FFF2-40B4-BE49-F238E27FC236}">
                <a16:creationId xmlns:a16="http://schemas.microsoft.com/office/drawing/2014/main" id="{EC79C83F-54A5-A406-8BAF-54DAF2F0A6BB}"/>
              </a:ext>
            </a:extLst>
          </p:cNvPr>
          <p:cNvSpPr/>
          <p:nvPr/>
        </p:nvSpPr>
        <p:spPr>
          <a:xfrm>
            <a:off x="8747100" y="3918772"/>
            <a:ext cx="168300" cy="168300"/>
          </a:xfrm>
          <a:prstGeom prst="ellipse">
            <a:avLst/>
          </a:prstGeom>
          <a:solidFill>
            <a:schemeClr val="accent5">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77;p55">
            <a:extLst>
              <a:ext uri="{FF2B5EF4-FFF2-40B4-BE49-F238E27FC236}">
                <a16:creationId xmlns:a16="http://schemas.microsoft.com/office/drawing/2014/main" id="{BC75AEA2-87F7-4B36-CAEC-7B87FF61A22A}"/>
              </a:ext>
            </a:extLst>
          </p:cNvPr>
          <p:cNvSpPr/>
          <p:nvPr/>
        </p:nvSpPr>
        <p:spPr>
          <a:xfrm>
            <a:off x="8662950" y="640940"/>
            <a:ext cx="168300" cy="168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979;p55">
            <a:extLst>
              <a:ext uri="{FF2B5EF4-FFF2-40B4-BE49-F238E27FC236}">
                <a16:creationId xmlns:a16="http://schemas.microsoft.com/office/drawing/2014/main" id="{9ED20561-4A59-9F3A-7EB4-D609090574B2}"/>
              </a:ext>
            </a:extLst>
          </p:cNvPr>
          <p:cNvSpPr/>
          <p:nvPr/>
        </p:nvSpPr>
        <p:spPr>
          <a:xfrm>
            <a:off x="8662950" y="1412038"/>
            <a:ext cx="168300" cy="168300"/>
          </a:xfrm>
          <a:prstGeom prst="ellipse">
            <a:avLst/>
          </a:prstGeom>
          <a:solidFill>
            <a:schemeClr val="accent5">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83287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88"/>
        <p:cNvGrpSpPr/>
        <p:nvPr/>
      </p:nvGrpSpPr>
      <p:grpSpPr>
        <a:xfrm>
          <a:off x="0" y="0"/>
          <a:ext cx="0" cy="0"/>
          <a:chOff x="0" y="0"/>
          <a:chExt cx="0" cy="0"/>
        </a:xfrm>
      </p:grpSpPr>
      <p:sp>
        <p:nvSpPr>
          <p:cNvPr id="2091" name="Google Shape;2091;p62"/>
          <p:cNvSpPr txBox="1">
            <a:spLocks noGrp="1"/>
          </p:cNvSpPr>
          <p:nvPr>
            <p:ph type="title"/>
          </p:nvPr>
        </p:nvSpPr>
        <p:spPr>
          <a:xfrm>
            <a:off x="303069" y="69508"/>
            <a:ext cx="1665215" cy="39544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200" dirty="0"/>
              <a:t>Positioning</a:t>
            </a:r>
            <a:endParaRPr sz="2200" dirty="0"/>
          </a:p>
        </p:txBody>
      </p:sp>
      <p:sp>
        <p:nvSpPr>
          <p:cNvPr id="11" name="Text Placeholder 10">
            <a:extLst>
              <a:ext uri="{FF2B5EF4-FFF2-40B4-BE49-F238E27FC236}">
                <a16:creationId xmlns:a16="http://schemas.microsoft.com/office/drawing/2014/main" id="{2A677D35-8C4E-1A96-69DE-73826087DD73}"/>
              </a:ext>
            </a:extLst>
          </p:cNvPr>
          <p:cNvSpPr>
            <a:spLocks noGrp="1"/>
          </p:cNvSpPr>
          <p:nvPr>
            <p:ph type="body" idx="1"/>
          </p:nvPr>
        </p:nvSpPr>
        <p:spPr>
          <a:xfrm>
            <a:off x="353080" y="785643"/>
            <a:ext cx="2410500" cy="3062377"/>
          </a:xfrm>
          <a:solidFill>
            <a:schemeClr val="accent3">
              <a:lumMod val="75000"/>
            </a:schemeClr>
          </a:solidFill>
        </p:spPr>
        <p:txBody>
          <a:bodyPr/>
          <a:lstStyle/>
          <a:p>
            <a:pPr marL="0" marR="0" indent="0">
              <a:lnSpc>
                <a:spcPct val="115000"/>
              </a:lnSpc>
              <a:spcBef>
                <a:spcPts val="0"/>
              </a:spcBef>
              <a:spcAft>
                <a:spcPts val="0"/>
              </a:spcAft>
              <a:buNone/>
            </a:pPr>
            <a:r>
              <a:rPr lang="en-US" sz="1200" b="1"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rPr>
              <a:t>1. Rational/Functional Approach</a:t>
            </a:r>
            <a:endParaRPr lang="en-US" sz="1200"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1200" dirty="0">
                <a:effectLst/>
                <a:latin typeface="Calibri" panose="020F0502020204030204" pitchFamily="34" charset="0"/>
                <a:ea typeface="SimSun" panose="02010600030101010101" pitchFamily="2" charset="-122"/>
                <a:cs typeface="Times New Roman" panose="02020603050405020304" pitchFamily="18" charset="0"/>
              </a:rPr>
              <a:t>Positioning Statement: "Effortlessly manage your inventory with </a:t>
            </a:r>
            <a:r>
              <a:rPr lang="en-US" sz="1200" dirty="0" err="1">
                <a:effectLst/>
                <a:latin typeface="Calibri" panose="020F0502020204030204" pitchFamily="34" charset="0"/>
                <a:ea typeface="SimSun" panose="02010600030101010101" pitchFamily="2" charset="-122"/>
                <a:cs typeface="Times New Roman" panose="02020603050405020304" pitchFamily="18" charset="0"/>
              </a:rPr>
              <a:t>InventoryMax's</a:t>
            </a:r>
            <a:r>
              <a:rPr lang="en-US" sz="1200" dirty="0">
                <a:effectLst/>
                <a:latin typeface="Calibri" panose="020F0502020204030204" pitchFamily="34" charset="0"/>
                <a:ea typeface="SimSun" panose="02010600030101010101" pitchFamily="2" charset="-122"/>
                <a:cs typeface="Times New Roman" panose="02020603050405020304" pitchFamily="18" charset="0"/>
              </a:rPr>
              <a:t> advanced tracking and automation capabilities, reducing stockouts and overstocking by up to 30%.“</a:t>
            </a:r>
          </a:p>
          <a:p>
            <a:pPr marL="0" marR="0" indent="0">
              <a:lnSpc>
                <a:spcPct val="115000"/>
              </a:lnSpc>
              <a:spcBef>
                <a:spcPts val="0"/>
              </a:spcBef>
              <a:spcAft>
                <a:spcPts val="0"/>
              </a:spcAft>
              <a:buNone/>
            </a:pP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1200"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rPr>
              <a:t> Key Messages:</a:t>
            </a:r>
          </a:p>
          <a:p>
            <a:pPr marL="0" marR="0" indent="0">
              <a:lnSpc>
                <a:spcPct val="115000"/>
              </a:lnSpc>
              <a:spcBef>
                <a:spcPts val="0"/>
              </a:spcBef>
              <a:spcAft>
                <a:spcPts val="0"/>
              </a:spcAft>
              <a:buNone/>
            </a:pPr>
            <a:r>
              <a:rPr lang="en-US" sz="1200" dirty="0">
                <a:effectLst/>
                <a:latin typeface="Calibri" panose="020F0502020204030204" pitchFamily="34" charset="0"/>
                <a:ea typeface="SimSun" panose="02010600030101010101" pitchFamily="2" charset="-122"/>
                <a:cs typeface="Times New Roman" panose="02020603050405020304" pitchFamily="18" charset="0"/>
              </a:rPr>
              <a:t>- Real-time inventory tracking</a:t>
            </a:r>
          </a:p>
          <a:p>
            <a:pPr marL="0" marR="0" indent="0">
              <a:lnSpc>
                <a:spcPct val="115000"/>
              </a:lnSpc>
              <a:spcBef>
                <a:spcPts val="0"/>
              </a:spcBef>
              <a:spcAft>
                <a:spcPts val="0"/>
              </a:spcAft>
              <a:buNone/>
            </a:pPr>
            <a:r>
              <a:rPr lang="en-US" sz="1200" dirty="0">
                <a:effectLst/>
                <a:latin typeface="Calibri" panose="020F0502020204030204" pitchFamily="34" charset="0"/>
                <a:ea typeface="SimSun" panose="02010600030101010101" pitchFamily="2" charset="-122"/>
                <a:cs typeface="Times New Roman" panose="02020603050405020304" pitchFamily="18" charset="0"/>
              </a:rPr>
              <a:t>- Automated reporting and alerts</a:t>
            </a:r>
          </a:p>
          <a:p>
            <a:pPr marL="0" marR="0" indent="0">
              <a:lnSpc>
                <a:spcPct val="115000"/>
              </a:lnSpc>
              <a:spcBef>
                <a:spcPts val="0"/>
              </a:spcBef>
              <a:spcAft>
                <a:spcPts val="0"/>
              </a:spcAft>
              <a:buNone/>
            </a:pPr>
            <a:r>
              <a:rPr lang="en-US" sz="1200" dirty="0">
                <a:effectLst/>
                <a:latin typeface="Calibri" panose="020F0502020204030204" pitchFamily="34" charset="0"/>
                <a:ea typeface="SimSun" panose="02010600030101010101" pitchFamily="2" charset="-122"/>
                <a:cs typeface="Times New Roman" panose="02020603050405020304" pitchFamily="18" charset="0"/>
              </a:rPr>
              <a:t>- Optimized stock levels</a:t>
            </a:r>
          </a:p>
          <a:p>
            <a:pPr marL="0" marR="0" indent="0">
              <a:lnSpc>
                <a:spcPct val="115000"/>
              </a:lnSpc>
              <a:spcBef>
                <a:spcPts val="0"/>
              </a:spcBef>
              <a:spcAft>
                <a:spcPts val="0"/>
              </a:spcAft>
              <a:buNone/>
            </a:pPr>
            <a:r>
              <a:rPr lang="en-US" sz="1200" dirty="0">
                <a:effectLst/>
                <a:latin typeface="Calibri" panose="020F0502020204030204" pitchFamily="34" charset="0"/>
                <a:ea typeface="SimSun" panose="02010600030101010101" pitchFamily="2" charset="-122"/>
                <a:cs typeface="Times New Roman" panose="02020603050405020304" pitchFamily="18" charset="0"/>
              </a:rPr>
              <a:t>  </a:t>
            </a:r>
          </a:p>
          <a:p>
            <a:pPr marL="0" marR="0" indent="0">
              <a:lnSpc>
                <a:spcPct val="115000"/>
              </a:lnSpc>
              <a:spcBef>
                <a:spcPts val="0"/>
              </a:spcBef>
              <a:spcAft>
                <a:spcPts val="0"/>
              </a:spcAft>
              <a:buNone/>
            </a:pP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p>
            <a:endParaRPr lang="en-US" dirty="0"/>
          </a:p>
        </p:txBody>
      </p:sp>
      <p:cxnSp>
        <p:nvCxnSpPr>
          <p:cNvPr id="2092" name="Google Shape;2092;p62"/>
          <p:cNvCxnSpPr>
            <a:cxnSpLocks/>
          </p:cNvCxnSpPr>
          <p:nvPr/>
        </p:nvCxnSpPr>
        <p:spPr>
          <a:xfrm flipV="1">
            <a:off x="8625743" y="131736"/>
            <a:ext cx="0" cy="4827722"/>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4" name="TextBox 13">
            <a:extLst>
              <a:ext uri="{FF2B5EF4-FFF2-40B4-BE49-F238E27FC236}">
                <a16:creationId xmlns:a16="http://schemas.microsoft.com/office/drawing/2014/main" id="{5E81371B-D664-6166-3134-84313A0B6336}"/>
              </a:ext>
            </a:extLst>
          </p:cNvPr>
          <p:cNvSpPr txBox="1"/>
          <p:nvPr/>
        </p:nvSpPr>
        <p:spPr>
          <a:xfrm>
            <a:off x="3033545" y="786328"/>
            <a:ext cx="2565866" cy="3086038"/>
          </a:xfrm>
          <a:prstGeom prst="rect">
            <a:avLst/>
          </a:prstGeom>
          <a:solidFill>
            <a:schemeClr val="accent3">
              <a:lumMod val="75000"/>
            </a:schemeClr>
          </a:solidFill>
        </p:spPr>
        <p:txBody>
          <a:bodyPr wrap="square" rtlCol="0">
            <a:spAutoFit/>
          </a:bodyPr>
          <a:lstStyle/>
          <a:p>
            <a:pPr marL="0" marR="0" indent="0">
              <a:lnSpc>
                <a:spcPct val="115000"/>
              </a:lnSpc>
              <a:spcBef>
                <a:spcPts val="0"/>
              </a:spcBef>
              <a:spcAft>
                <a:spcPts val="0"/>
              </a:spcAft>
              <a:buNone/>
            </a:pPr>
            <a:r>
              <a:rPr lang="en-US" sz="1400" b="1"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rPr>
              <a:t>2. Emotional Approach</a:t>
            </a:r>
            <a:endParaRPr lang="en-US" sz="1400"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13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Positioning Statement: "Take control of your inventory and peace of mind with InventoryMax, your trusted partner for streamlined operations."</a:t>
            </a:r>
          </a:p>
          <a:p>
            <a:pPr marL="0" marR="0" indent="0">
              <a:lnSpc>
                <a:spcPct val="115000"/>
              </a:lnSpc>
              <a:spcBef>
                <a:spcPts val="0"/>
              </a:spcBef>
              <a:spcAft>
                <a:spcPts val="0"/>
              </a:spcAft>
              <a:buNone/>
            </a:pPr>
            <a:r>
              <a:rPr lang="en-US" sz="13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 </a:t>
            </a:r>
          </a:p>
          <a:p>
            <a:pPr marL="0" marR="0" indent="0">
              <a:lnSpc>
                <a:spcPct val="115000"/>
              </a:lnSpc>
              <a:spcBef>
                <a:spcPts val="0"/>
              </a:spcBef>
              <a:spcAft>
                <a:spcPts val="0"/>
              </a:spcAft>
              <a:buNone/>
            </a:pPr>
            <a:r>
              <a:rPr lang="en-US" sz="1300"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rPr>
              <a:t>Key Messages:</a:t>
            </a:r>
          </a:p>
          <a:p>
            <a:pPr marL="0" marR="0" indent="0">
              <a:lnSpc>
                <a:spcPct val="115000"/>
              </a:lnSpc>
              <a:spcBef>
                <a:spcPts val="0"/>
              </a:spcBef>
              <a:spcAft>
                <a:spcPts val="0"/>
              </a:spcAft>
              <a:buNone/>
            </a:pPr>
            <a:r>
              <a:rPr lang="en-US" sz="13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 Reduce stress with reliable inventory management</a:t>
            </a:r>
          </a:p>
          <a:p>
            <a:pPr marL="0" marR="0" indent="0">
              <a:lnSpc>
                <a:spcPct val="115000"/>
              </a:lnSpc>
              <a:spcBef>
                <a:spcPts val="0"/>
              </a:spcBef>
              <a:spcAft>
                <a:spcPts val="0"/>
              </a:spcAft>
              <a:buNone/>
            </a:pPr>
            <a:r>
              <a:rPr lang="en-US" sz="13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 Focus on growth, not inventory worries</a:t>
            </a:r>
          </a:p>
          <a:p>
            <a:pPr marL="0" marR="0" indent="0">
              <a:lnSpc>
                <a:spcPct val="115000"/>
              </a:lnSpc>
              <a:spcBef>
                <a:spcPts val="0"/>
              </a:spcBef>
              <a:spcAft>
                <a:spcPts val="0"/>
              </a:spcAft>
              <a:buNone/>
            </a:pPr>
            <a:r>
              <a:rPr lang="en-US" sz="13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 Expert support when you need it</a:t>
            </a:r>
            <a:endParaRPr lang="en-US" sz="1300" dirty="0">
              <a:solidFill>
                <a:schemeClr val="bg1"/>
              </a:solidFill>
            </a:endParaRPr>
          </a:p>
        </p:txBody>
      </p:sp>
      <p:sp>
        <p:nvSpPr>
          <p:cNvPr id="15" name="TextBox 14">
            <a:extLst>
              <a:ext uri="{FF2B5EF4-FFF2-40B4-BE49-F238E27FC236}">
                <a16:creationId xmlns:a16="http://schemas.microsoft.com/office/drawing/2014/main" id="{3B47D770-5FDE-8D0B-BADA-C98C1A462501}"/>
              </a:ext>
            </a:extLst>
          </p:cNvPr>
          <p:cNvSpPr txBox="1"/>
          <p:nvPr/>
        </p:nvSpPr>
        <p:spPr>
          <a:xfrm>
            <a:off x="5890483" y="782156"/>
            <a:ext cx="2377107" cy="3062377"/>
          </a:xfrm>
          <a:prstGeom prst="rect">
            <a:avLst/>
          </a:prstGeom>
          <a:solidFill>
            <a:schemeClr val="accent3">
              <a:lumMod val="75000"/>
            </a:schemeClr>
          </a:solidFill>
        </p:spPr>
        <p:txBody>
          <a:bodyPr wrap="square" rtlCol="0">
            <a:spAutoFit/>
          </a:bodyPr>
          <a:lstStyle/>
          <a:p>
            <a:pPr marL="0" marR="0" indent="0">
              <a:lnSpc>
                <a:spcPct val="115000"/>
              </a:lnSpc>
              <a:spcBef>
                <a:spcPts val="0"/>
              </a:spcBef>
              <a:spcAft>
                <a:spcPts val="0"/>
              </a:spcAft>
              <a:buNone/>
            </a:pPr>
            <a:r>
              <a:rPr lang="en-US" sz="1400" b="1"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rPr>
              <a:t>3. Cultural Approach</a:t>
            </a:r>
            <a:endParaRPr lang="en-US" sz="1400"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12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Positioning Statement: "Join the InventoryMax community, empowering businesses like yours to thrive through efficient inventory management and innovation."</a:t>
            </a:r>
          </a:p>
          <a:p>
            <a:pPr marL="0" marR="0" indent="0">
              <a:lnSpc>
                <a:spcPct val="115000"/>
              </a:lnSpc>
              <a:spcBef>
                <a:spcPts val="0"/>
              </a:spcBef>
              <a:spcAft>
                <a:spcPts val="0"/>
              </a:spcAft>
              <a:buNone/>
            </a:pPr>
            <a:r>
              <a:rPr lang="en-US" sz="12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 </a:t>
            </a:r>
          </a:p>
          <a:p>
            <a:pPr marL="0" marR="0" indent="0">
              <a:lnSpc>
                <a:spcPct val="115000"/>
              </a:lnSpc>
              <a:spcBef>
                <a:spcPts val="0"/>
              </a:spcBef>
              <a:spcAft>
                <a:spcPts val="0"/>
              </a:spcAft>
              <a:buNone/>
            </a:pPr>
            <a:r>
              <a:rPr lang="en-US" sz="1200"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rPr>
              <a:t>Key Messages:</a:t>
            </a:r>
          </a:p>
          <a:p>
            <a:pPr marL="0" marR="0" indent="0">
              <a:lnSpc>
                <a:spcPct val="115000"/>
              </a:lnSpc>
              <a:spcBef>
                <a:spcPts val="0"/>
              </a:spcBef>
              <a:spcAft>
                <a:spcPts val="0"/>
              </a:spcAft>
              <a:buNone/>
            </a:pPr>
            <a:r>
              <a:rPr lang="en-US" sz="12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 Industry-leading expertise</a:t>
            </a:r>
          </a:p>
          <a:p>
            <a:pPr marL="0" marR="0" indent="0">
              <a:lnSpc>
                <a:spcPct val="115000"/>
              </a:lnSpc>
              <a:spcBef>
                <a:spcPts val="0"/>
              </a:spcBef>
              <a:spcAft>
                <a:spcPts val="0"/>
              </a:spcAft>
              <a:buNone/>
            </a:pPr>
            <a:r>
              <a:rPr lang="en-US" sz="12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 Community support and resources</a:t>
            </a:r>
          </a:p>
          <a:p>
            <a:pPr marL="0" marR="0" indent="0">
              <a:lnSpc>
                <a:spcPct val="115000"/>
              </a:lnSpc>
              <a:spcBef>
                <a:spcPts val="0"/>
              </a:spcBef>
              <a:spcAft>
                <a:spcPts val="0"/>
              </a:spcAft>
              <a:buNone/>
            </a:pPr>
            <a:r>
              <a:rPr lang="en-US" sz="12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 Forward-thinking solutions</a:t>
            </a:r>
          </a:p>
          <a:p>
            <a:pPr marL="0" marR="0" indent="0">
              <a:lnSpc>
                <a:spcPct val="115000"/>
              </a:lnSpc>
              <a:spcBef>
                <a:spcPts val="0"/>
              </a:spcBef>
              <a:spcAft>
                <a:spcPts val="0"/>
              </a:spcAft>
              <a:buNone/>
            </a:pPr>
            <a:r>
              <a:rPr lang="en-US" sz="105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 </a:t>
            </a:r>
            <a:endParaRPr lang="en-US" dirty="0">
              <a:solidFill>
                <a:schemeClr val="bg1"/>
              </a:solidFill>
            </a:endParaRPr>
          </a:p>
        </p:txBody>
      </p:sp>
      <p:sp>
        <p:nvSpPr>
          <p:cNvPr id="16" name="TextBox 15">
            <a:extLst>
              <a:ext uri="{FF2B5EF4-FFF2-40B4-BE49-F238E27FC236}">
                <a16:creationId xmlns:a16="http://schemas.microsoft.com/office/drawing/2014/main" id="{A3E2F6AB-0FA8-1744-A85C-A18AC90F8142}"/>
              </a:ext>
            </a:extLst>
          </p:cNvPr>
          <p:cNvSpPr txBox="1"/>
          <p:nvPr/>
        </p:nvSpPr>
        <p:spPr>
          <a:xfrm>
            <a:off x="353080" y="3936664"/>
            <a:ext cx="7914510" cy="821059"/>
          </a:xfrm>
          <a:prstGeom prst="rect">
            <a:avLst/>
          </a:prstGeom>
          <a:solidFill>
            <a:schemeClr val="accent3">
              <a:lumMod val="75000"/>
            </a:schemeClr>
          </a:solidFill>
        </p:spPr>
        <p:txBody>
          <a:bodyPr wrap="square" rtlCol="0">
            <a:spAutoFit/>
          </a:bodyPr>
          <a:lstStyle/>
          <a:p>
            <a:pPr marL="0" marR="0" indent="0">
              <a:lnSpc>
                <a:spcPct val="115000"/>
              </a:lnSpc>
              <a:spcBef>
                <a:spcPts val="0"/>
              </a:spcBef>
              <a:spcAft>
                <a:spcPts val="0"/>
              </a:spcAft>
              <a:buNone/>
            </a:pPr>
            <a:r>
              <a:rPr lang="en-US" sz="14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By using these STP strategies, InventoryMax can effectively reach and resonate with its target audience, differentiating itself in the market.</a:t>
            </a:r>
          </a:p>
          <a:p>
            <a:pPr marL="0" marR="0" indent="0">
              <a:lnSpc>
                <a:spcPct val="115000"/>
              </a:lnSpc>
              <a:spcBef>
                <a:spcPts val="0"/>
              </a:spcBef>
              <a:spcAft>
                <a:spcPts val="0"/>
              </a:spcAft>
              <a:buNone/>
            </a:pPr>
            <a:r>
              <a:rPr lang="en-US" sz="14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 </a:t>
            </a:r>
          </a:p>
        </p:txBody>
      </p:sp>
      <p:sp>
        <p:nvSpPr>
          <p:cNvPr id="17" name="TextBox 16">
            <a:extLst>
              <a:ext uri="{FF2B5EF4-FFF2-40B4-BE49-F238E27FC236}">
                <a16:creationId xmlns:a16="http://schemas.microsoft.com/office/drawing/2014/main" id="{00817D0B-8898-6B56-DAC2-C61C0F287727}"/>
              </a:ext>
            </a:extLst>
          </p:cNvPr>
          <p:cNvSpPr txBox="1"/>
          <p:nvPr/>
        </p:nvSpPr>
        <p:spPr>
          <a:xfrm>
            <a:off x="85085" y="421497"/>
            <a:ext cx="4451576" cy="803297"/>
          </a:xfrm>
          <a:prstGeom prst="rect">
            <a:avLst/>
          </a:prstGeom>
          <a:noFill/>
        </p:spPr>
        <p:txBody>
          <a:bodyPr wrap="square" rtlCol="0">
            <a:spAutoFit/>
          </a:bodyPr>
          <a:lstStyle/>
          <a:p>
            <a:pPr marL="0" marR="0" indent="0">
              <a:lnSpc>
                <a:spcPct val="115000"/>
              </a:lnSpc>
              <a:spcBef>
                <a:spcPts val="0"/>
              </a:spcBef>
              <a:spcAft>
                <a:spcPts val="0"/>
              </a:spcAft>
              <a:buNone/>
            </a:pPr>
            <a:r>
              <a:rPr lang="en-US" b="1"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InventoryMax can use three positioning approaches:</a:t>
            </a:r>
          </a:p>
          <a:p>
            <a:pPr marL="0" marR="0" indent="0">
              <a:lnSpc>
                <a:spcPct val="115000"/>
              </a:lnSpc>
              <a:spcBef>
                <a:spcPts val="0"/>
              </a:spcBef>
              <a:spcAft>
                <a:spcPts val="0"/>
              </a:spcAft>
              <a:buNone/>
            </a:pPr>
            <a:r>
              <a:rPr lang="en-US"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 </a:t>
            </a:r>
          </a:p>
          <a:p>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pattFill prst="dkVert">
          <a:fgClr>
            <a:srgbClr val="E0E35D"/>
          </a:fgClr>
          <a:bgClr>
            <a:schemeClr val="bg1"/>
          </a:bgClr>
        </a:pattFill>
        <a:effectLst/>
      </p:bgPr>
    </p:bg>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33CF8710-2CD0-DA60-DEDB-D959451B1A6A}"/>
              </a:ext>
            </a:extLst>
          </p:cNvPr>
          <p:cNvPicPr>
            <a:picLocks noChangeAspect="1"/>
          </p:cNvPicPr>
          <p:nvPr/>
        </p:nvPicPr>
        <p:blipFill rotWithShape="1">
          <a:blip r:embed="rId2"/>
          <a:srcRect l="3878" t="27752" r="-3668" b="9670"/>
          <a:stretch/>
        </p:blipFill>
        <p:spPr>
          <a:xfrm rot="10800000">
            <a:off x="8444846" y="-1"/>
            <a:ext cx="699154" cy="5143499"/>
          </a:xfrm>
          <a:prstGeom prst="rect">
            <a:avLst/>
          </a:prstGeom>
        </p:spPr>
      </p:pic>
      <p:pic>
        <p:nvPicPr>
          <p:cNvPr id="38" name="Picture 37">
            <a:extLst>
              <a:ext uri="{FF2B5EF4-FFF2-40B4-BE49-F238E27FC236}">
                <a16:creationId xmlns:a16="http://schemas.microsoft.com/office/drawing/2014/main" id="{1D5F144F-60E9-F921-1BA6-CA3FA382B225}"/>
              </a:ext>
            </a:extLst>
          </p:cNvPr>
          <p:cNvPicPr>
            <a:picLocks noChangeAspect="1"/>
          </p:cNvPicPr>
          <p:nvPr/>
        </p:nvPicPr>
        <p:blipFill rotWithShape="1">
          <a:blip r:embed="rId2"/>
          <a:srcRect l="3878" t="27752" r="-3668" b="9670"/>
          <a:stretch/>
        </p:blipFill>
        <p:spPr>
          <a:xfrm>
            <a:off x="-11221" y="0"/>
            <a:ext cx="678877" cy="5143499"/>
          </a:xfrm>
          <a:prstGeom prst="rect">
            <a:avLst/>
          </a:prstGeom>
        </p:spPr>
      </p:pic>
      <p:sp>
        <p:nvSpPr>
          <p:cNvPr id="2" name="TextBox 2"/>
          <p:cNvSpPr txBox="1"/>
          <p:nvPr/>
        </p:nvSpPr>
        <p:spPr>
          <a:xfrm>
            <a:off x="937551" y="-87173"/>
            <a:ext cx="7084127" cy="639599"/>
          </a:xfrm>
          <a:prstGeom prst="rect">
            <a:avLst/>
          </a:prstGeom>
        </p:spPr>
        <p:txBody>
          <a:bodyPr wrap="square" lIns="0" tIns="0" rIns="0" bIns="0" rtlCol="0" anchor="t">
            <a:spAutoFit/>
          </a:bodyPr>
          <a:lstStyle/>
          <a:p>
            <a:pPr algn="ctr">
              <a:lnSpc>
                <a:spcPts val="5810"/>
              </a:lnSpc>
            </a:pPr>
            <a:r>
              <a:rPr lang="en-US" sz="2800" b="1" dirty="0">
                <a:solidFill>
                  <a:srgbClr val="23295D"/>
                </a:solidFill>
                <a:latin typeface="Barlow Condensed Heavy"/>
                <a:ea typeface="Barlow Condensed Heavy"/>
                <a:cs typeface="Barlow Condensed Heavy"/>
                <a:sym typeface="Barlow Condensed Heavy"/>
              </a:rPr>
              <a:t>InventoryMax Business Model Canvas</a:t>
            </a:r>
          </a:p>
        </p:txBody>
      </p:sp>
      <p:grpSp>
        <p:nvGrpSpPr>
          <p:cNvPr id="3" name="Group 3"/>
          <p:cNvGrpSpPr/>
          <p:nvPr/>
        </p:nvGrpSpPr>
        <p:grpSpPr>
          <a:xfrm>
            <a:off x="1173678" y="800626"/>
            <a:ext cx="1255201" cy="2918151"/>
            <a:chOff x="0" y="0"/>
            <a:chExt cx="1103278" cy="1913890"/>
          </a:xfrm>
        </p:grpSpPr>
        <p:sp>
          <p:nvSpPr>
            <p:cNvPr id="4" name="Freeform 4"/>
            <p:cNvSpPr/>
            <p:nvPr/>
          </p:nvSpPr>
          <p:spPr>
            <a:xfrm>
              <a:off x="0" y="0"/>
              <a:ext cx="1103278" cy="1913890"/>
            </a:xfrm>
            <a:custGeom>
              <a:avLst/>
              <a:gdLst/>
              <a:ahLst/>
              <a:cxnLst/>
              <a:rect l="l" t="t" r="r" b="b"/>
              <a:pathLst>
                <a:path w="1103278" h="1913890">
                  <a:moveTo>
                    <a:pt x="0" y="0"/>
                  </a:moveTo>
                  <a:lnTo>
                    <a:pt x="1103278" y="0"/>
                  </a:lnTo>
                  <a:lnTo>
                    <a:pt x="1103278" y="1913890"/>
                  </a:lnTo>
                  <a:lnTo>
                    <a:pt x="0" y="1913890"/>
                  </a:lnTo>
                  <a:close/>
                </a:path>
              </a:pathLst>
            </a:custGeom>
            <a:solidFill>
              <a:srgbClr val="23295D"/>
            </a:solidFill>
          </p:spPr>
        </p:sp>
      </p:grpSp>
      <p:grpSp>
        <p:nvGrpSpPr>
          <p:cNvPr id="5" name="Group 5"/>
          <p:cNvGrpSpPr/>
          <p:nvPr/>
        </p:nvGrpSpPr>
        <p:grpSpPr>
          <a:xfrm>
            <a:off x="2549179" y="802017"/>
            <a:ext cx="1255201" cy="1509288"/>
            <a:chOff x="0" y="0"/>
            <a:chExt cx="1103278" cy="897322"/>
          </a:xfrm>
        </p:grpSpPr>
        <p:sp>
          <p:nvSpPr>
            <p:cNvPr id="6" name="Freeform 6"/>
            <p:cNvSpPr/>
            <p:nvPr/>
          </p:nvSpPr>
          <p:spPr>
            <a:xfrm>
              <a:off x="0" y="0"/>
              <a:ext cx="1103278" cy="897322"/>
            </a:xfrm>
            <a:custGeom>
              <a:avLst/>
              <a:gdLst/>
              <a:ahLst/>
              <a:cxnLst/>
              <a:rect l="l" t="t" r="r" b="b"/>
              <a:pathLst>
                <a:path w="1103278" h="897322">
                  <a:moveTo>
                    <a:pt x="0" y="0"/>
                  </a:moveTo>
                  <a:lnTo>
                    <a:pt x="1103278" y="0"/>
                  </a:lnTo>
                  <a:lnTo>
                    <a:pt x="1103278" y="897322"/>
                  </a:lnTo>
                  <a:lnTo>
                    <a:pt x="0" y="897322"/>
                  </a:lnTo>
                  <a:close/>
                </a:path>
              </a:pathLst>
            </a:custGeom>
            <a:solidFill>
              <a:srgbClr val="489DD7"/>
            </a:solidFill>
          </p:spPr>
        </p:sp>
      </p:grpSp>
      <p:sp>
        <p:nvSpPr>
          <p:cNvPr id="7" name="TextBox 7"/>
          <p:cNvSpPr txBox="1"/>
          <p:nvPr/>
        </p:nvSpPr>
        <p:spPr>
          <a:xfrm>
            <a:off x="1551084" y="910847"/>
            <a:ext cx="711135" cy="107017"/>
          </a:xfrm>
          <a:prstGeom prst="rect">
            <a:avLst/>
          </a:prstGeom>
        </p:spPr>
        <p:txBody>
          <a:bodyPr lIns="0" tIns="0" rIns="0" bIns="0" rtlCol="0" anchor="t">
            <a:spAutoFit/>
          </a:bodyPr>
          <a:lstStyle/>
          <a:p>
            <a:pPr>
              <a:lnSpc>
                <a:spcPts val="891"/>
              </a:lnSpc>
            </a:pPr>
            <a:r>
              <a:rPr lang="en-US" sz="700" b="1" dirty="0">
                <a:solidFill>
                  <a:srgbClr val="C00000"/>
                </a:solidFill>
                <a:latin typeface="Barlow Condensed Heavy"/>
                <a:ea typeface="Barlow Condensed Heavy"/>
                <a:cs typeface="Barlow Condensed Heavy"/>
                <a:sym typeface="Barlow Condensed Heavy"/>
              </a:rPr>
              <a:t>KEY PARTNERS</a:t>
            </a:r>
          </a:p>
        </p:txBody>
      </p:sp>
      <p:sp>
        <p:nvSpPr>
          <p:cNvPr id="8" name="TextBox 8"/>
          <p:cNvSpPr txBox="1"/>
          <p:nvPr/>
        </p:nvSpPr>
        <p:spPr>
          <a:xfrm>
            <a:off x="2691146" y="860132"/>
            <a:ext cx="843510" cy="105478"/>
          </a:xfrm>
          <a:prstGeom prst="rect">
            <a:avLst/>
          </a:prstGeom>
        </p:spPr>
        <p:txBody>
          <a:bodyPr lIns="0" tIns="0" rIns="0" bIns="0" rtlCol="0" anchor="t">
            <a:spAutoFit/>
          </a:bodyPr>
          <a:lstStyle/>
          <a:p>
            <a:pPr algn="ctr">
              <a:lnSpc>
                <a:spcPts val="891"/>
              </a:lnSpc>
            </a:pPr>
            <a:r>
              <a:rPr lang="en-US" sz="650" b="1" dirty="0">
                <a:solidFill>
                  <a:srgbClr val="C00000"/>
                </a:solidFill>
                <a:latin typeface="Barlow Condensed Heavy"/>
                <a:ea typeface="Barlow Condensed Heavy"/>
                <a:cs typeface="Barlow Condensed Heavy"/>
                <a:sym typeface="Barlow Condensed Heavy"/>
              </a:rPr>
              <a:t>KEY ACTIVITIES</a:t>
            </a:r>
          </a:p>
        </p:txBody>
      </p:sp>
      <p:grpSp>
        <p:nvGrpSpPr>
          <p:cNvPr id="9" name="Group 9"/>
          <p:cNvGrpSpPr/>
          <p:nvPr/>
        </p:nvGrpSpPr>
        <p:grpSpPr>
          <a:xfrm>
            <a:off x="2549179" y="2353110"/>
            <a:ext cx="1255201" cy="1365668"/>
            <a:chOff x="0" y="0"/>
            <a:chExt cx="1103278" cy="897322"/>
          </a:xfrm>
        </p:grpSpPr>
        <p:sp>
          <p:nvSpPr>
            <p:cNvPr id="10" name="Freeform 10"/>
            <p:cNvSpPr/>
            <p:nvPr/>
          </p:nvSpPr>
          <p:spPr>
            <a:xfrm>
              <a:off x="0" y="0"/>
              <a:ext cx="1103278" cy="897322"/>
            </a:xfrm>
            <a:custGeom>
              <a:avLst/>
              <a:gdLst/>
              <a:ahLst/>
              <a:cxnLst/>
              <a:rect l="l" t="t" r="r" b="b"/>
              <a:pathLst>
                <a:path w="1103278" h="897322">
                  <a:moveTo>
                    <a:pt x="0" y="0"/>
                  </a:moveTo>
                  <a:lnTo>
                    <a:pt x="1103278" y="0"/>
                  </a:lnTo>
                  <a:lnTo>
                    <a:pt x="1103278" y="897322"/>
                  </a:lnTo>
                  <a:lnTo>
                    <a:pt x="0" y="897322"/>
                  </a:lnTo>
                  <a:close/>
                </a:path>
              </a:pathLst>
            </a:custGeom>
            <a:solidFill>
              <a:srgbClr val="489DD7"/>
            </a:solidFill>
          </p:spPr>
        </p:sp>
      </p:grpSp>
      <p:sp>
        <p:nvSpPr>
          <p:cNvPr id="11" name="TextBox 11"/>
          <p:cNvSpPr txBox="1"/>
          <p:nvPr/>
        </p:nvSpPr>
        <p:spPr>
          <a:xfrm>
            <a:off x="2889027" y="2390292"/>
            <a:ext cx="673285" cy="104067"/>
          </a:xfrm>
          <a:prstGeom prst="rect">
            <a:avLst/>
          </a:prstGeom>
        </p:spPr>
        <p:txBody>
          <a:bodyPr lIns="0" tIns="0" rIns="0" bIns="0" rtlCol="0" anchor="t">
            <a:spAutoFit/>
          </a:bodyPr>
          <a:lstStyle/>
          <a:p>
            <a:pPr algn="ctr">
              <a:lnSpc>
                <a:spcPts val="888"/>
              </a:lnSpc>
            </a:pPr>
            <a:r>
              <a:rPr lang="en-US" sz="600" b="1" dirty="0">
                <a:solidFill>
                  <a:srgbClr val="C00000"/>
                </a:solidFill>
                <a:latin typeface="Barlow Condensed Heavy"/>
                <a:ea typeface="Barlow Condensed Heavy"/>
                <a:cs typeface="Barlow Condensed Heavy"/>
                <a:sym typeface="Barlow Condensed Heavy"/>
              </a:rPr>
              <a:t>KEY RESOURCES</a:t>
            </a:r>
          </a:p>
        </p:txBody>
      </p:sp>
      <p:sp>
        <p:nvSpPr>
          <p:cNvPr id="12" name="TextBox 12"/>
          <p:cNvSpPr txBox="1"/>
          <p:nvPr/>
        </p:nvSpPr>
        <p:spPr>
          <a:xfrm>
            <a:off x="1334001" y="1013106"/>
            <a:ext cx="1072540" cy="2296526"/>
          </a:xfrm>
          <a:prstGeom prst="rect">
            <a:avLst/>
          </a:prstGeom>
        </p:spPr>
        <p:txBody>
          <a:bodyPr wrap="square" lIns="0" tIns="0" rIns="0" bIns="0" rtlCol="0" anchor="t">
            <a:spAutoFit/>
          </a:bodyPr>
          <a:lstStyle/>
          <a:p>
            <a:pPr marL="233395" indent="-233395">
              <a:lnSpc>
                <a:spcPct val="115000"/>
              </a:lnSpc>
              <a:buClr>
                <a:schemeClr val="bg1"/>
              </a:buClr>
              <a:buFont typeface="Wingdings" panose="05000000000000000000" pitchFamily="2" charset="2"/>
              <a:buChar char=""/>
            </a:pPr>
            <a:r>
              <a:rPr lang="en-US" sz="817" dirty="0">
                <a:solidFill>
                  <a:schemeClr val="bg1"/>
                </a:solidFill>
                <a:latin typeface="Calibri" panose="020F0502020204030204" pitchFamily="34" charset="0"/>
                <a:ea typeface="SimSun" panose="02010600030101010101" pitchFamily="2" charset="-122"/>
                <a:cs typeface="Calibri" panose="020F0502020204030204" pitchFamily="34" charset="0"/>
              </a:rPr>
              <a:t>E-commerce platforms (Shopify, WooCommerce)</a:t>
            </a:r>
            <a:endParaRPr lang="en-US" sz="817"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233395" indent="-233395">
              <a:lnSpc>
                <a:spcPct val="115000"/>
              </a:lnSpc>
              <a:buClr>
                <a:schemeClr val="bg1"/>
              </a:buClr>
              <a:buFont typeface="Wingdings" panose="05000000000000000000" pitchFamily="2" charset="2"/>
              <a:buChar char=""/>
            </a:pPr>
            <a:r>
              <a:rPr lang="en-US" sz="817" dirty="0">
                <a:solidFill>
                  <a:schemeClr val="bg1"/>
                </a:solidFill>
                <a:latin typeface="Calibri" panose="020F0502020204030204" pitchFamily="34" charset="0"/>
                <a:ea typeface="SimSun" panose="02010600030101010101" pitchFamily="2" charset="-122"/>
                <a:cs typeface="Calibri" panose="020F0502020204030204" pitchFamily="34" charset="0"/>
              </a:rPr>
              <a:t>Accounting software providers (QuickBooks, Xero)</a:t>
            </a:r>
            <a:endParaRPr lang="en-US" sz="817"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233395" indent="-233395">
              <a:lnSpc>
                <a:spcPct val="115000"/>
              </a:lnSpc>
              <a:buClr>
                <a:schemeClr val="bg1"/>
              </a:buClr>
              <a:buFont typeface="Wingdings" panose="05000000000000000000" pitchFamily="2" charset="2"/>
              <a:buChar char=""/>
            </a:pPr>
            <a:r>
              <a:rPr lang="en-US" sz="817" dirty="0">
                <a:solidFill>
                  <a:schemeClr val="bg1"/>
                </a:solidFill>
                <a:latin typeface="Calibri" panose="020F0502020204030204" pitchFamily="34" charset="0"/>
                <a:ea typeface="SimSun" panose="02010600030101010101" pitchFamily="2" charset="-122"/>
                <a:cs typeface="Calibri" panose="020F0502020204030204" pitchFamily="34" charset="0"/>
              </a:rPr>
              <a:t>Supply chain management companies</a:t>
            </a:r>
            <a:endParaRPr lang="en-US" sz="817"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233395" indent="-233395">
              <a:lnSpc>
                <a:spcPct val="115000"/>
              </a:lnSpc>
              <a:buClr>
                <a:schemeClr val="bg1"/>
              </a:buClr>
              <a:buFont typeface="Wingdings" panose="05000000000000000000" pitchFamily="2" charset="2"/>
              <a:buChar char=""/>
            </a:pPr>
            <a:r>
              <a:rPr lang="en-US" sz="817" dirty="0">
                <a:solidFill>
                  <a:schemeClr val="bg1"/>
                </a:solidFill>
                <a:latin typeface="Calibri" panose="020F0502020204030204" pitchFamily="34" charset="0"/>
                <a:ea typeface="SimSun" panose="02010600030101010101" pitchFamily="2" charset="-122"/>
                <a:cs typeface="Calibri" panose="020F0502020204030204" pitchFamily="34" charset="0"/>
              </a:rPr>
              <a:t>Logistics providers (UPS, FedEx)</a:t>
            </a:r>
            <a:endParaRPr lang="en-US" sz="817"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233395" indent="-233395">
              <a:lnSpc>
                <a:spcPct val="115000"/>
              </a:lnSpc>
              <a:buClr>
                <a:schemeClr val="bg1"/>
              </a:buClr>
              <a:buFont typeface="Wingdings" panose="05000000000000000000" pitchFamily="2" charset="2"/>
              <a:buChar char=""/>
            </a:pPr>
            <a:r>
              <a:rPr lang="en-US" sz="817" dirty="0">
                <a:solidFill>
                  <a:schemeClr val="bg1"/>
                </a:solidFill>
                <a:latin typeface="Calibri" panose="020F0502020204030204" pitchFamily="34" charset="0"/>
                <a:ea typeface="SimSun" panose="02010600030101010101" pitchFamily="2" charset="-122"/>
                <a:cs typeface="Calibri" panose="020F0502020204030204" pitchFamily="34" charset="0"/>
              </a:rPr>
              <a:t>Industry associations and organizations</a:t>
            </a:r>
            <a:endParaRPr lang="en-US" sz="817"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a:lnSpc>
                <a:spcPct val="115000"/>
              </a:lnSpc>
            </a:pPr>
            <a:r>
              <a:rPr lang="en-US" sz="1634" dirty="0">
                <a:latin typeface="Calibri" panose="020F0502020204030204" pitchFamily="34" charset="0"/>
                <a:ea typeface="SimSun" panose="02010600030101010101" pitchFamily="2" charset="-122"/>
                <a:cs typeface="Calibri" panose="020F0502020204030204" pitchFamily="34" charset="0"/>
              </a:rPr>
              <a:t> </a:t>
            </a:r>
            <a:endParaRPr lang="en-US" sz="1225" dirty="0">
              <a:latin typeface="Calibri" panose="020F0502020204030204" pitchFamily="34" charset="0"/>
              <a:ea typeface="SimSun" panose="02010600030101010101" pitchFamily="2" charset="-122"/>
              <a:cs typeface="Times New Roman" panose="02020603050405020304" pitchFamily="18" charset="0"/>
            </a:endParaRPr>
          </a:p>
        </p:txBody>
      </p:sp>
      <p:sp>
        <p:nvSpPr>
          <p:cNvPr id="13" name="TextBox 13"/>
          <p:cNvSpPr txBox="1"/>
          <p:nvPr/>
        </p:nvSpPr>
        <p:spPr>
          <a:xfrm>
            <a:off x="2554418" y="963577"/>
            <a:ext cx="1172838" cy="1529201"/>
          </a:xfrm>
          <a:prstGeom prst="rect">
            <a:avLst/>
          </a:prstGeom>
        </p:spPr>
        <p:txBody>
          <a:bodyPr wrap="square" lIns="0" tIns="0" rIns="0" bIns="0" rtlCol="0" anchor="t">
            <a:spAutoFit/>
          </a:bodyPr>
          <a:lstStyle/>
          <a:p>
            <a:pPr marL="233395" indent="-233395">
              <a:lnSpc>
                <a:spcPct val="115000"/>
              </a:lnSpc>
              <a:buFont typeface="Wingdings" panose="05000000000000000000" pitchFamily="2" charset="2"/>
              <a:buChar char=""/>
            </a:pPr>
            <a:r>
              <a:rPr lang="en-US" sz="715" dirty="0">
                <a:solidFill>
                  <a:schemeClr val="bg1"/>
                </a:solidFill>
                <a:latin typeface="Calibri" panose="020F0502020204030204" pitchFamily="34" charset="0"/>
                <a:ea typeface="SimSun" panose="02010600030101010101" pitchFamily="2" charset="-122"/>
                <a:cs typeface="Calibri" panose="020F0502020204030204" pitchFamily="34" charset="0"/>
              </a:rPr>
              <a:t>Software development and maintenance</a:t>
            </a:r>
            <a:endParaRPr lang="en-US" sz="715"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233395" indent="-233395">
              <a:lnSpc>
                <a:spcPct val="115000"/>
              </a:lnSpc>
              <a:buFont typeface="Wingdings" panose="05000000000000000000" pitchFamily="2" charset="2"/>
              <a:buChar char=""/>
            </a:pPr>
            <a:r>
              <a:rPr lang="en-US" sz="715" dirty="0">
                <a:solidFill>
                  <a:schemeClr val="bg1"/>
                </a:solidFill>
                <a:latin typeface="Calibri" panose="020F0502020204030204" pitchFamily="34" charset="0"/>
                <a:ea typeface="SimSun" panose="02010600030101010101" pitchFamily="2" charset="-122"/>
                <a:cs typeface="Calibri" panose="020F0502020204030204" pitchFamily="34" charset="0"/>
              </a:rPr>
              <a:t>Integration with e-commerce platforms and accounting software</a:t>
            </a:r>
            <a:endParaRPr lang="en-US" sz="715"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233395" indent="-233395">
              <a:lnSpc>
                <a:spcPct val="115000"/>
              </a:lnSpc>
              <a:buFont typeface="Wingdings" panose="05000000000000000000" pitchFamily="2" charset="2"/>
              <a:buChar char=""/>
            </a:pPr>
            <a:r>
              <a:rPr lang="en-US" sz="715" dirty="0">
                <a:solidFill>
                  <a:schemeClr val="bg1"/>
                </a:solidFill>
                <a:latin typeface="Calibri" panose="020F0502020204030204" pitchFamily="34" charset="0"/>
                <a:ea typeface="SimSun" panose="02010600030101010101" pitchFamily="2" charset="-122"/>
                <a:cs typeface="Calibri" panose="020F0502020204030204" pitchFamily="34" charset="0"/>
              </a:rPr>
              <a:t>Data analytics and reporting</a:t>
            </a:r>
            <a:endParaRPr lang="en-US" sz="715"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233395" indent="-233395">
              <a:lnSpc>
                <a:spcPct val="115000"/>
              </a:lnSpc>
              <a:buFont typeface="Wingdings" panose="05000000000000000000" pitchFamily="2" charset="2"/>
              <a:buChar char=""/>
            </a:pPr>
            <a:r>
              <a:rPr lang="en-US" sz="715" dirty="0">
                <a:solidFill>
                  <a:schemeClr val="bg1"/>
                </a:solidFill>
                <a:latin typeface="Calibri" panose="020F0502020204030204" pitchFamily="34" charset="0"/>
                <a:ea typeface="SimSun" panose="02010600030101010101" pitchFamily="2" charset="-122"/>
                <a:cs typeface="Calibri" panose="020F0502020204030204" pitchFamily="34" charset="0"/>
              </a:rPr>
              <a:t>Customer support and training</a:t>
            </a:r>
            <a:endParaRPr lang="en-US" sz="715"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233395" indent="-233395">
              <a:lnSpc>
                <a:spcPct val="115000"/>
              </a:lnSpc>
              <a:buFont typeface="Wingdings" panose="05000000000000000000" pitchFamily="2" charset="2"/>
              <a:buChar char=""/>
            </a:pPr>
            <a:r>
              <a:rPr lang="en-US" sz="715" dirty="0">
                <a:solidFill>
                  <a:schemeClr val="bg1"/>
                </a:solidFill>
                <a:latin typeface="Calibri" panose="020F0502020204030204" pitchFamily="34" charset="0"/>
                <a:ea typeface="SimSun" panose="02010600030101010101" pitchFamily="2" charset="-122"/>
                <a:cs typeface="Calibri" panose="020F0502020204030204" pitchFamily="34" charset="0"/>
              </a:rPr>
              <a:t>Marketing and sales</a:t>
            </a:r>
            <a:endParaRPr lang="en-US" sz="715"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a:lnSpc>
                <a:spcPct val="115000"/>
              </a:lnSpc>
            </a:pPr>
            <a:r>
              <a:rPr lang="en-US" sz="953" dirty="0">
                <a:latin typeface="Calibri" panose="020F0502020204030204" pitchFamily="34" charset="0"/>
                <a:ea typeface="SimSun" panose="02010600030101010101" pitchFamily="2" charset="-122"/>
                <a:cs typeface="Calibri" panose="020F0502020204030204" pitchFamily="34" charset="0"/>
              </a:rPr>
              <a:t> </a:t>
            </a:r>
            <a:endParaRPr lang="en-US" sz="953" dirty="0">
              <a:latin typeface="Calibri" panose="020F0502020204030204" pitchFamily="34" charset="0"/>
              <a:ea typeface="SimSun" panose="02010600030101010101" pitchFamily="2" charset="-122"/>
              <a:cs typeface="Times New Roman" panose="02020603050405020304" pitchFamily="18" charset="0"/>
            </a:endParaRPr>
          </a:p>
          <a:p>
            <a:pPr marL="58935" lvl="1">
              <a:lnSpc>
                <a:spcPts val="764"/>
              </a:lnSpc>
            </a:pPr>
            <a:endParaRPr lang="en-US" sz="546" b="1" dirty="0">
              <a:solidFill>
                <a:srgbClr val="FFFFFF"/>
              </a:solidFill>
              <a:latin typeface="Fira Sans Medium"/>
              <a:ea typeface="Fira Sans Medium"/>
              <a:cs typeface="Fira Sans Medium"/>
              <a:sym typeface="Fira Sans Medium"/>
            </a:endParaRPr>
          </a:p>
        </p:txBody>
      </p:sp>
      <p:sp>
        <p:nvSpPr>
          <p:cNvPr id="14" name="TextBox 14"/>
          <p:cNvSpPr txBox="1"/>
          <p:nvPr/>
        </p:nvSpPr>
        <p:spPr>
          <a:xfrm>
            <a:off x="2578577" y="2460658"/>
            <a:ext cx="1183470" cy="1360565"/>
          </a:xfrm>
          <a:prstGeom prst="rect">
            <a:avLst/>
          </a:prstGeom>
        </p:spPr>
        <p:txBody>
          <a:bodyPr wrap="square" lIns="0" tIns="0" rIns="0" bIns="0" rtlCol="0" anchor="t">
            <a:spAutoFit/>
          </a:bodyPr>
          <a:lstStyle/>
          <a:p>
            <a:pPr marL="233395" indent="-233395">
              <a:lnSpc>
                <a:spcPct val="115000"/>
              </a:lnSpc>
              <a:buFont typeface="Wingdings" panose="05000000000000000000" pitchFamily="2" charset="2"/>
              <a:buChar char=""/>
            </a:pPr>
            <a:r>
              <a:rPr lang="en-US" sz="715" dirty="0">
                <a:solidFill>
                  <a:schemeClr val="bg1"/>
                </a:solidFill>
                <a:latin typeface="Calibri" panose="020F0502020204030204" pitchFamily="34" charset="0"/>
                <a:ea typeface="SimSun" panose="02010600030101010101" pitchFamily="2" charset="-122"/>
                <a:cs typeface="Calibri" panose="020F0502020204030204" pitchFamily="34" charset="0"/>
              </a:rPr>
              <a:t>Development team</a:t>
            </a:r>
            <a:endParaRPr lang="en-US" sz="715"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233395" indent="-233395">
              <a:lnSpc>
                <a:spcPct val="115000"/>
              </a:lnSpc>
              <a:buFont typeface="Wingdings" panose="05000000000000000000" pitchFamily="2" charset="2"/>
              <a:buChar char=""/>
            </a:pPr>
            <a:r>
              <a:rPr lang="en-US" sz="715" dirty="0">
                <a:solidFill>
                  <a:schemeClr val="bg1"/>
                </a:solidFill>
                <a:latin typeface="Calibri" panose="020F0502020204030204" pitchFamily="34" charset="0"/>
                <a:ea typeface="SimSun" panose="02010600030101010101" pitchFamily="2" charset="-122"/>
                <a:cs typeface="Calibri" panose="020F0502020204030204" pitchFamily="34" charset="0"/>
              </a:rPr>
              <a:t>Sales and marketing team</a:t>
            </a:r>
            <a:endParaRPr lang="en-US" sz="715"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233395" indent="-233395">
              <a:lnSpc>
                <a:spcPct val="115000"/>
              </a:lnSpc>
              <a:buFont typeface="Wingdings" panose="05000000000000000000" pitchFamily="2" charset="2"/>
              <a:buChar char=""/>
            </a:pPr>
            <a:r>
              <a:rPr lang="en-US" sz="715" dirty="0">
                <a:solidFill>
                  <a:schemeClr val="bg1"/>
                </a:solidFill>
                <a:latin typeface="Calibri" panose="020F0502020204030204" pitchFamily="34" charset="0"/>
                <a:ea typeface="SimSun" panose="02010600030101010101" pitchFamily="2" charset="-122"/>
                <a:cs typeface="Calibri" panose="020F0502020204030204" pitchFamily="34" charset="0"/>
              </a:rPr>
              <a:t>Customer support team</a:t>
            </a:r>
            <a:endParaRPr lang="en-US" sz="715"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233395" indent="-233395">
              <a:lnSpc>
                <a:spcPct val="115000"/>
              </a:lnSpc>
              <a:buFont typeface="Wingdings" panose="05000000000000000000" pitchFamily="2" charset="2"/>
              <a:buChar char=""/>
            </a:pPr>
            <a:r>
              <a:rPr lang="en-US" sz="715" dirty="0">
                <a:solidFill>
                  <a:schemeClr val="bg1"/>
                </a:solidFill>
                <a:latin typeface="Calibri" panose="020F0502020204030204" pitchFamily="34" charset="0"/>
                <a:ea typeface="SimSun" panose="02010600030101010101" pitchFamily="2" charset="-122"/>
                <a:cs typeface="Calibri" panose="020F0502020204030204" pitchFamily="34" charset="0"/>
              </a:rPr>
              <a:t>Data centers and infrastructure</a:t>
            </a:r>
            <a:endParaRPr lang="en-US" sz="715"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233395" indent="-233395">
              <a:lnSpc>
                <a:spcPct val="115000"/>
              </a:lnSpc>
              <a:buFont typeface="Wingdings" panose="05000000000000000000" pitchFamily="2" charset="2"/>
              <a:buChar char=""/>
            </a:pPr>
            <a:r>
              <a:rPr lang="en-US" sz="715" dirty="0">
                <a:solidFill>
                  <a:schemeClr val="bg1"/>
                </a:solidFill>
                <a:latin typeface="Calibri" panose="020F0502020204030204" pitchFamily="34" charset="0"/>
                <a:ea typeface="SimSun" panose="02010600030101010101" pitchFamily="2" charset="-122"/>
                <a:cs typeface="Calibri" panose="020F0502020204030204" pitchFamily="34" charset="0"/>
              </a:rPr>
              <a:t>Partnerships with e-commerce platforms and accounting software providers</a:t>
            </a:r>
            <a:endParaRPr lang="en-US" sz="715"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58935" lvl="1">
              <a:lnSpc>
                <a:spcPts val="764"/>
              </a:lnSpc>
            </a:pPr>
            <a:endParaRPr lang="en-US" sz="546" b="1" dirty="0">
              <a:solidFill>
                <a:srgbClr val="FFFFFF"/>
              </a:solidFill>
              <a:latin typeface="Fira Sans Medium"/>
              <a:ea typeface="Fira Sans Medium"/>
              <a:cs typeface="Fira Sans Medium"/>
              <a:sym typeface="Fira Sans Medium"/>
            </a:endParaRPr>
          </a:p>
        </p:txBody>
      </p:sp>
      <p:grpSp>
        <p:nvGrpSpPr>
          <p:cNvPr id="15" name="Group 15"/>
          <p:cNvGrpSpPr/>
          <p:nvPr/>
        </p:nvGrpSpPr>
        <p:grpSpPr>
          <a:xfrm>
            <a:off x="3947018" y="805775"/>
            <a:ext cx="1255201" cy="2913003"/>
            <a:chOff x="0" y="0"/>
            <a:chExt cx="1103278" cy="1913890"/>
          </a:xfrm>
        </p:grpSpPr>
        <p:sp>
          <p:nvSpPr>
            <p:cNvPr id="16" name="Freeform 16"/>
            <p:cNvSpPr/>
            <p:nvPr/>
          </p:nvSpPr>
          <p:spPr>
            <a:xfrm>
              <a:off x="0" y="0"/>
              <a:ext cx="1103278" cy="1913890"/>
            </a:xfrm>
            <a:custGeom>
              <a:avLst/>
              <a:gdLst/>
              <a:ahLst/>
              <a:cxnLst/>
              <a:rect l="l" t="t" r="r" b="b"/>
              <a:pathLst>
                <a:path w="1103278" h="1913890">
                  <a:moveTo>
                    <a:pt x="0" y="0"/>
                  </a:moveTo>
                  <a:lnTo>
                    <a:pt x="1103278" y="0"/>
                  </a:lnTo>
                  <a:lnTo>
                    <a:pt x="1103278" y="1913890"/>
                  </a:lnTo>
                  <a:lnTo>
                    <a:pt x="0" y="1913890"/>
                  </a:lnTo>
                  <a:close/>
                </a:path>
              </a:pathLst>
            </a:custGeom>
            <a:solidFill>
              <a:srgbClr val="23295D"/>
            </a:solidFill>
          </p:spPr>
        </p:sp>
      </p:grpSp>
      <p:grpSp>
        <p:nvGrpSpPr>
          <p:cNvPr id="17" name="Group 17"/>
          <p:cNvGrpSpPr/>
          <p:nvPr/>
        </p:nvGrpSpPr>
        <p:grpSpPr>
          <a:xfrm>
            <a:off x="5339621" y="806760"/>
            <a:ext cx="1255201" cy="1557521"/>
            <a:chOff x="0" y="0"/>
            <a:chExt cx="1103278" cy="897322"/>
          </a:xfrm>
        </p:grpSpPr>
        <p:sp>
          <p:nvSpPr>
            <p:cNvPr id="18" name="Freeform 18"/>
            <p:cNvSpPr/>
            <p:nvPr/>
          </p:nvSpPr>
          <p:spPr>
            <a:xfrm>
              <a:off x="0" y="0"/>
              <a:ext cx="1103278" cy="897322"/>
            </a:xfrm>
            <a:custGeom>
              <a:avLst/>
              <a:gdLst/>
              <a:ahLst/>
              <a:cxnLst/>
              <a:rect l="l" t="t" r="r" b="b"/>
              <a:pathLst>
                <a:path w="1103278" h="897322">
                  <a:moveTo>
                    <a:pt x="0" y="0"/>
                  </a:moveTo>
                  <a:lnTo>
                    <a:pt x="1103278" y="0"/>
                  </a:lnTo>
                  <a:lnTo>
                    <a:pt x="1103278" y="897322"/>
                  </a:lnTo>
                  <a:lnTo>
                    <a:pt x="0" y="897322"/>
                  </a:lnTo>
                  <a:close/>
                </a:path>
              </a:pathLst>
            </a:custGeom>
            <a:solidFill>
              <a:srgbClr val="489DD7"/>
            </a:solidFill>
          </p:spPr>
        </p:sp>
      </p:grpSp>
      <p:sp>
        <p:nvSpPr>
          <p:cNvPr id="19" name="TextBox 19"/>
          <p:cNvSpPr txBox="1"/>
          <p:nvPr/>
        </p:nvSpPr>
        <p:spPr>
          <a:xfrm>
            <a:off x="4047388" y="872379"/>
            <a:ext cx="991624" cy="179536"/>
          </a:xfrm>
          <a:prstGeom prst="rect">
            <a:avLst/>
          </a:prstGeom>
        </p:spPr>
        <p:txBody>
          <a:bodyPr wrap="square" lIns="0" tIns="0" rIns="0" bIns="0" rtlCol="0" anchor="t">
            <a:spAutoFit/>
          </a:bodyPr>
          <a:lstStyle/>
          <a:p>
            <a:pPr>
              <a:lnSpc>
                <a:spcPts val="739"/>
              </a:lnSpc>
            </a:pPr>
            <a:r>
              <a:rPr lang="en-US" sz="700" b="1" dirty="0">
                <a:solidFill>
                  <a:srgbClr val="C00000"/>
                </a:solidFill>
                <a:latin typeface="Barlow Condensed Heavy"/>
                <a:ea typeface="Barlow Condensed Heavy"/>
                <a:cs typeface="Barlow Condensed Heavy"/>
                <a:sym typeface="Barlow Condensed Heavy"/>
              </a:rPr>
              <a:t>VALUE PROPOSITIONS</a:t>
            </a:r>
          </a:p>
        </p:txBody>
      </p:sp>
      <p:sp>
        <p:nvSpPr>
          <p:cNvPr id="20" name="TextBox 20"/>
          <p:cNvSpPr txBox="1"/>
          <p:nvPr/>
        </p:nvSpPr>
        <p:spPr>
          <a:xfrm>
            <a:off x="5405778" y="850239"/>
            <a:ext cx="1277991" cy="104067"/>
          </a:xfrm>
          <a:prstGeom prst="rect">
            <a:avLst/>
          </a:prstGeom>
        </p:spPr>
        <p:txBody>
          <a:bodyPr wrap="square" lIns="0" tIns="0" rIns="0" bIns="0" rtlCol="0" anchor="t">
            <a:spAutoFit/>
          </a:bodyPr>
          <a:lstStyle/>
          <a:p>
            <a:pPr>
              <a:lnSpc>
                <a:spcPts val="891"/>
              </a:lnSpc>
            </a:pPr>
            <a:r>
              <a:rPr lang="en-US" sz="600" b="1" dirty="0">
                <a:solidFill>
                  <a:srgbClr val="C00000"/>
                </a:solidFill>
                <a:latin typeface="Barlow Condensed Heavy"/>
                <a:ea typeface="Barlow Condensed Heavy"/>
                <a:cs typeface="Barlow Condensed Heavy"/>
                <a:sym typeface="Barlow Condensed Heavy"/>
              </a:rPr>
              <a:t>CUSTOMER RELATIONSHIPS</a:t>
            </a:r>
          </a:p>
        </p:txBody>
      </p:sp>
      <p:grpSp>
        <p:nvGrpSpPr>
          <p:cNvPr id="21" name="Group 21"/>
          <p:cNvGrpSpPr/>
          <p:nvPr/>
        </p:nvGrpSpPr>
        <p:grpSpPr>
          <a:xfrm>
            <a:off x="5349752" y="2398558"/>
            <a:ext cx="1255201" cy="1342532"/>
            <a:chOff x="0" y="0"/>
            <a:chExt cx="1103278" cy="897322"/>
          </a:xfrm>
        </p:grpSpPr>
        <p:sp>
          <p:nvSpPr>
            <p:cNvPr id="22" name="Freeform 22"/>
            <p:cNvSpPr/>
            <p:nvPr/>
          </p:nvSpPr>
          <p:spPr>
            <a:xfrm>
              <a:off x="0" y="0"/>
              <a:ext cx="1103278" cy="897322"/>
            </a:xfrm>
            <a:custGeom>
              <a:avLst/>
              <a:gdLst/>
              <a:ahLst/>
              <a:cxnLst/>
              <a:rect l="l" t="t" r="r" b="b"/>
              <a:pathLst>
                <a:path w="1103278" h="897322">
                  <a:moveTo>
                    <a:pt x="0" y="0"/>
                  </a:moveTo>
                  <a:lnTo>
                    <a:pt x="1103278" y="0"/>
                  </a:lnTo>
                  <a:lnTo>
                    <a:pt x="1103278" y="897322"/>
                  </a:lnTo>
                  <a:lnTo>
                    <a:pt x="0" y="897322"/>
                  </a:lnTo>
                  <a:close/>
                </a:path>
              </a:pathLst>
            </a:custGeom>
            <a:solidFill>
              <a:srgbClr val="489DD7"/>
            </a:solidFill>
          </p:spPr>
        </p:sp>
      </p:grpSp>
      <p:sp>
        <p:nvSpPr>
          <p:cNvPr id="23" name="TextBox 23"/>
          <p:cNvSpPr txBox="1"/>
          <p:nvPr/>
        </p:nvSpPr>
        <p:spPr>
          <a:xfrm>
            <a:off x="5719694" y="2439932"/>
            <a:ext cx="582780" cy="107017"/>
          </a:xfrm>
          <a:prstGeom prst="rect">
            <a:avLst/>
          </a:prstGeom>
        </p:spPr>
        <p:txBody>
          <a:bodyPr lIns="0" tIns="0" rIns="0" bIns="0" rtlCol="0" anchor="t">
            <a:spAutoFit/>
          </a:bodyPr>
          <a:lstStyle/>
          <a:p>
            <a:pPr algn="ctr">
              <a:lnSpc>
                <a:spcPts val="891"/>
              </a:lnSpc>
            </a:pPr>
            <a:r>
              <a:rPr lang="en-US" sz="700" b="1" dirty="0">
                <a:solidFill>
                  <a:srgbClr val="C00000"/>
                </a:solidFill>
                <a:latin typeface="Barlow Condensed Heavy"/>
                <a:ea typeface="Barlow Condensed Heavy"/>
                <a:cs typeface="Barlow Condensed Heavy"/>
                <a:sym typeface="Barlow Condensed Heavy"/>
              </a:rPr>
              <a:t>CHANNELS</a:t>
            </a:r>
          </a:p>
        </p:txBody>
      </p:sp>
      <p:sp>
        <p:nvSpPr>
          <p:cNvPr id="24" name="TextBox 24"/>
          <p:cNvSpPr txBox="1"/>
          <p:nvPr/>
        </p:nvSpPr>
        <p:spPr>
          <a:xfrm>
            <a:off x="4006704" y="971565"/>
            <a:ext cx="1072992" cy="1975156"/>
          </a:xfrm>
          <a:prstGeom prst="rect">
            <a:avLst/>
          </a:prstGeom>
        </p:spPr>
        <p:txBody>
          <a:bodyPr lIns="0" tIns="0" rIns="0" bIns="0" rtlCol="0" anchor="t">
            <a:spAutoFit/>
          </a:bodyPr>
          <a:lstStyle/>
          <a:p>
            <a:pPr marL="233395" indent="-233395">
              <a:lnSpc>
                <a:spcPct val="115000"/>
              </a:lnSpc>
              <a:buClr>
                <a:schemeClr val="bg1"/>
              </a:buClr>
              <a:buFont typeface="Wingdings" panose="05000000000000000000" pitchFamily="2" charset="2"/>
              <a:buChar char=""/>
            </a:pPr>
            <a:r>
              <a:rPr lang="en-US" sz="817" dirty="0">
                <a:solidFill>
                  <a:schemeClr val="bg1"/>
                </a:solidFill>
                <a:latin typeface="Calibri" panose="020F0502020204030204" pitchFamily="34" charset="0"/>
                <a:ea typeface="SimSun" panose="02010600030101010101" pitchFamily="2" charset="-122"/>
                <a:cs typeface="Calibri" panose="020F0502020204030204" pitchFamily="34" charset="0"/>
              </a:rPr>
              <a:t>Real-time inventory tracking and management</a:t>
            </a:r>
            <a:endParaRPr lang="en-US" sz="817"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233395" indent="-233395">
              <a:lnSpc>
                <a:spcPct val="115000"/>
              </a:lnSpc>
              <a:buClr>
                <a:schemeClr val="bg1"/>
              </a:buClr>
              <a:buFont typeface="Wingdings" panose="05000000000000000000" pitchFamily="2" charset="2"/>
              <a:buChar char=""/>
            </a:pPr>
            <a:r>
              <a:rPr lang="en-US" sz="817" dirty="0">
                <a:solidFill>
                  <a:schemeClr val="bg1"/>
                </a:solidFill>
                <a:latin typeface="Calibri" panose="020F0502020204030204" pitchFamily="34" charset="0"/>
                <a:ea typeface="SimSun" panose="02010600030101010101" pitchFamily="2" charset="-122"/>
                <a:cs typeface="Calibri" panose="020F0502020204030204" pitchFamily="34" charset="0"/>
              </a:rPr>
              <a:t>Automated reporting and analytics</a:t>
            </a:r>
            <a:endParaRPr lang="en-US" sz="817"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233395" indent="-233395">
              <a:lnSpc>
                <a:spcPct val="115000"/>
              </a:lnSpc>
              <a:buClr>
                <a:schemeClr val="bg1"/>
              </a:buClr>
              <a:buFont typeface="Wingdings" panose="05000000000000000000" pitchFamily="2" charset="2"/>
              <a:buChar char=""/>
            </a:pPr>
            <a:r>
              <a:rPr lang="en-US" sz="817" dirty="0">
                <a:solidFill>
                  <a:schemeClr val="bg1"/>
                </a:solidFill>
                <a:latin typeface="Calibri" panose="020F0502020204030204" pitchFamily="34" charset="0"/>
                <a:ea typeface="SimSun" panose="02010600030101010101" pitchFamily="2" charset="-122"/>
                <a:cs typeface="Calibri" panose="020F0502020204030204" pitchFamily="34" charset="0"/>
              </a:rPr>
              <a:t>Improved supply chain efficiency</a:t>
            </a:r>
            <a:endParaRPr lang="en-US" sz="817"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233395" indent="-233395">
              <a:lnSpc>
                <a:spcPct val="115000"/>
              </a:lnSpc>
              <a:buClr>
                <a:schemeClr val="bg1"/>
              </a:buClr>
              <a:buFont typeface="Wingdings" panose="05000000000000000000" pitchFamily="2" charset="2"/>
              <a:buChar char=""/>
            </a:pPr>
            <a:r>
              <a:rPr lang="en-US" sz="817" dirty="0">
                <a:solidFill>
                  <a:schemeClr val="bg1"/>
                </a:solidFill>
                <a:latin typeface="Calibri" panose="020F0502020204030204" pitchFamily="34" charset="0"/>
                <a:ea typeface="SimSun" panose="02010600030101010101" pitchFamily="2" charset="-122"/>
                <a:cs typeface="Calibri" panose="020F0502020204030204" pitchFamily="34" charset="0"/>
              </a:rPr>
              <a:t>Enhanced customer satisfaction</a:t>
            </a:r>
            <a:endParaRPr lang="en-US" sz="817"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233395" indent="-233395">
              <a:lnSpc>
                <a:spcPct val="115000"/>
              </a:lnSpc>
              <a:buClr>
                <a:schemeClr val="bg1"/>
              </a:buClr>
              <a:buFont typeface="Wingdings" panose="05000000000000000000" pitchFamily="2" charset="2"/>
              <a:buChar char=""/>
            </a:pPr>
            <a:r>
              <a:rPr lang="en-US" sz="817" dirty="0">
                <a:solidFill>
                  <a:schemeClr val="bg1"/>
                </a:solidFill>
                <a:latin typeface="Calibri" panose="020F0502020204030204" pitchFamily="34" charset="0"/>
                <a:ea typeface="SimSun" panose="02010600030101010101" pitchFamily="2" charset="-122"/>
                <a:cs typeface="Calibri" panose="020F0502020204030204" pitchFamily="34" charset="0"/>
              </a:rPr>
              <a:t>Scalable and customizable solution</a:t>
            </a:r>
            <a:endParaRPr lang="en-US" sz="817"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58935" lvl="1">
              <a:lnSpc>
                <a:spcPts val="764"/>
              </a:lnSpc>
            </a:pPr>
            <a:endParaRPr lang="en-US" sz="546" b="1" dirty="0">
              <a:solidFill>
                <a:srgbClr val="FFFFFF"/>
              </a:solidFill>
              <a:latin typeface="Fira Sans Medium"/>
              <a:ea typeface="Fira Sans Medium"/>
              <a:cs typeface="Fira Sans Medium"/>
              <a:sym typeface="Fira Sans Medium"/>
            </a:endParaRPr>
          </a:p>
        </p:txBody>
      </p:sp>
      <p:sp>
        <p:nvSpPr>
          <p:cNvPr id="25" name="TextBox 25"/>
          <p:cNvSpPr txBox="1"/>
          <p:nvPr/>
        </p:nvSpPr>
        <p:spPr>
          <a:xfrm>
            <a:off x="5372937" y="998572"/>
            <a:ext cx="1207275" cy="1517082"/>
          </a:xfrm>
          <a:prstGeom prst="rect">
            <a:avLst/>
          </a:prstGeom>
        </p:spPr>
        <p:txBody>
          <a:bodyPr wrap="square" lIns="0" tIns="0" rIns="0" bIns="0" rtlCol="0" anchor="t">
            <a:spAutoFit/>
          </a:bodyPr>
          <a:lstStyle/>
          <a:p>
            <a:pPr marL="233395" indent="-233395">
              <a:lnSpc>
                <a:spcPct val="115000"/>
              </a:lnSpc>
              <a:buFont typeface="Wingdings" panose="05000000000000000000" pitchFamily="2" charset="2"/>
              <a:buChar char=""/>
            </a:pPr>
            <a:r>
              <a:rPr lang="en-US" sz="681" dirty="0">
                <a:solidFill>
                  <a:schemeClr val="bg1"/>
                </a:solidFill>
                <a:latin typeface="Calibri" panose="020F0502020204030204" pitchFamily="34" charset="0"/>
                <a:ea typeface="SimSun" panose="02010600030101010101" pitchFamily="2" charset="-122"/>
                <a:cs typeface="Calibri" panose="020F0502020204030204" pitchFamily="34" charset="0"/>
              </a:rPr>
              <a:t>Personalized support and training</a:t>
            </a:r>
            <a:endParaRPr lang="en-US" sz="681"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233395" indent="-233395">
              <a:lnSpc>
                <a:spcPct val="115000"/>
              </a:lnSpc>
              <a:buFont typeface="Wingdings" panose="05000000000000000000" pitchFamily="2" charset="2"/>
              <a:buChar char=""/>
            </a:pPr>
            <a:r>
              <a:rPr lang="en-US" sz="681" dirty="0">
                <a:solidFill>
                  <a:schemeClr val="bg1"/>
                </a:solidFill>
                <a:latin typeface="Calibri" panose="020F0502020204030204" pitchFamily="34" charset="0"/>
                <a:ea typeface="SimSun" panose="02010600030101010101" pitchFamily="2" charset="-122"/>
                <a:cs typeface="Calibri" panose="020F0502020204030204" pitchFamily="34" charset="0"/>
              </a:rPr>
              <a:t>Regular software updates and enhancements</a:t>
            </a:r>
            <a:endParaRPr lang="en-US" sz="681"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233395" indent="-233395">
              <a:lnSpc>
                <a:spcPct val="115000"/>
              </a:lnSpc>
              <a:buFont typeface="Wingdings" panose="05000000000000000000" pitchFamily="2" charset="2"/>
              <a:buChar char=""/>
            </a:pPr>
            <a:r>
              <a:rPr lang="en-US" sz="681" dirty="0">
                <a:solidFill>
                  <a:schemeClr val="bg1"/>
                </a:solidFill>
                <a:latin typeface="Calibri" panose="020F0502020204030204" pitchFamily="34" charset="0"/>
                <a:ea typeface="SimSun" panose="02010600030101010101" pitchFamily="2" charset="-122"/>
                <a:cs typeface="Calibri" panose="020F0502020204030204" pitchFamily="34" charset="0"/>
              </a:rPr>
              <a:t>Dedicated account management</a:t>
            </a:r>
            <a:endParaRPr lang="en-US" sz="681"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233395" indent="-233395">
              <a:lnSpc>
                <a:spcPct val="115000"/>
              </a:lnSpc>
              <a:buFont typeface="Wingdings" panose="05000000000000000000" pitchFamily="2" charset="2"/>
              <a:buChar char=""/>
            </a:pPr>
            <a:r>
              <a:rPr lang="en-US" sz="681" dirty="0">
                <a:solidFill>
                  <a:schemeClr val="bg1"/>
                </a:solidFill>
                <a:latin typeface="Calibri" panose="020F0502020204030204" pitchFamily="34" charset="0"/>
                <a:ea typeface="SimSun" panose="02010600030101010101" pitchFamily="2" charset="-122"/>
                <a:cs typeface="Calibri" panose="020F0502020204030204" pitchFamily="34" charset="0"/>
              </a:rPr>
              <a:t>Online community and forums</a:t>
            </a:r>
            <a:endParaRPr lang="en-US" sz="681"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233395" indent="-233395">
              <a:lnSpc>
                <a:spcPct val="115000"/>
              </a:lnSpc>
              <a:buFont typeface="Wingdings" panose="05000000000000000000" pitchFamily="2" charset="2"/>
              <a:buChar char=""/>
            </a:pPr>
            <a:r>
              <a:rPr lang="en-US" sz="681" dirty="0">
                <a:solidFill>
                  <a:schemeClr val="bg1"/>
                </a:solidFill>
                <a:latin typeface="Calibri" panose="020F0502020204030204" pitchFamily="34" charset="0"/>
                <a:ea typeface="SimSun" panose="02010600030101010101" pitchFamily="2" charset="-122"/>
                <a:cs typeface="Calibri" panose="020F0502020204030204" pitchFamily="34" charset="0"/>
              </a:rPr>
              <a:t>Priority support for premium customers</a:t>
            </a:r>
            <a:endParaRPr lang="en-US" sz="681"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a:lnSpc>
                <a:spcPct val="115000"/>
              </a:lnSpc>
            </a:pPr>
            <a:r>
              <a:rPr lang="en-US" sz="1225" dirty="0">
                <a:latin typeface="Calibri" panose="020F0502020204030204" pitchFamily="34" charset="0"/>
                <a:ea typeface="SimSun" panose="02010600030101010101" pitchFamily="2" charset="-122"/>
                <a:cs typeface="Calibri" panose="020F0502020204030204" pitchFamily="34" charset="0"/>
              </a:rPr>
              <a:t> </a:t>
            </a:r>
            <a:endParaRPr lang="en-US" sz="1225" dirty="0">
              <a:latin typeface="Calibri" panose="020F0502020204030204" pitchFamily="34" charset="0"/>
              <a:ea typeface="SimSun" panose="02010600030101010101" pitchFamily="2" charset="-122"/>
              <a:cs typeface="Times New Roman" panose="02020603050405020304" pitchFamily="18" charset="0"/>
            </a:endParaRPr>
          </a:p>
          <a:p>
            <a:pPr marL="58935" lvl="1">
              <a:lnSpc>
                <a:spcPts val="764"/>
              </a:lnSpc>
            </a:pPr>
            <a:endParaRPr lang="en-US" sz="546" b="1" dirty="0">
              <a:solidFill>
                <a:srgbClr val="FFFFFF"/>
              </a:solidFill>
              <a:latin typeface="Fira Sans Medium"/>
              <a:ea typeface="Fira Sans Medium"/>
              <a:cs typeface="Fira Sans Medium"/>
              <a:sym typeface="Fira Sans Medium"/>
            </a:endParaRPr>
          </a:p>
        </p:txBody>
      </p:sp>
      <p:sp>
        <p:nvSpPr>
          <p:cNvPr id="26" name="TextBox 26"/>
          <p:cNvSpPr txBox="1"/>
          <p:nvPr/>
        </p:nvSpPr>
        <p:spPr>
          <a:xfrm>
            <a:off x="5376172" y="2549197"/>
            <a:ext cx="1146064" cy="1529906"/>
          </a:xfrm>
          <a:prstGeom prst="rect">
            <a:avLst/>
          </a:prstGeom>
        </p:spPr>
        <p:txBody>
          <a:bodyPr wrap="square" lIns="0" tIns="0" rIns="0" bIns="0" rtlCol="0" anchor="t">
            <a:spAutoFit/>
          </a:bodyPr>
          <a:lstStyle/>
          <a:p>
            <a:pPr marL="233395" indent="-233395">
              <a:lnSpc>
                <a:spcPct val="115000"/>
              </a:lnSpc>
              <a:buFont typeface="Wingdings" panose="05000000000000000000" pitchFamily="2" charset="2"/>
              <a:buChar char=""/>
            </a:pPr>
            <a:r>
              <a:rPr lang="en-US" sz="613" dirty="0">
                <a:solidFill>
                  <a:schemeClr val="bg1"/>
                </a:solidFill>
                <a:latin typeface="Calibri" panose="020F0502020204030204" pitchFamily="34" charset="0"/>
                <a:ea typeface="SimSun" panose="02010600030101010101" pitchFamily="2" charset="-122"/>
                <a:cs typeface="Calibri" panose="020F0502020204030204" pitchFamily="34" charset="0"/>
              </a:rPr>
              <a:t>Online sales and marketing</a:t>
            </a:r>
            <a:endParaRPr lang="en-US" sz="613"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233395" indent="-233395">
              <a:lnSpc>
                <a:spcPct val="115000"/>
              </a:lnSpc>
              <a:buFont typeface="Wingdings" panose="05000000000000000000" pitchFamily="2" charset="2"/>
              <a:buChar char=""/>
            </a:pPr>
            <a:r>
              <a:rPr lang="en-US" sz="613" dirty="0">
                <a:solidFill>
                  <a:schemeClr val="bg1"/>
                </a:solidFill>
                <a:latin typeface="Calibri" panose="020F0502020204030204" pitchFamily="34" charset="0"/>
                <a:ea typeface="SimSun" panose="02010600030101010101" pitchFamily="2" charset="-122"/>
                <a:cs typeface="Calibri" panose="020F0502020204030204" pitchFamily="34" charset="0"/>
              </a:rPr>
              <a:t>Partnerships with e-commerce platforms and accounting software providers</a:t>
            </a:r>
            <a:endParaRPr lang="en-US" sz="613"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233395" indent="-233395">
              <a:lnSpc>
                <a:spcPct val="115000"/>
              </a:lnSpc>
              <a:buFont typeface="Wingdings" panose="05000000000000000000" pitchFamily="2" charset="2"/>
              <a:buChar char=""/>
            </a:pPr>
            <a:r>
              <a:rPr lang="en-US" sz="613" dirty="0">
                <a:solidFill>
                  <a:schemeClr val="bg1"/>
                </a:solidFill>
                <a:latin typeface="Calibri" panose="020F0502020204030204" pitchFamily="34" charset="0"/>
                <a:ea typeface="SimSun" panose="02010600030101010101" pitchFamily="2" charset="-122"/>
                <a:cs typeface="Calibri" panose="020F0502020204030204" pitchFamily="34" charset="0"/>
              </a:rPr>
              <a:t>Referral programs and word-of-mouth</a:t>
            </a:r>
            <a:endParaRPr lang="en-US" sz="613"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233395" indent="-233395">
              <a:lnSpc>
                <a:spcPct val="115000"/>
              </a:lnSpc>
              <a:buFont typeface="Wingdings" panose="05000000000000000000" pitchFamily="2" charset="2"/>
              <a:buChar char=""/>
            </a:pPr>
            <a:r>
              <a:rPr lang="en-US" sz="613" dirty="0">
                <a:solidFill>
                  <a:schemeClr val="bg1"/>
                </a:solidFill>
                <a:latin typeface="Calibri" panose="020F0502020204030204" pitchFamily="34" charset="0"/>
                <a:ea typeface="SimSun" panose="02010600030101010101" pitchFamily="2" charset="-122"/>
                <a:cs typeface="Calibri" panose="020F0502020204030204" pitchFamily="34" charset="0"/>
              </a:rPr>
              <a:t>Trade shows and industry events</a:t>
            </a:r>
            <a:endParaRPr lang="en-US" sz="613"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233395" indent="-233395">
              <a:lnSpc>
                <a:spcPct val="115000"/>
              </a:lnSpc>
              <a:buFont typeface="Wingdings" panose="05000000000000000000" pitchFamily="2" charset="2"/>
              <a:buChar char=""/>
            </a:pPr>
            <a:r>
              <a:rPr lang="en-US" sz="613" dirty="0">
                <a:solidFill>
                  <a:schemeClr val="bg1"/>
                </a:solidFill>
                <a:latin typeface="Calibri" panose="020F0502020204030204" pitchFamily="34" charset="0"/>
                <a:ea typeface="SimSun" panose="02010600030101010101" pitchFamily="2" charset="-122"/>
                <a:cs typeface="Calibri" panose="020F0502020204030204" pitchFamily="34" charset="0"/>
              </a:rPr>
              <a:t>Digital marketing (SEO, PPC, email)</a:t>
            </a:r>
            <a:endParaRPr lang="en-US" sz="613"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a:lnSpc>
                <a:spcPct val="115000"/>
              </a:lnSpc>
            </a:pPr>
            <a:r>
              <a:rPr lang="en-US" sz="1362" dirty="0">
                <a:latin typeface="Calibri" panose="020F0502020204030204" pitchFamily="34" charset="0"/>
                <a:ea typeface="SimSun" panose="02010600030101010101" pitchFamily="2" charset="-122"/>
                <a:cs typeface="Calibri" panose="020F0502020204030204" pitchFamily="34" charset="0"/>
              </a:rPr>
              <a:t> </a:t>
            </a:r>
            <a:endParaRPr lang="en-US" sz="1362" dirty="0">
              <a:latin typeface="Calibri" panose="020F0502020204030204" pitchFamily="34" charset="0"/>
              <a:ea typeface="SimSun" panose="02010600030101010101" pitchFamily="2" charset="-122"/>
              <a:cs typeface="Times New Roman" panose="02020603050405020304" pitchFamily="18" charset="0"/>
            </a:endParaRPr>
          </a:p>
          <a:p>
            <a:pPr marL="58935" lvl="1">
              <a:lnSpc>
                <a:spcPts val="764"/>
              </a:lnSpc>
            </a:pPr>
            <a:endParaRPr lang="en-US" sz="546" b="1" dirty="0">
              <a:solidFill>
                <a:srgbClr val="FFFFFF"/>
              </a:solidFill>
              <a:latin typeface="Fira Sans Medium"/>
              <a:ea typeface="Fira Sans Medium"/>
              <a:cs typeface="Fira Sans Medium"/>
              <a:sym typeface="Fira Sans Medium"/>
            </a:endParaRPr>
          </a:p>
        </p:txBody>
      </p:sp>
      <p:grpSp>
        <p:nvGrpSpPr>
          <p:cNvPr id="27" name="Group 27"/>
          <p:cNvGrpSpPr/>
          <p:nvPr/>
        </p:nvGrpSpPr>
        <p:grpSpPr>
          <a:xfrm>
            <a:off x="6741543" y="806760"/>
            <a:ext cx="1255201" cy="2934329"/>
            <a:chOff x="0" y="0"/>
            <a:chExt cx="1103278" cy="1913890"/>
          </a:xfrm>
        </p:grpSpPr>
        <p:sp>
          <p:nvSpPr>
            <p:cNvPr id="28" name="Freeform 28"/>
            <p:cNvSpPr/>
            <p:nvPr/>
          </p:nvSpPr>
          <p:spPr>
            <a:xfrm>
              <a:off x="0" y="0"/>
              <a:ext cx="1103278" cy="1913890"/>
            </a:xfrm>
            <a:custGeom>
              <a:avLst/>
              <a:gdLst/>
              <a:ahLst/>
              <a:cxnLst/>
              <a:rect l="l" t="t" r="r" b="b"/>
              <a:pathLst>
                <a:path w="1103278" h="1913890">
                  <a:moveTo>
                    <a:pt x="0" y="0"/>
                  </a:moveTo>
                  <a:lnTo>
                    <a:pt x="1103278" y="0"/>
                  </a:lnTo>
                  <a:lnTo>
                    <a:pt x="1103278" y="1913890"/>
                  </a:lnTo>
                  <a:lnTo>
                    <a:pt x="0" y="1913890"/>
                  </a:lnTo>
                  <a:close/>
                </a:path>
              </a:pathLst>
            </a:custGeom>
            <a:solidFill>
              <a:srgbClr val="23295D"/>
            </a:solidFill>
          </p:spPr>
        </p:sp>
      </p:grpSp>
      <p:sp>
        <p:nvSpPr>
          <p:cNvPr id="29" name="TextBox 29"/>
          <p:cNvSpPr txBox="1"/>
          <p:nvPr/>
        </p:nvSpPr>
        <p:spPr>
          <a:xfrm>
            <a:off x="6897240" y="847469"/>
            <a:ext cx="943807" cy="104067"/>
          </a:xfrm>
          <a:prstGeom prst="rect">
            <a:avLst/>
          </a:prstGeom>
        </p:spPr>
        <p:txBody>
          <a:bodyPr lIns="0" tIns="0" rIns="0" bIns="0" rtlCol="0" anchor="t">
            <a:spAutoFit/>
          </a:bodyPr>
          <a:lstStyle/>
          <a:p>
            <a:pPr algn="ctr">
              <a:lnSpc>
                <a:spcPts val="891"/>
              </a:lnSpc>
            </a:pPr>
            <a:r>
              <a:rPr lang="en-US" sz="600" b="1" dirty="0">
                <a:solidFill>
                  <a:srgbClr val="C00000"/>
                </a:solidFill>
                <a:latin typeface="Barlow Condensed Heavy"/>
                <a:ea typeface="Barlow Condensed Heavy"/>
                <a:cs typeface="Barlow Condensed Heavy"/>
                <a:sym typeface="Barlow Condensed Heavy"/>
              </a:rPr>
              <a:t>CUSTOMER SEGMENTS</a:t>
            </a:r>
          </a:p>
        </p:txBody>
      </p:sp>
      <p:sp>
        <p:nvSpPr>
          <p:cNvPr id="30" name="TextBox 30"/>
          <p:cNvSpPr txBox="1"/>
          <p:nvPr/>
        </p:nvSpPr>
        <p:spPr>
          <a:xfrm>
            <a:off x="6843445" y="980373"/>
            <a:ext cx="1178233" cy="2336537"/>
          </a:xfrm>
          <a:prstGeom prst="rect">
            <a:avLst/>
          </a:prstGeom>
        </p:spPr>
        <p:txBody>
          <a:bodyPr wrap="square" lIns="0" tIns="0" rIns="0" bIns="0" rtlCol="0" anchor="t">
            <a:spAutoFit/>
          </a:bodyPr>
          <a:lstStyle/>
          <a:p>
            <a:pPr marL="233395" indent="-233395">
              <a:lnSpc>
                <a:spcPct val="115000"/>
              </a:lnSpc>
              <a:buClr>
                <a:schemeClr val="bg1"/>
              </a:buClr>
              <a:buFont typeface="Wingdings" panose="05000000000000000000" pitchFamily="2" charset="2"/>
              <a:buChar char="ü"/>
            </a:pPr>
            <a:r>
              <a:rPr lang="en-US" sz="817" dirty="0">
                <a:solidFill>
                  <a:schemeClr val="bg1"/>
                </a:solidFill>
                <a:latin typeface="Calibri" panose="020F0502020204030204" pitchFamily="34" charset="0"/>
                <a:ea typeface="SimSun" panose="02010600030101010101" pitchFamily="2" charset="-122"/>
                <a:cs typeface="Calibri" panose="020F0502020204030204" pitchFamily="34" charset="0"/>
              </a:rPr>
              <a:t>E-commerce businesses</a:t>
            </a:r>
            <a:endParaRPr lang="en-US" sz="817"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233395" indent="-233395">
              <a:lnSpc>
                <a:spcPct val="115000"/>
              </a:lnSpc>
              <a:buClr>
                <a:schemeClr val="bg1"/>
              </a:buClr>
              <a:buFont typeface="Wingdings" panose="05000000000000000000" pitchFamily="2" charset="2"/>
              <a:buChar char="ü"/>
            </a:pPr>
            <a:r>
              <a:rPr lang="en-US" sz="817" dirty="0">
                <a:solidFill>
                  <a:schemeClr val="bg1"/>
                </a:solidFill>
                <a:latin typeface="Calibri" panose="020F0502020204030204" pitchFamily="34" charset="0"/>
                <a:ea typeface="SimSun" panose="02010600030101010101" pitchFamily="2" charset="-122"/>
                <a:cs typeface="Calibri" panose="020F0502020204030204" pitchFamily="34" charset="0"/>
              </a:rPr>
              <a:t>Small to medium-sized businesses (SMBs)</a:t>
            </a:r>
            <a:endParaRPr lang="en-US" sz="817"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233395" indent="-233395">
              <a:lnSpc>
                <a:spcPct val="115000"/>
              </a:lnSpc>
              <a:buClr>
                <a:schemeClr val="bg1"/>
              </a:buClr>
              <a:buFont typeface="Wingdings" panose="05000000000000000000" pitchFamily="2" charset="2"/>
              <a:buChar char="ü"/>
            </a:pPr>
            <a:r>
              <a:rPr lang="en-US" sz="817" dirty="0">
                <a:solidFill>
                  <a:schemeClr val="bg1"/>
                </a:solidFill>
                <a:latin typeface="Calibri" panose="020F0502020204030204" pitchFamily="34" charset="0"/>
                <a:ea typeface="SimSun" panose="02010600030101010101" pitchFamily="2" charset="-122"/>
                <a:cs typeface="Calibri" panose="020F0502020204030204" pitchFamily="34" charset="0"/>
              </a:rPr>
              <a:t>Retail and wholesale industries</a:t>
            </a:r>
            <a:endParaRPr lang="en-US" sz="817"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233395" indent="-233395">
              <a:lnSpc>
                <a:spcPct val="115000"/>
              </a:lnSpc>
              <a:buClr>
                <a:schemeClr val="bg1"/>
              </a:buClr>
              <a:buFont typeface="Wingdings" panose="05000000000000000000" pitchFamily="2" charset="2"/>
              <a:buChar char="ü"/>
            </a:pPr>
            <a:r>
              <a:rPr lang="en-US" sz="817" dirty="0">
                <a:solidFill>
                  <a:schemeClr val="bg1"/>
                </a:solidFill>
                <a:latin typeface="Calibri" panose="020F0502020204030204" pitchFamily="34" charset="0"/>
                <a:ea typeface="SimSun" panose="02010600030101010101" pitchFamily="2" charset="-122"/>
                <a:cs typeface="Calibri" panose="020F0502020204030204" pitchFamily="34" charset="0"/>
              </a:rPr>
              <a:t>Manufacturing and distribution companies</a:t>
            </a:r>
            <a:endParaRPr lang="en-US" sz="817"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233395" indent="-233395">
              <a:lnSpc>
                <a:spcPct val="115000"/>
              </a:lnSpc>
              <a:buClr>
                <a:schemeClr val="bg1"/>
              </a:buClr>
              <a:buFont typeface="Wingdings" panose="05000000000000000000" pitchFamily="2" charset="2"/>
              <a:buChar char="ü"/>
            </a:pPr>
            <a:r>
              <a:rPr lang="en-US" sz="817" dirty="0">
                <a:solidFill>
                  <a:schemeClr val="bg1"/>
                </a:solidFill>
                <a:latin typeface="Calibri" panose="020F0502020204030204" pitchFamily="34" charset="0"/>
                <a:ea typeface="SimSun" panose="02010600030101010101" pitchFamily="2" charset="-122"/>
                <a:cs typeface="Calibri" panose="020F0502020204030204" pitchFamily="34" charset="0"/>
              </a:rPr>
              <a:t>Industry-specific businesses (healthcare, aerospace)</a:t>
            </a:r>
            <a:endParaRPr lang="en-US" sz="817"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285750" indent="-285750">
              <a:lnSpc>
                <a:spcPct val="115000"/>
              </a:lnSpc>
              <a:buClr>
                <a:schemeClr val="bg1"/>
              </a:buClr>
              <a:buFont typeface="Wingdings" panose="05000000000000000000" pitchFamily="2" charset="2"/>
              <a:buChar char="ü"/>
            </a:pPr>
            <a:r>
              <a:rPr lang="en-US" sz="1225" dirty="0">
                <a:latin typeface="Calibri" panose="020F0502020204030204" pitchFamily="34" charset="0"/>
                <a:ea typeface="SimSun" panose="02010600030101010101" pitchFamily="2" charset="-122"/>
                <a:cs typeface="Calibri" panose="020F0502020204030204" pitchFamily="34" charset="0"/>
              </a:rPr>
              <a:t> </a:t>
            </a:r>
            <a:endParaRPr lang="en-US" sz="1225" dirty="0">
              <a:latin typeface="Calibri" panose="020F0502020204030204" pitchFamily="34" charset="0"/>
              <a:ea typeface="SimSun" panose="02010600030101010101" pitchFamily="2" charset="-122"/>
              <a:cs typeface="Times New Roman" panose="02020603050405020304" pitchFamily="18" charset="0"/>
            </a:endParaRPr>
          </a:p>
          <a:p>
            <a:pPr marL="58935" lvl="1">
              <a:lnSpc>
                <a:spcPts val="764"/>
              </a:lnSpc>
            </a:pPr>
            <a:endParaRPr lang="en-US" sz="546" b="1" dirty="0">
              <a:solidFill>
                <a:srgbClr val="FFFFFF"/>
              </a:solidFill>
              <a:latin typeface="Fira Sans Medium"/>
              <a:ea typeface="Fira Sans Medium"/>
              <a:cs typeface="Fira Sans Medium"/>
              <a:sym typeface="Fira Sans Medium"/>
            </a:endParaRPr>
          </a:p>
        </p:txBody>
      </p:sp>
      <p:grpSp>
        <p:nvGrpSpPr>
          <p:cNvPr id="31" name="Group 31"/>
          <p:cNvGrpSpPr/>
          <p:nvPr/>
        </p:nvGrpSpPr>
        <p:grpSpPr>
          <a:xfrm>
            <a:off x="1153696" y="3857013"/>
            <a:ext cx="3344510" cy="1115037"/>
            <a:chOff x="0" y="0"/>
            <a:chExt cx="2939708" cy="897322"/>
          </a:xfrm>
          <a:solidFill>
            <a:srgbClr val="00B0F0"/>
          </a:solidFill>
        </p:grpSpPr>
        <p:sp>
          <p:nvSpPr>
            <p:cNvPr id="32" name="Freeform 32"/>
            <p:cNvSpPr/>
            <p:nvPr/>
          </p:nvSpPr>
          <p:spPr>
            <a:xfrm>
              <a:off x="0" y="0"/>
              <a:ext cx="2939708" cy="897322"/>
            </a:xfrm>
            <a:custGeom>
              <a:avLst/>
              <a:gdLst/>
              <a:ahLst/>
              <a:cxnLst/>
              <a:rect l="l" t="t" r="r" b="b"/>
              <a:pathLst>
                <a:path w="2939708" h="897322">
                  <a:moveTo>
                    <a:pt x="0" y="0"/>
                  </a:moveTo>
                  <a:lnTo>
                    <a:pt x="2939708" y="0"/>
                  </a:lnTo>
                  <a:lnTo>
                    <a:pt x="2939708" y="897322"/>
                  </a:lnTo>
                  <a:lnTo>
                    <a:pt x="0" y="897322"/>
                  </a:lnTo>
                  <a:close/>
                </a:path>
              </a:pathLst>
            </a:custGeom>
            <a:grpFill/>
          </p:spPr>
          <p:txBody>
            <a:bodyPr/>
            <a:lstStyle/>
            <a:p>
              <a:pPr>
                <a:lnSpc>
                  <a:spcPct val="115000"/>
                </a:lnSpc>
              </a:pPr>
              <a:r>
                <a:rPr lang="en-US" sz="700" b="1" dirty="0">
                  <a:solidFill>
                    <a:srgbClr val="C00000"/>
                  </a:solidFill>
                  <a:latin typeface="Barlow Condensed Heavy"/>
                  <a:ea typeface="Barlow Condensed Heavy"/>
                  <a:cs typeface="Barlow Condensed Heavy"/>
                  <a:sym typeface="Barlow Condensed Heavy"/>
                </a:rPr>
                <a:t>COST STRUCTURE</a:t>
              </a:r>
            </a:p>
            <a:p>
              <a:pPr marL="233395" indent="-233395">
                <a:lnSpc>
                  <a:spcPct val="115000"/>
                </a:lnSpc>
                <a:buFont typeface="Wingdings" panose="05000000000000000000" pitchFamily="2" charset="2"/>
                <a:buChar char=""/>
              </a:pPr>
              <a:r>
                <a:rPr lang="en-US" sz="900" dirty="0">
                  <a:solidFill>
                    <a:schemeClr val="bg1"/>
                  </a:solidFill>
                  <a:latin typeface="Calibri" panose="020F0502020204030204" pitchFamily="34" charset="0"/>
                  <a:ea typeface="SimSun" panose="02010600030101010101" pitchFamily="2" charset="-122"/>
                  <a:cs typeface="Calibri" panose="020F0502020204030204" pitchFamily="34" charset="0"/>
                </a:rPr>
                <a:t>Development and maintenance costs</a:t>
              </a:r>
              <a:endParaRPr lang="en-US" sz="7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233395" indent="-233395">
                <a:lnSpc>
                  <a:spcPct val="115000"/>
                </a:lnSpc>
                <a:buFont typeface="Wingdings" panose="05000000000000000000" pitchFamily="2" charset="2"/>
                <a:buChar char=""/>
              </a:pPr>
              <a:r>
                <a:rPr lang="en-US" sz="900" dirty="0">
                  <a:solidFill>
                    <a:schemeClr val="bg1"/>
                  </a:solidFill>
                  <a:latin typeface="Calibri" panose="020F0502020204030204" pitchFamily="34" charset="0"/>
                  <a:ea typeface="SimSun" panose="02010600030101010101" pitchFamily="2" charset="-122"/>
                  <a:cs typeface="Calibri" panose="020F0502020204030204" pitchFamily="34" charset="0"/>
                </a:rPr>
                <a:t>Marketing and sales expenses</a:t>
              </a:r>
              <a:endParaRPr lang="en-US" sz="7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233395" indent="-233395">
                <a:lnSpc>
                  <a:spcPct val="115000"/>
                </a:lnSpc>
                <a:buFont typeface="Wingdings" panose="05000000000000000000" pitchFamily="2" charset="2"/>
                <a:buChar char=""/>
              </a:pPr>
              <a:r>
                <a:rPr lang="en-US" sz="900" dirty="0">
                  <a:solidFill>
                    <a:schemeClr val="bg1"/>
                  </a:solidFill>
                  <a:latin typeface="Calibri" panose="020F0502020204030204" pitchFamily="34" charset="0"/>
                  <a:ea typeface="SimSun" panose="02010600030101010101" pitchFamily="2" charset="-122"/>
                  <a:cs typeface="Calibri" panose="020F0502020204030204" pitchFamily="34" charset="0"/>
                </a:rPr>
                <a:t>Customer support and training costs</a:t>
              </a:r>
              <a:endParaRPr lang="en-US" sz="7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233395" indent="-233395">
                <a:lnSpc>
                  <a:spcPct val="115000"/>
                </a:lnSpc>
                <a:buFont typeface="Wingdings" panose="05000000000000000000" pitchFamily="2" charset="2"/>
                <a:buChar char=""/>
              </a:pPr>
              <a:r>
                <a:rPr lang="en-US" sz="900" dirty="0">
                  <a:solidFill>
                    <a:schemeClr val="bg1"/>
                  </a:solidFill>
                  <a:latin typeface="Calibri" panose="020F0502020204030204" pitchFamily="34" charset="0"/>
                  <a:ea typeface="SimSun" panose="02010600030101010101" pitchFamily="2" charset="-122"/>
                  <a:cs typeface="Calibri" panose="020F0502020204030204" pitchFamily="34" charset="0"/>
                </a:rPr>
                <a:t>Infrastructure and data center costs</a:t>
              </a:r>
              <a:endParaRPr lang="en-US" sz="7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233395" indent="-233395">
                <a:lnSpc>
                  <a:spcPct val="115000"/>
                </a:lnSpc>
                <a:buFont typeface="Wingdings" panose="05000000000000000000" pitchFamily="2" charset="2"/>
                <a:buChar char=""/>
              </a:pPr>
              <a:r>
                <a:rPr lang="en-US" sz="900" dirty="0">
                  <a:solidFill>
                    <a:schemeClr val="bg1"/>
                  </a:solidFill>
                  <a:latin typeface="Calibri" panose="020F0502020204030204" pitchFamily="34" charset="0"/>
                  <a:ea typeface="SimSun" panose="02010600030101010101" pitchFamily="2" charset="-122"/>
                  <a:cs typeface="Calibri" panose="020F0502020204030204" pitchFamily="34" charset="0"/>
                </a:rPr>
                <a:t>Partnership and integration fees</a:t>
              </a:r>
              <a:endParaRPr lang="en-US" sz="7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a:lnSpc>
                  <a:spcPct val="115000"/>
                </a:lnSpc>
              </a:pPr>
              <a:r>
                <a:rPr lang="en-US" dirty="0">
                  <a:latin typeface="Calibri" panose="020F0502020204030204" pitchFamily="34" charset="0"/>
                  <a:ea typeface="SimSun" panose="02010600030101010101" pitchFamily="2" charset="-122"/>
                  <a:cs typeface="Calibri" panose="020F0502020204030204" pitchFamily="34" charset="0"/>
                </a:rPr>
                <a:t> </a:t>
              </a:r>
              <a:endParaRPr lang="en-US" sz="700" dirty="0"/>
            </a:p>
          </p:txBody>
        </p:sp>
      </p:grpSp>
      <p:grpSp>
        <p:nvGrpSpPr>
          <p:cNvPr id="35" name="Group 35"/>
          <p:cNvGrpSpPr/>
          <p:nvPr/>
        </p:nvGrpSpPr>
        <p:grpSpPr>
          <a:xfrm>
            <a:off x="4614296" y="3856557"/>
            <a:ext cx="3344510" cy="1115494"/>
            <a:chOff x="-24658" y="590161"/>
            <a:chExt cx="2939708" cy="980480"/>
          </a:xfrm>
          <a:solidFill>
            <a:schemeClr val="bg1">
              <a:lumMod val="85000"/>
            </a:schemeClr>
          </a:solidFill>
        </p:grpSpPr>
        <p:sp>
          <p:nvSpPr>
            <p:cNvPr id="36" name="Freeform 36"/>
            <p:cNvSpPr/>
            <p:nvPr/>
          </p:nvSpPr>
          <p:spPr>
            <a:xfrm>
              <a:off x="-24658" y="590161"/>
              <a:ext cx="2939708" cy="980480"/>
            </a:xfrm>
            <a:custGeom>
              <a:avLst/>
              <a:gdLst/>
              <a:ahLst/>
              <a:cxnLst/>
              <a:rect l="l" t="t" r="r" b="b"/>
              <a:pathLst>
                <a:path w="2939708" h="897322">
                  <a:moveTo>
                    <a:pt x="0" y="0"/>
                  </a:moveTo>
                  <a:lnTo>
                    <a:pt x="2939708" y="0"/>
                  </a:lnTo>
                  <a:lnTo>
                    <a:pt x="2939708" y="897322"/>
                  </a:lnTo>
                  <a:lnTo>
                    <a:pt x="0" y="897322"/>
                  </a:lnTo>
                  <a:close/>
                </a:path>
              </a:pathLst>
            </a:custGeom>
            <a:solidFill>
              <a:srgbClr val="2758A0"/>
            </a:solidFill>
          </p:spPr>
          <p:txBody>
            <a:bodyPr/>
            <a:lstStyle/>
            <a:p>
              <a:pPr>
                <a:lnSpc>
                  <a:spcPct val="115000"/>
                </a:lnSpc>
              </a:pPr>
              <a:r>
                <a:rPr lang="en-US" sz="700" b="1" dirty="0">
                  <a:solidFill>
                    <a:srgbClr val="C00000"/>
                  </a:solidFill>
                  <a:latin typeface="Barlow Condensed Heavy"/>
                  <a:ea typeface="Barlow Condensed Heavy"/>
                  <a:cs typeface="Barlow Condensed Heavy"/>
                  <a:sym typeface="Barlow Condensed Heavy"/>
                </a:rPr>
                <a:t>REVENUE STREAMS</a:t>
              </a:r>
            </a:p>
            <a:p>
              <a:pPr marL="233395" indent="-233395">
                <a:lnSpc>
                  <a:spcPct val="115000"/>
                </a:lnSpc>
                <a:buFont typeface="Wingdings" panose="05000000000000000000" pitchFamily="2" charset="2"/>
                <a:buChar char=""/>
              </a:pPr>
              <a:r>
                <a:rPr lang="en-US" sz="900" dirty="0">
                  <a:solidFill>
                    <a:schemeClr val="bg1"/>
                  </a:solidFill>
                  <a:latin typeface="Calibri" panose="020F0502020204030204" pitchFamily="34" charset="0"/>
                  <a:ea typeface="SimSun" panose="02010600030101010101" pitchFamily="2" charset="-122"/>
                  <a:cs typeface="Calibri" panose="020F0502020204030204" pitchFamily="34" charset="0"/>
                </a:rPr>
                <a:t>Subscription-based model (monthly/yearly)</a:t>
              </a:r>
              <a:endParaRPr lang="en-US" sz="9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233395" indent="-233395">
                <a:lnSpc>
                  <a:spcPct val="115000"/>
                </a:lnSpc>
                <a:buFont typeface="Wingdings" panose="05000000000000000000" pitchFamily="2" charset="2"/>
                <a:buChar char=""/>
              </a:pPr>
              <a:r>
                <a:rPr lang="en-US" sz="900" dirty="0">
                  <a:solidFill>
                    <a:schemeClr val="bg1"/>
                  </a:solidFill>
                  <a:latin typeface="Calibri" panose="020F0502020204030204" pitchFamily="34" charset="0"/>
                  <a:ea typeface="SimSun" panose="02010600030101010101" pitchFamily="2" charset="-122"/>
                  <a:cs typeface="Calibri" panose="020F0502020204030204" pitchFamily="34" charset="0"/>
                </a:rPr>
                <a:t>Premium features and add-ons</a:t>
              </a:r>
              <a:endParaRPr lang="en-US" sz="9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233395" indent="-233395">
                <a:lnSpc>
                  <a:spcPct val="115000"/>
                </a:lnSpc>
                <a:buFont typeface="Wingdings" panose="05000000000000000000" pitchFamily="2" charset="2"/>
                <a:buChar char=""/>
              </a:pPr>
              <a:r>
                <a:rPr lang="en-US" sz="900" dirty="0">
                  <a:solidFill>
                    <a:schemeClr val="bg1"/>
                  </a:solidFill>
                  <a:latin typeface="Calibri" panose="020F0502020204030204" pitchFamily="34" charset="0"/>
                  <a:ea typeface="SimSun" panose="02010600030101010101" pitchFamily="2" charset="-122"/>
                  <a:cs typeface="Calibri" panose="020F0502020204030204" pitchFamily="34" charset="0"/>
                </a:rPr>
                <a:t>Integration fees with e-commerce platforms and accounting software</a:t>
              </a:r>
              <a:endParaRPr lang="en-US" sz="9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233395" indent="-233395">
                <a:lnSpc>
                  <a:spcPct val="115000"/>
                </a:lnSpc>
                <a:buFont typeface="Wingdings" panose="05000000000000000000" pitchFamily="2" charset="2"/>
                <a:buChar char=""/>
              </a:pPr>
              <a:r>
                <a:rPr lang="en-US" sz="900" dirty="0">
                  <a:solidFill>
                    <a:schemeClr val="bg1"/>
                  </a:solidFill>
                  <a:latin typeface="Calibri" panose="020F0502020204030204" pitchFamily="34" charset="0"/>
                  <a:ea typeface="SimSun" panose="02010600030101010101" pitchFamily="2" charset="-122"/>
                  <a:cs typeface="Calibri" panose="020F0502020204030204" pitchFamily="34" charset="0"/>
                </a:rPr>
                <a:t>Consulting and implementation services</a:t>
              </a:r>
              <a:endParaRPr lang="en-US" sz="9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233395" indent="-233395">
                <a:lnSpc>
                  <a:spcPct val="115000"/>
                </a:lnSpc>
                <a:buFont typeface="Wingdings" panose="05000000000000000000" pitchFamily="2" charset="2"/>
                <a:buChar char=""/>
              </a:pPr>
              <a:r>
                <a:rPr lang="en-US" sz="900" dirty="0">
                  <a:solidFill>
                    <a:schemeClr val="bg1"/>
                  </a:solidFill>
                  <a:latin typeface="Calibri" panose="020F0502020204030204" pitchFamily="34" charset="0"/>
                  <a:ea typeface="SimSun" panose="02010600030101010101" pitchFamily="2" charset="-122"/>
                  <a:cs typeface="Calibri" panose="020F0502020204030204" pitchFamily="34" charset="0"/>
                </a:rPr>
                <a:t>Advertising and sponsored content</a:t>
              </a:r>
              <a:endParaRPr lang="en-US" sz="9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endParaRPr lang="en-US" sz="700" dirty="0"/>
            </a:p>
          </p:txBody>
        </p:sp>
      </p:grpSp>
      <p:sp>
        <p:nvSpPr>
          <p:cNvPr id="39" name="AutoShape 39"/>
          <p:cNvSpPr/>
          <p:nvPr/>
        </p:nvSpPr>
        <p:spPr>
          <a:xfrm>
            <a:off x="2244647" y="652663"/>
            <a:ext cx="4690695" cy="0"/>
          </a:xfrm>
          <a:prstGeom prst="line">
            <a:avLst/>
          </a:prstGeom>
          <a:ln w="38100" cap="flat">
            <a:solidFill>
              <a:srgbClr val="489DD7"/>
            </a:solidFill>
            <a:prstDash val="solid"/>
            <a:headEnd type="none" w="sm" len="sm"/>
            <a:tailEnd type="none" w="sm" len="sm"/>
          </a:ln>
        </p:spPr>
      </p:sp>
    </p:spTree>
    <p:extLst>
      <p:ext uri="{BB962C8B-B14F-4D97-AF65-F5344CB8AC3E}">
        <p14:creationId xmlns:p14="http://schemas.microsoft.com/office/powerpoint/2010/main" val="1524484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F7524-E172-CB5F-FC2B-C763C81FC247}"/>
              </a:ext>
            </a:extLst>
          </p:cNvPr>
          <p:cNvSpPr>
            <a:spLocks noGrp="1"/>
          </p:cNvSpPr>
          <p:nvPr>
            <p:ph type="ctrTitle"/>
          </p:nvPr>
        </p:nvSpPr>
        <p:spPr>
          <a:xfrm>
            <a:off x="1447800" y="-386499"/>
            <a:ext cx="5257800" cy="1687398"/>
          </a:xfrm>
        </p:spPr>
        <p:txBody>
          <a:bodyPr>
            <a:noAutofit/>
          </a:bodyPr>
          <a:lstStyle/>
          <a:p>
            <a:pPr algn="ctr"/>
            <a:r>
              <a:rPr lang="en-US" sz="1600" dirty="0">
                <a:solidFill>
                  <a:schemeClr val="accent1">
                    <a:lumMod val="75000"/>
                  </a:schemeClr>
                </a:solidFill>
                <a:latin typeface="Calibri" panose="020F0502020204030204" pitchFamily="34" charset="0"/>
                <a:ea typeface="SimSun" panose="02010600030101010101" pitchFamily="2" charset="-122"/>
                <a:cs typeface="Calibri" panose="020F0502020204030204" pitchFamily="34" charset="0"/>
              </a:rPr>
              <a:t>EXPLANATION OF EACH SECTION OF THE BUSINESS MODEL CANVAS:</a:t>
            </a:r>
            <a:br>
              <a:rPr lang="en-US" sz="1400" dirty="0">
                <a:solidFill>
                  <a:schemeClr val="accent1">
                    <a:lumMod val="75000"/>
                  </a:schemeClr>
                </a:solidFill>
                <a:latin typeface="Calibri" panose="020F0502020204030204" pitchFamily="34" charset="0"/>
                <a:ea typeface="SimSun" panose="02010600030101010101" pitchFamily="2" charset="-122"/>
                <a:cs typeface="Times New Roman" panose="02020603050405020304" pitchFamily="18" charset="0"/>
              </a:rPr>
            </a:br>
            <a:endParaRPr lang="en-US" sz="4400" dirty="0">
              <a:solidFill>
                <a:schemeClr val="accent1">
                  <a:lumMod val="75000"/>
                </a:schemeClr>
              </a:solidFill>
            </a:endParaRPr>
          </a:p>
        </p:txBody>
      </p:sp>
      <p:sp>
        <p:nvSpPr>
          <p:cNvPr id="3" name="Subtitle 2">
            <a:extLst>
              <a:ext uri="{FF2B5EF4-FFF2-40B4-BE49-F238E27FC236}">
                <a16:creationId xmlns:a16="http://schemas.microsoft.com/office/drawing/2014/main" id="{DD3A3F70-10A0-482A-02BD-F731578BF7F9}"/>
              </a:ext>
            </a:extLst>
          </p:cNvPr>
          <p:cNvSpPr>
            <a:spLocks noGrp="1"/>
          </p:cNvSpPr>
          <p:nvPr>
            <p:ph type="subTitle" idx="1"/>
          </p:nvPr>
        </p:nvSpPr>
        <p:spPr>
          <a:xfrm>
            <a:off x="981132" y="645496"/>
            <a:ext cx="6379669" cy="4290614"/>
          </a:xfrm>
        </p:spPr>
        <p:txBody>
          <a:bodyPr>
            <a:normAutofit fontScale="25000" lnSpcReduction="20000"/>
          </a:bodyPr>
          <a:lstStyle/>
          <a:p>
            <a:pPr>
              <a:lnSpc>
                <a:spcPct val="115000"/>
              </a:lnSpc>
            </a:pPr>
            <a:r>
              <a:rPr lang="en-US" sz="4400" b="1" dirty="0">
                <a:solidFill>
                  <a:schemeClr val="accent1">
                    <a:lumMod val="75000"/>
                  </a:schemeClr>
                </a:solidFill>
                <a:latin typeface="Calibri" panose="020F0502020204030204" pitchFamily="34" charset="0"/>
                <a:ea typeface="SimSun" panose="02010600030101010101" pitchFamily="2" charset="-122"/>
                <a:cs typeface="Calibri" panose="020F0502020204030204" pitchFamily="34" charset="0"/>
              </a:rPr>
              <a:t>Key Partners</a:t>
            </a:r>
            <a:endParaRPr lang="en-US" sz="4400" dirty="0">
              <a:solidFill>
                <a:schemeClr val="accent1">
                  <a:lumMod val="75000"/>
                </a:schemeClr>
              </a:solidFill>
              <a:latin typeface="Calibri" panose="020F0502020204030204" pitchFamily="34" charset="0"/>
              <a:ea typeface="SimSun" panose="02010600030101010101" pitchFamily="2" charset="-122"/>
              <a:cs typeface="Times New Roman" panose="02020603050405020304" pitchFamily="18" charset="0"/>
            </a:endParaRPr>
          </a:p>
          <a:p>
            <a:pPr>
              <a:lnSpc>
                <a:spcPct val="115000"/>
              </a:lnSpc>
            </a:pPr>
            <a:r>
              <a:rPr lang="en-US" sz="4400" dirty="0">
                <a:solidFill>
                  <a:schemeClr val="bg1"/>
                </a:solidFill>
                <a:latin typeface="Calibri" panose="020F0502020204030204" pitchFamily="34" charset="0"/>
                <a:ea typeface="SimSun" panose="02010600030101010101" pitchFamily="2" charset="-122"/>
                <a:cs typeface="Calibri" panose="020F0502020204030204" pitchFamily="34" charset="0"/>
              </a:rPr>
              <a:t>These are the organizations that </a:t>
            </a:r>
            <a:r>
              <a:rPr lang="en-US" sz="4400" b="1" dirty="0">
                <a:solidFill>
                  <a:schemeClr val="bg1"/>
                </a:solidFill>
                <a:latin typeface="Calibri" panose="020F0502020204030204" pitchFamily="34" charset="0"/>
                <a:ea typeface="SimSun" panose="02010600030101010101" pitchFamily="2" charset="-122"/>
                <a:cs typeface="Calibri" panose="020F0502020204030204" pitchFamily="34" charset="0"/>
              </a:rPr>
              <a:t>InventoryMax</a:t>
            </a:r>
            <a:r>
              <a:rPr lang="en-US" sz="4400" dirty="0">
                <a:solidFill>
                  <a:schemeClr val="bg1"/>
                </a:solidFill>
                <a:latin typeface="Calibri" panose="020F0502020204030204" pitchFamily="34" charset="0"/>
                <a:ea typeface="SimSun" panose="02010600030101010101" pitchFamily="2" charset="-122"/>
                <a:cs typeface="Calibri" panose="020F0502020204030204" pitchFamily="34" charset="0"/>
              </a:rPr>
              <a:t> collaborates with to deliver its value proposition:</a:t>
            </a:r>
            <a:endParaRPr lang="en-US" sz="44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a:lnSpc>
                <a:spcPct val="115000"/>
              </a:lnSpc>
            </a:pPr>
            <a:r>
              <a:rPr lang="en-US" sz="4400" dirty="0">
                <a:solidFill>
                  <a:schemeClr val="bg1"/>
                </a:solidFill>
                <a:latin typeface="Calibri" panose="020F0502020204030204" pitchFamily="34" charset="0"/>
                <a:ea typeface="SimSun" panose="02010600030101010101" pitchFamily="2" charset="-122"/>
                <a:cs typeface="Calibri" panose="020F0502020204030204" pitchFamily="34" charset="0"/>
              </a:rPr>
              <a:t> </a:t>
            </a:r>
            <a:endParaRPr lang="en-US" sz="44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a:lnSpc>
                <a:spcPct val="115000"/>
              </a:lnSpc>
            </a:pPr>
            <a:r>
              <a:rPr lang="en-US" sz="4400" b="1" dirty="0">
                <a:solidFill>
                  <a:schemeClr val="accent1">
                    <a:lumMod val="75000"/>
                  </a:schemeClr>
                </a:solidFill>
                <a:latin typeface="Calibri" panose="020F0502020204030204" pitchFamily="34" charset="0"/>
                <a:ea typeface="SimSun" panose="02010600030101010101" pitchFamily="2" charset="-122"/>
                <a:cs typeface="Calibri" panose="020F0502020204030204" pitchFamily="34" charset="0"/>
              </a:rPr>
              <a:t>Key Activities</a:t>
            </a:r>
            <a:endParaRPr lang="en-US" sz="4400" dirty="0">
              <a:solidFill>
                <a:schemeClr val="accent1">
                  <a:lumMod val="75000"/>
                </a:schemeClr>
              </a:solidFill>
              <a:latin typeface="Calibri" panose="020F0502020204030204" pitchFamily="34" charset="0"/>
              <a:ea typeface="SimSun" panose="02010600030101010101" pitchFamily="2" charset="-122"/>
              <a:cs typeface="Times New Roman" panose="02020603050405020304" pitchFamily="18" charset="0"/>
            </a:endParaRPr>
          </a:p>
          <a:p>
            <a:pPr>
              <a:lnSpc>
                <a:spcPct val="115000"/>
              </a:lnSpc>
            </a:pPr>
            <a:r>
              <a:rPr lang="en-US" sz="4400" dirty="0">
                <a:solidFill>
                  <a:schemeClr val="bg1"/>
                </a:solidFill>
                <a:latin typeface="Calibri" panose="020F0502020204030204" pitchFamily="34" charset="0"/>
                <a:ea typeface="SimSun" panose="02010600030101010101" pitchFamily="2" charset="-122"/>
                <a:cs typeface="Calibri" panose="020F0502020204030204" pitchFamily="34" charset="0"/>
              </a:rPr>
              <a:t>These are the main operations that </a:t>
            </a:r>
            <a:r>
              <a:rPr lang="en-US" sz="4400" b="1" dirty="0">
                <a:solidFill>
                  <a:schemeClr val="bg1"/>
                </a:solidFill>
                <a:latin typeface="Calibri" panose="020F0502020204030204" pitchFamily="34" charset="0"/>
                <a:ea typeface="SimSun" panose="02010600030101010101" pitchFamily="2" charset="-122"/>
                <a:cs typeface="Calibri" panose="020F0502020204030204" pitchFamily="34" charset="0"/>
              </a:rPr>
              <a:t>InventoryMax</a:t>
            </a:r>
            <a:r>
              <a:rPr lang="en-US" sz="4400" dirty="0">
                <a:solidFill>
                  <a:schemeClr val="bg1"/>
                </a:solidFill>
                <a:latin typeface="Calibri" panose="020F0502020204030204" pitchFamily="34" charset="0"/>
                <a:ea typeface="SimSun" panose="02010600030101010101" pitchFamily="2" charset="-122"/>
                <a:cs typeface="Calibri" panose="020F0502020204030204" pitchFamily="34" charset="0"/>
              </a:rPr>
              <a:t> performs to deliver its value proposition:</a:t>
            </a:r>
            <a:endParaRPr lang="en-US" sz="44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a:lnSpc>
                <a:spcPct val="115000"/>
              </a:lnSpc>
            </a:pPr>
            <a:r>
              <a:rPr lang="en-US" sz="4400" dirty="0">
                <a:solidFill>
                  <a:schemeClr val="bg1"/>
                </a:solidFill>
                <a:latin typeface="Calibri" panose="020F0502020204030204" pitchFamily="34" charset="0"/>
                <a:ea typeface="SimSun" panose="02010600030101010101" pitchFamily="2" charset="-122"/>
                <a:cs typeface="Calibri" panose="020F0502020204030204" pitchFamily="34" charset="0"/>
              </a:rPr>
              <a:t> </a:t>
            </a:r>
            <a:endParaRPr lang="en-US" sz="44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a:lnSpc>
                <a:spcPct val="115000"/>
              </a:lnSpc>
            </a:pPr>
            <a:r>
              <a:rPr lang="en-US" sz="4400" b="1" dirty="0">
                <a:solidFill>
                  <a:schemeClr val="accent1">
                    <a:lumMod val="75000"/>
                  </a:schemeClr>
                </a:solidFill>
                <a:latin typeface="Calibri" panose="020F0502020204030204" pitchFamily="34" charset="0"/>
                <a:ea typeface="SimSun" panose="02010600030101010101" pitchFamily="2" charset="-122"/>
                <a:cs typeface="Calibri" panose="020F0502020204030204" pitchFamily="34" charset="0"/>
              </a:rPr>
              <a:t>Key Resources</a:t>
            </a:r>
            <a:endParaRPr lang="en-US" sz="4400" dirty="0">
              <a:solidFill>
                <a:schemeClr val="accent1">
                  <a:lumMod val="75000"/>
                </a:schemeClr>
              </a:solidFill>
              <a:latin typeface="Calibri" panose="020F0502020204030204" pitchFamily="34" charset="0"/>
              <a:ea typeface="SimSun" panose="02010600030101010101" pitchFamily="2" charset="-122"/>
              <a:cs typeface="Times New Roman" panose="02020603050405020304" pitchFamily="18" charset="0"/>
            </a:endParaRPr>
          </a:p>
          <a:p>
            <a:pPr>
              <a:lnSpc>
                <a:spcPct val="115000"/>
              </a:lnSpc>
            </a:pPr>
            <a:r>
              <a:rPr lang="en-US" sz="4400" dirty="0">
                <a:solidFill>
                  <a:schemeClr val="bg1"/>
                </a:solidFill>
                <a:latin typeface="Calibri" panose="020F0502020204030204" pitchFamily="34" charset="0"/>
                <a:ea typeface="SimSun" panose="02010600030101010101" pitchFamily="2" charset="-122"/>
                <a:cs typeface="Calibri" panose="020F0502020204030204" pitchFamily="34" charset="0"/>
              </a:rPr>
              <a:t>These are the essential assets that </a:t>
            </a:r>
            <a:r>
              <a:rPr lang="en-US" sz="4400" b="1" dirty="0">
                <a:solidFill>
                  <a:schemeClr val="bg1"/>
                </a:solidFill>
                <a:latin typeface="Calibri" panose="020F0502020204030204" pitchFamily="34" charset="0"/>
                <a:ea typeface="SimSun" panose="02010600030101010101" pitchFamily="2" charset="-122"/>
                <a:cs typeface="Calibri" panose="020F0502020204030204" pitchFamily="34" charset="0"/>
              </a:rPr>
              <a:t>InventoryMax</a:t>
            </a:r>
            <a:r>
              <a:rPr lang="en-US" sz="4400" dirty="0">
                <a:solidFill>
                  <a:schemeClr val="bg1"/>
                </a:solidFill>
                <a:latin typeface="Calibri" panose="020F0502020204030204" pitchFamily="34" charset="0"/>
                <a:ea typeface="SimSun" panose="02010600030101010101" pitchFamily="2" charset="-122"/>
                <a:cs typeface="Calibri" panose="020F0502020204030204" pitchFamily="34" charset="0"/>
              </a:rPr>
              <a:t> requires to operate:</a:t>
            </a:r>
            <a:endParaRPr lang="en-US" sz="44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a:lnSpc>
                <a:spcPct val="115000"/>
              </a:lnSpc>
            </a:pPr>
            <a:r>
              <a:rPr lang="en-US" sz="4400" dirty="0">
                <a:solidFill>
                  <a:schemeClr val="bg1"/>
                </a:solidFill>
                <a:latin typeface="Calibri" panose="020F0502020204030204" pitchFamily="34" charset="0"/>
                <a:ea typeface="SimSun" panose="02010600030101010101" pitchFamily="2" charset="-122"/>
                <a:cs typeface="Calibri" panose="020F0502020204030204" pitchFamily="34" charset="0"/>
              </a:rPr>
              <a:t> </a:t>
            </a:r>
            <a:endParaRPr lang="en-US" sz="44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a:lnSpc>
                <a:spcPct val="115000"/>
              </a:lnSpc>
            </a:pPr>
            <a:r>
              <a:rPr lang="en-US" sz="4400" b="1" dirty="0">
                <a:solidFill>
                  <a:schemeClr val="accent1">
                    <a:lumMod val="75000"/>
                  </a:schemeClr>
                </a:solidFill>
                <a:latin typeface="Calibri" panose="020F0502020204030204" pitchFamily="34" charset="0"/>
                <a:ea typeface="SimSun" panose="02010600030101010101" pitchFamily="2" charset="-122"/>
                <a:cs typeface="Calibri" panose="020F0502020204030204" pitchFamily="34" charset="0"/>
              </a:rPr>
              <a:t>Value Proposition</a:t>
            </a:r>
            <a:endParaRPr lang="en-US" sz="4400" dirty="0">
              <a:solidFill>
                <a:schemeClr val="accent1">
                  <a:lumMod val="75000"/>
                </a:schemeClr>
              </a:solidFill>
              <a:latin typeface="Calibri" panose="020F0502020204030204" pitchFamily="34" charset="0"/>
              <a:ea typeface="SimSun" panose="02010600030101010101" pitchFamily="2" charset="-122"/>
              <a:cs typeface="Times New Roman" panose="02020603050405020304" pitchFamily="18" charset="0"/>
            </a:endParaRPr>
          </a:p>
          <a:p>
            <a:pPr>
              <a:lnSpc>
                <a:spcPct val="115000"/>
              </a:lnSpc>
            </a:pPr>
            <a:r>
              <a:rPr lang="en-US" sz="4400" dirty="0">
                <a:solidFill>
                  <a:schemeClr val="bg1"/>
                </a:solidFill>
                <a:latin typeface="Calibri" panose="020F0502020204030204" pitchFamily="34" charset="0"/>
                <a:ea typeface="SimSun" panose="02010600030101010101" pitchFamily="2" charset="-122"/>
                <a:cs typeface="Calibri" panose="020F0502020204030204" pitchFamily="34" charset="0"/>
              </a:rPr>
              <a:t>This is the unique benefit that </a:t>
            </a:r>
            <a:r>
              <a:rPr lang="en-US" sz="4400" b="1" dirty="0">
                <a:solidFill>
                  <a:schemeClr val="bg1"/>
                </a:solidFill>
                <a:latin typeface="Calibri" panose="020F0502020204030204" pitchFamily="34" charset="0"/>
                <a:ea typeface="SimSun" panose="02010600030101010101" pitchFamily="2" charset="-122"/>
                <a:cs typeface="Calibri" panose="020F0502020204030204" pitchFamily="34" charset="0"/>
              </a:rPr>
              <a:t>InventoryMax</a:t>
            </a:r>
            <a:r>
              <a:rPr lang="en-US" sz="4400" dirty="0">
                <a:solidFill>
                  <a:schemeClr val="bg1"/>
                </a:solidFill>
                <a:latin typeface="Calibri" panose="020F0502020204030204" pitchFamily="34" charset="0"/>
                <a:ea typeface="SimSun" panose="02010600030101010101" pitchFamily="2" charset="-122"/>
                <a:cs typeface="Calibri" panose="020F0502020204030204" pitchFamily="34" charset="0"/>
              </a:rPr>
              <a:t> offers to its customers:</a:t>
            </a:r>
            <a:endParaRPr lang="en-US" sz="44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a:lnSpc>
                <a:spcPct val="115000"/>
              </a:lnSpc>
            </a:pPr>
            <a:r>
              <a:rPr lang="en-US" sz="4400" dirty="0">
                <a:solidFill>
                  <a:schemeClr val="bg1"/>
                </a:solidFill>
                <a:latin typeface="Calibri" panose="020F0502020204030204" pitchFamily="34" charset="0"/>
                <a:ea typeface="SimSun" panose="02010600030101010101" pitchFamily="2" charset="-122"/>
                <a:cs typeface="Calibri" panose="020F0502020204030204" pitchFamily="34" charset="0"/>
              </a:rPr>
              <a:t> </a:t>
            </a:r>
            <a:endParaRPr lang="en-US" sz="44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a:lnSpc>
                <a:spcPct val="115000"/>
              </a:lnSpc>
            </a:pPr>
            <a:r>
              <a:rPr lang="en-US" sz="4400" b="1" dirty="0">
                <a:solidFill>
                  <a:schemeClr val="accent1">
                    <a:lumMod val="75000"/>
                  </a:schemeClr>
                </a:solidFill>
                <a:latin typeface="Calibri" panose="020F0502020204030204" pitchFamily="34" charset="0"/>
                <a:ea typeface="SimSun" panose="02010600030101010101" pitchFamily="2" charset="-122"/>
                <a:cs typeface="Calibri" panose="020F0502020204030204" pitchFamily="34" charset="0"/>
              </a:rPr>
              <a:t>Customer Relationships</a:t>
            </a:r>
            <a:endParaRPr lang="en-US" sz="4400" dirty="0">
              <a:solidFill>
                <a:schemeClr val="accent1">
                  <a:lumMod val="75000"/>
                </a:schemeClr>
              </a:solidFill>
              <a:latin typeface="Calibri" panose="020F0502020204030204" pitchFamily="34" charset="0"/>
              <a:ea typeface="SimSun" panose="02010600030101010101" pitchFamily="2" charset="-122"/>
              <a:cs typeface="Times New Roman" panose="02020603050405020304" pitchFamily="18" charset="0"/>
            </a:endParaRPr>
          </a:p>
          <a:p>
            <a:pPr>
              <a:lnSpc>
                <a:spcPct val="115000"/>
              </a:lnSpc>
            </a:pPr>
            <a:r>
              <a:rPr lang="en-US" sz="4400" dirty="0">
                <a:solidFill>
                  <a:schemeClr val="bg1"/>
                </a:solidFill>
                <a:latin typeface="Calibri" panose="020F0502020204030204" pitchFamily="34" charset="0"/>
                <a:ea typeface="SimSun" panose="02010600030101010101" pitchFamily="2" charset="-122"/>
                <a:cs typeface="Calibri" panose="020F0502020204030204" pitchFamily="34" charset="0"/>
              </a:rPr>
              <a:t>These are the interactions that </a:t>
            </a:r>
            <a:r>
              <a:rPr lang="en-US" sz="4400" b="1" dirty="0">
                <a:solidFill>
                  <a:schemeClr val="bg1"/>
                </a:solidFill>
                <a:latin typeface="Calibri" panose="020F0502020204030204" pitchFamily="34" charset="0"/>
                <a:ea typeface="SimSun" panose="02010600030101010101" pitchFamily="2" charset="-122"/>
                <a:cs typeface="Calibri" panose="020F0502020204030204" pitchFamily="34" charset="0"/>
              </a:rPr>
              <a:t>InventoryMax</a:t>
            </a:r>
            <a:r>
              <a:rPr lang="en-US" sz="4400" dirty="0">
                <a:solidFill>
                  <a:schemeClr val="bg1"/>
                </a:solidFill>
                <a:latin typeface="Calibri" panose="020F0502020204030204" pitchFamily="34" charset="0"/>
                <a:ea typeface="SimSun" panose="02010600030101010101" pitchFamily="2" charset="-122"/>
                <a:cs typeface="Calibri" panose="020F0502020204030204" pitchFamily="34" charset="0"/>
              </a:rPr>
              <a:t> has with its customers:</a:t>
            </a:r>
            <a:endParaRPr lang="en-US" sz="44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a:lnSpc>
                <a:spcPct val="115000"/>
              </a:lnSpc>
            </a:pPr>
            <a:r>
              <a:rPr lang="en-US" sz="4400" dirty="0">
                <a:solidFill>
                  <a:schemeClr val="bg1"/>
                </a:solidFill>
                <a:latin typeface="Calibri" panose="020F0502020204030204" pitchFamily="34" charset="0"/>
                <a:ea typeface="SimSun" panose="02010600030101010101" pitchFamily="2" charset="-122"/>
                <a:cs typeface="Calibri" panose="020F0502020204030204" pitchFamily="34" charset="0"/>
              </a:rPr>
              <a:t> </a:t>
            </a:r>
            <a:endParaRPr lang="en-US" sz="44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a:lnSpc>
                <a:spcPct val="115000"/>
              </a:lnSpc>
            </a:pPr>
            <a:r>
              <a:rPr lang="en-US" sz="4400" b="1" dirty="0">
                <a:solidFill>
                  <a:schemeClr val="accent1">
                    <a:lumMod val="75000"/>
                  </a:schemeClr>
                </a:solidFill>
                <a:latin typeface="Calibri" panose="020F0502020204030204" pitchFamily="34" charset="0"/>
                <a:ea typeface="SimSun" panose="02010600030101010101" pitchFamily="2" charset="-122"/>
                <a:cs typeface="Calibri" panose="020F0502020204030204" pitchFamily="34" charset="0"/>
              </a:rPr>
              <a:t>Distribution Channels</a:t>
            </a:r>
            <a:endParaRPr lang="en-US" sz="4400" dirty="0">
              <a:solidFill>
                <a:schemeClr val="accent1">
                  <a:lumMod val="75000"/>
                </a:schemeClr>
              </a:solidFill>
              <a:latin typeface="Calibri" panose="020F0502020204030204" pitchFamily="34" charset="0"/>
              <a:ea typeface="SimSun" panose="02010600030101010101" pitchFamily="2" charset="-122"/>
              <a:cs typeface="Times New Roman" panose="02020603050405020304" pitchFamily="18" charset="0"/>
            </a:endParaRPr>
          </a:p>
          <a:p>
            <a:pPr>
              <a:lnSpc>
                <a:spcPct val="115000"/>
              </a:lnSpc>
            </a:pPr>
            <a:r>
              <a:rPr lang="en-US" sz="4400" dirty="0">
                <a:solidFill>
                  <a:schemeClr val="bg1"/>
                </a:solidFill>
                <a:latin typeface="Calibri" panose="020F0502020204030204" pitchFamily="34" charset="0"/>
                <a:ea typeface="SimSun" panose="02010600030101010101" pitchFamily="2" charset="-122"/>
                <a:cs typeface="Calibri" panose="020F0502020204030204" pitchFamily="34" charset="0"/>
              </a:rPr>
              <a:t>These are the platforms that </a:t>
            </a:r>
            <a:r>
              <a:rPr lang="en-US" sz="4400" b="1" dirty="0">
                <a:solidFill>
                  <a:schemeClr val="bg1"/>
                </a:solidFill>
                <a:latin typeface="Calibri" panose="020F0502020204030204" pitchFamily="34" charset="0"/>
                <a:ea typeface="SimSun" panose="02010600030101010101" pitchFamily="2" charset="-122"/>
                <a:cs typeface="Calibri" panose="020F0502020204030204" pitchFamily="34" charset="0"/>
              </a:rPr>
              <a:t>InventoryMax</a:t>
            </a:r>
            <a:r>
              <a:rPr lang="en-US" sz="4400" dirty="0">
                <a:solidFill>
                  <a:schemeClr val="bg1"/>
                </a:solidFill>
                <a:latin typeface="Calibri" panose="020F0502020204030204" pitchFamily="34" charset="0"/>
                <a:ea typeface="SimSun" panose="02010600030101010101" pitchFamily="2" charset="-122"/>
                <a:cs typeface="Calibri" panose="020F0502020204030204" pitchFamily="34" charset="0"/>
              </a:rPr>
              <a:t> uses to reach its customers:</a:t>
            </a:r>
            <a:endParaRPr lang="en-US" sz="44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a:lnSpc>
                <a:spcPct val="115000"/>
              </a:lnSpc>
            </a:pPr>
            <a:r>
              <a:rPr lang="en-US" sz="4400" dirty="0">
                <a:solidFill>
                  <a:schemeClr val="bg1"/>
                </a:solidFill>
                <a:latin typeface="Calibri" panose="020F0502020204030204" pitchFamily="34" charset="0"/>
                <a:ea typeface="SimSun" panose="02010600030101010101" pitchFamily="2" charset="-122"/>
                <a:cs typeface="Calibri" panose="020F0502020204030204" pitchFamily="34" charset="0"/>
              </a:rPr>
              <a:t> </a:t>
            </a:r>
            <a:endParaRPr lang="en-US" sz="44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a:lnSpc>
                <a:spcPct val="115000"/>
              </a:lnSpc>
            </a:pPr>
            <a:r>
              <a:rPr lang="en-US" sz="4400" b="1" dirty="0">
                <a:solidFill>
                  <a:schemeClr val="accent1">
                    <a:lumMod val="75000"/>
                  </a:schemeClr>
                </a:solidFill>
                <a:latin typeface="Calibri" panose="020F0502020204030204" pitchFamily="34" charset="0"/>
                <a:ea typeface="SimSun" panose="02010600030101010101" pitchFamily="2" charset="-122"/>
                <a:cs typeface="Calibri" panose="020F0502020204030204" pitchFamily="34" charset="0"/>
              </a:rPr>
              <a:t>Customer Segmentation</a:t>
            </a:r>
            <a:endParaRPr lang="en-US" sz="4400" dirty="0">
              <a:solidFill>
                <a:schemeClr val="accent1">
                  <a:lumMod val="75000"/>
                </a:schemeClr>
              </a:solidFill>
              <a:latin typeface="Calibri" panose="020F0502020204030204" pitchFamily="34" charset="0"/>
              <a:ea typeface="SimSun" panose="02010600030101010101" pitchFamily="2" charset="-122"/>
              <a:cs typeface="Times New Roman" panose="02020603050405020304" pitchFamily="18" charset="0"/>
            </a:endParaRPr>
          </a:p>
          <a:p>
            <a:pPr>
              <a:lnSpc>
                <a:spcPct val="115000"/>
              </a:lnSpc>
            </a:pPr>
            <a:r>
              <a:rPr lang="en-US" sz="4400" dirty="0">
                <a:solidFill>
                  <a:schemeClr val="bg1"/>
                </a:solidFill>
                <a:latin typeface="Calibri" panose="020F0502020204030204" pitchFamily="34" charset="0"/>
                <a:ea typeface="SimSun" panose="02010600030101010101" pitchFamily="2" charset="-122"/>
                <a:cs typeface="Calibri" panose="020F0502020204030204" pitchFamily="34" charset="0"/>
              </a:rPr>
              <a:t>These are the target markets that </a:t>
            </a:r>
            <a:r>
              <a:rPr lang="en-US" sz="4400" b="1" dirty="0">
                <a:solidFill>
                  <a:schemeClr val="bg1"/>
                </a:solidFill>
                <a:latin typeface="Calibri" panose="020F0502020204030204" pitchFamily="34" charset="0"/>
                <a:ea typeface="SimSun" panose="02010600030101010101" pitchFamily="2" charset="-122"/>
                <a:cs typeface="Calibri" panose="020F0502020204030204" pitchFamily="34" charset="0"/>
              </a:rPr>
              <a:t>InventoryMax</a:t>
            </a:r>
            <a:r>
              <a:rPr lang="en-US" sz="4400" dirty="0">
                <a:solidFill>
                  <a:schemeClr val="bg1"/>
                </a:solidFill>
                <a:latin typeface="Calibri" panose="020F0502020204030204" pitchFamily="34" charset="0"/>
                <a:ea typeface="SimSun" panose="02010600030101010101" pitchFamily="2" charset="-122"/>
                <a:cs typeface="Calibri" panose="020F0502020204030204" pitchFamily="34" charset="0"/>
              </a:rPr>
              <a:t> serves:</a:t>
            </a:r>
            <a:endParaRPr lang="en-US" sz="44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a:lnSpc>
                <a:spcPct val="115000"/>
              </a:lnSpc>
            </a:pPr>
            <a:r>
              <a:rPr lang="en-US" sz="4400" dirty="0">
                <a:solidFill>
                  <a:schemeClr val="bg1"/>
                </a:solidFill>
                <a:latin typeface="Calibri" panose="020F0502020204030204" pitchFamily="34" charset="0"/>
                <a:ea typeface="SimSun" panose="02010600030101010101" pitchFamily="2" charset="-122"/>
                <a:cs typeface="Calibri" panose="020F0502020204030204" pitchFamily="34" charset="0"/>
              </a:rPr>
              <a:t> </a:t>
            </a:r>
            <a:endParaRPr lang="en-US" sz="44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a:lnSpc>
                <a:spcPct val="115000"/>
              </a:lnSpc>
            </a:pPr>
            <a:r>
              <a:rPr lang="en-US" sz="4400" b="1" dirty="0">
                <a:solidFill>
                  <a:schemeClr val="accent1">
                    <a:lumMod val="75000"/>
                  </a:schemeClr>
                </a:solidFill>
                <a:latin typeface="Calibri" panose="020F0502020204030204" pitchFamily="34" charset="0"/>
                <a:ea typeface="SimSun" panose="02010600030101010101" pitchFamily="2" charset="-122"/>
                <a:cs typeface="Calibri" panose="020F0502020204030204" pitchFamily="34" charset="0"/>
              </a:rPr>
              <a:t>Cost Structure</a:t>
            </a:r>
            <a:endParaRPr lang="en-US" sz="4400" dirty="0">
              <a:solidFill>
                <a:schemeClr val="accent1">
                  <a:lumMod val="75000"/>
                </a:schemeClr>
              </a:solidFill>
              <a:latin typeface="Calibri" panose="020F0502020204030204" pitchFamily="34" charset="0"/>
              <a:ea typeface="SimSun" panose="02010600030101010101" pitchFamily="2" charset="-122"/>
              <a:cs typeface="Times New Roman" panose="02020603050405020304" pitchFamily="18" charset="0"/>
            </a:endParaRPr>
          </a:p>
          <a:p>
            <a:pPr>
              <a:lnSpc>
                <a:spcPct val="115000"/>
              </a:lnSpc>
            </a:pPr>
            <a:r>
              <a:rPr lang="en-US" sz="4400" dirty="0">
                <a:solidFill>
                  <a:schemeClr val="bg1"/>
                </a:solidFill>
                <a:latin typeface="Calibri" panose="020F0502020204030204" pitchFamily="34" charset="0"/>
                <a:ea typeface="SimSun" panose="02010600030101010101" pitchFamily="2" charset="-122"/>
                <a:cs typeface="Calibri" panose="020F0502020204030204" pitchFamily="34" charset="0"/>
              </a:rPr>
              <a:t>These are the expenses that </a:t>
            </a:r>
            <a:r>
              <a:rPr lang="en-US" sz="4400" b="1" dirty="0">
                <a:solidFill>
                  <a:schemeClr val="bg1"/>
                </a:solidFill>
                <a:latin typeface="Calibri" panose="020F0502020204030204" pitchFamily="34" charset="0"/>
                <a:ea typeface="SimSun" panose="02010600030101010101" pitchFamily="2" charset="-122"/>
                <a:cs typeface="Calibri" panose="020F0502020204030204" pitchFamily="34" charset="0"/>
              </a:rPr>
              <a:t>InventoryMax</a:t>
            </a:r>
            <a:r>
              <a:rPr lang="en-US" sz="4400" dirty="0">
                <a:solidFill>
                  <a:schemeClr val="bg1"/>
                </a:solidFill>
                <a:latin typeface="Calibri" panose="020F0502020204030204" pitchFamily="34" charset="0"/>
                <a:ea typeface="SimSun" panose="02010600030101010101" pitchFamily="2" charset="-122"/>
                <a:cs typeface="Calibri" panose="020F0502020204030204" pitchFamily="34" charset="0"/>
              </a:rPr>
              <a:t> incurs:</a:t>
            </a:r>
            <a:endParaRPr lang="en-US" sz="44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a:lnSpc>
                <a:spcPct val="115000"/>
              </a:lnSpc>
            </a:pPr>
            <a:r>
              <a:rPr lang="en-US" sz="4400" dirty="0">
                <a:solidFill>
                  <a:schemeClr val="bg1"/>
                </a:solidFill>
                <a:latin typeface="Calibri" panose="020F0502020204030204" pitchFamily="34" charset="0"/>
                <a:ea typeface="SimSun" panose="02010600030101010101" pitchFamily="2" charset="-122"/>
                <a:cs typeface="Calibri" panose="020F0502020204030204" pitchFamily="34" charset="0"/>
              </a:rPr>
              <a:t> </a:t>
            </a:r>
            <a:endParaRPr lang="en-US" sz="44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a:lnSpc>
                <a:spcPct val="115000"/>
              </a:lnSpc>
            </a:pPr>
            <a:r>
              <a:rPr lang="en-US" sz="4400" b="1" dirty="0">
                <a:solidFill>
                  <a:schemeClr val="accent1">
                    <a:lumMod val="75000"/>
                  </a:schemeClr>
                </a:solidFill>
                <a:latin typeface="Calibri" panose="020F0502020204030204" pitchFamily="34" charset="0"/>
                <a:ea typeface="SimSun" panose="02010600030101010101" pitchFamily="2" charset="-122"/>
                <a:cs typeface="Calibri" panose="020F0502020204030204" pitchFamily="34" charset="0"/>
              </a:rPr>
              <a:t>Revenue Streams</a:t>
            </a:r>
            <a:endParaRPr lang="en-US" sz="4400" dirty="0">
              <a:solidFill>
                <a:schemeClr val="accent1">
                  <a:lumMod val="75000"/>
                </a:schemeClr>
              </a:solidFill>
              <a:latin typeface="Calibri" panose="020F0502020204030204" pitchFamily="34" charset="0"/>
              <a:ea typeface="SimSun" panose="02010600030101010101" pitchFamily="2" charset="-122"/>
              <a:cs typeface="Times New Roman" panose="02020603050405020304" pitchFamily="18" charset="0"/>
            </a:endParaRPr>
          </a:p>
          <a:p>
            <a:pPr>
              <a:lnSpc>
                <a:spcPct val="115000"/>
              </a:lnSpc>
            </a:pPr>
            <a:r>
              <a:rPr lang="en-US" sz="4400" dirty="0">
                <a:solidFill>
                  <a:schemeClr val="bg1"/>
                </a:solidFill>
                <a:latin typeface="Calibri" panose="020F0502020204030204" pitchFamily="34" charset="0"/>
                <a:ea typeface="SimSun" panose="02010600030101010101" pitchFamily="2" charset="-122"/>
                <a:cs typeface="Calibri" panose="020F0502020204030204" pitchFamily="34" charset="0"/>
              </a:rPr>
              <a:t>These are the sources of income </a:t>
            </a:r>
            <a:r>
              <a:rPr lang="en-US" sz="4400" b="1" dirty="0">
                <a:solidFill>
                  <a:schemeClr val="bg1"/>
                </a:solidFill>
                <a:latin typeface="Calibri" panose="020F0502020204030204" pitchFamily="34" charset="0"/>
                <a:ea typeface="SimSun" panose="02010600030101010101" pitchFamily="2" charset="-122"/>
                <a:cs typeface="Calibri" panose="020F0502020204030204" pitchFamily="34" charset="0"/>
              </a:rPr>
              <a:t>for InventoryMax</a:t>
            </a:r>
            <a:r>
              <a:rPr lang="en-US" sz="4400" dirty="0">
                <a:solidFill>
                  <a:schemeClr val="bg1"/>
                </a:solidFill>
                <a:latin typeface="Calibri" panose="020F0502020204030204" pitchFamily="34" charset="0"/>
                <a:ea typeface="SimSun" panose="02010600030101010101" pitchFamily="2" charset="-122"/>
                <a:cs typeface="Calibri" panose="020F0502020204030204" pitchFamily="34" charset="0"/>
              </a:rPr>
              <a:t>:</a:t>
            </a:r>
            <a:endParaRPr lang="en-US" sz="44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endParaRPr lang="en-US" dirty="0"/>
          </a:p>
        </p:txBody>
      </p:sp>
    </p:spTree>
    <p:extLst>
      <p:ext uri="{BB962C8B-B14F-4D97-AF65-F5344CB8AC3E}">
        <p14:creationId xmlns:p14="http://schemas.microsoft.com/office/powerpoint/2010/main" val="39865740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31"/>
          <p:cNvSpPr txBox="1">
            <a:spLocks noGrp="1"/>
          </p:cNvSpPr>
          <p:nvPr>
            <p:ph type="title"/>
          </p:nvPr>
        </p:nvSpPr>
        <p:spPr>
          <a:xfrm>
            <a:off x="457200" y="409575"/>
            <a:ext cx="8229600" cy="20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kern="100" dirty="0">
                <a:effectLst/>
                <a:latin typeface="Calibri" panose="020F0502020204030204" pitchFamily="34" charset="0"/>
                <a:ea typeface="Calibri" panose="020F0502020204030204" pitchFamily="34" charset="0"/>
                <a:cs typeface="Calibri" panose="020F0502020204030204" pitchFamily="34" charset="0"/>
              </a:rPr>
              <a:t>PRIORITIZATION</a:t>
            </a:r>
            <a:br>
              <a:rPr lang="en-US"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b="1" kern="100" dirty="0">
                <a:effectLst/>
                <a:latin typeface="Calibri" panose="020F0502020204030204" pitchFamily="34" charset="0"/>
                <a:ea typeface="Calibri" panose="020F0502020204030204" pitchFamily="34" charset="0"/>
                <a:cs typeface="Calibri" panose="020F0502020204030204" pitchFamily="34" charset="0"/>
              </a:rPr>
              <a:t>PRIORITIZING INVENTORYMAX FEATURES USING THE </a:t>
            </a:r>
            <a:r>
              <a:rPr lang="en-US" sz="1800" kern="100" dirty="0">
                <a:effectLst/>
                <a:latin typeface="Calibri" panose="020F0502020204030204" pitchFamily="34" charset="0"/>
                <a:ea typeface="Calibri" panose="020F0502020204030204" pitchFamily="34" charset="0"/>
                <a:cs typeface="Calibri" panose="020F0502020204030204" pitchFamily="34" charset="0"/>
              </a:rPr>
              <a:t> </a:t>
            </a:r>
            <a:r>
              <a:rPr lang="en" sz="1800" b="1" dirty="0"/>
              <a:t>MoSCow</a:t>
            </a:r>
            <a:r>
              <a:rPr lang="en" sz="1800" dirty="0"/>
              <a:t> </a:t>
            </a:r>
            <a:r>
              <a:rPr lang="en" sz="1800" b="1" dirty="0"/>
              <a:t>FRAMWORK</a:t>
            </a:r>
            <a:r>
              <a:rPr lang="en-US" sz="1800" b="1" kern="100" dirty="0">
                <a:effectLst/>
                <a:latin typeface="Calibri" panose="020F0502020204030204" pitchFamily="34" charset="0"/>
                <a:ea typeface="Calibri" panose="020F0502020204030204" pitchFamily="34" charset="0"/>
                <a:cs typeface="Calibri" panose="020F0502020204030204" pitchFamily="34" charset="0"/>
              </a:rPr>
              <a:t> </a:t>
            </a:r>
            <a:br>
              <a:rPr lang="en-US" sz="2400" kern="100" dirty="0">
                <a:effectLst/>
                <a:latin typeface="Calibri" panose="020F0502020204030204" pitchFamily="34" charset="0"/>
                <a:ea typeface="Calibri" panose="020F0502020204030204" pitchFamily="34" charset="0"/>
                <a:cs typeface="Times New Roman" panose="02020603050405020304" pitchFamily="18" charset="0"/>
              </a:rPr>
            </a:br>
            <a:endParaRPr dirty="0"/>
          </a:p>
        </p:txBody>
      </p:sp>
      <p:sp>
        <p:nvSpPr>
          <p:cNvPr id="546" name="Google Shape;546;p31"/>
          <p:cNvSpPr/>
          <p:nvPr/>
        </p:nvSpPr>
        <p:spPr>
          <a:xfrm>
            <a:off x="6929751" y="2143716"/>
            <a:ext cx="1975130" cy="1708631"/>
          </a:xfrm>
          <a:custGeom>
            <a:avLst/>
            <a:gdLst/>
            <a:ahLst/>
            <a:cxnLst/>
            <a:rect l="l" t="t" r="r" b="b"/>
            <a:pathLst>
              <a:path w="26043" h="26079" extrusionOk="0">
                <a:moveTo>
                  <a:pt x="3407" y="1"/>
                </a:moveTo>
                <a:cubicBezTo>
                  <a:pt x="1541" y="1"/>
                  <a:pt x="0" y="1542"/>
                  <a:pt x="0" y="3443"/>
                </a:cubicBezTo>
                <a:lnTo>
                  <a:pt x="0" y="22636"/>
                </a:lnTo>
                <a:cubicBezTo>
                  <a:pt x="0" y="24537"/>
                  <a:pt x="1541" y="26078"/>
                  <a:pt x="3407" y="26078"/>
                </a:cubicBezTo>
                <a:lnTo>
                  <a:pt x="22635" y="26078"/>
                </a:lnTo>
                <a:cubicBezTo>
                  <a:pt x="24501" y="26078"/>
                  <a:pt x="26042" y="24537"/>
                  <a:pt x="26042" y="22636"/>
                </a:cubicBezTo>
                <a:lnTo>
                  <a:pt x="26042" y="3443"/>
                </a:lnTo>
                <a:cubicBezTo>
                  <a:pt x="26042" y="1542"/>
                  <a:pt x="24501" y="1"/>
                  <a:pt x="22635" y="1"/>
                </a:cubicBezTo>
                <a:close/>
              </a:path>
            </a:pathLst>
          </a:custGeom>
          <a:solidFill>
            <a:schemeClr val="accent3"/>
          </a:solidFill>
          <a:ln>
            <a:noFill/>
          </a:ln>
          <a:effectLst>
            <a:outerShdw blurRad="57150" dist="19050" dir="5400000" algn="bl" rotWithShape="0">
              <a:srgbClr val="000000">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2523233" y="2112948"/>
            <a:ext cx="1965784" cy="1709155"/>
          </a:xfrm>
          <a:custGeom>
            <a:avLst/>
            <a:gdLst/>
            <a:ahLst/>
            <a:cxnLst/>
            <a:rect l="l" t="t" r="r" b="b"/>
            <a:pathLst>
              <a:path w="26043" h="26087" extrusionOk="0">
                <a:moveTo>
                  <a:pt x="3407" y="1"/>
                </a:moveTo>
                <a:cubicBezTo>
                  <a:pt x="1541" y="1"/>
                  <a:pt x="0" y="1541"/>
                  <a:pt x="0" y="3452"/>
                </a:cubicBezTo>
                <a:lnTo>
                  <a:pt x="0" y="22635"/>
                </a:lnTo>
                <a:cubicBezTo>
                  <a:pt x="0" y="24546"/>
                  <a:pt x="1541" y="26087"/>
                  <a:pt x="3407" y="26087"/>
                </a:cubicBezTo>
                <a:lnTo>
                  <a:pt x="22635" y="26087"/>
                </a:lnTo>
                <a:cubicBezTo>
                  <a:pt x="24501" y="26087"/>
                  <a:pt x="26042" y="24546"/>
                  <a:pt x="26042" y="22635"/>
                </a:cubicBezTo>
                <a:lnTo>
                  <a:pt x="26042" y="3452"/>
                </a:lnTo>
                <a:cubicBezTo>
                  <a:pt x="26042" y="1541"/>
                  <a:pt x="24501" y="1"/>
                  <a:pt x="22635" y="1"/>
                </a:cubicBezTo>
                <a:close/>
              </a:path>
            </a:pathLst>
          </a:custGeom>
          <a:solidFill>
            <a:schemeClr val="accent5">
              <a:lumMod val="40000"/>
              <a:lumOff val="60000"/>
            </a:schemeClr>
          </a:solidFill>
          <a:ln>
            <a:noFill/>
          </a:ln>
          <a:effectLst>
            <a:outerShdw blurRad="57150" dist="19050" dir="5400000" algn="bl" rotWithShape="0">
              <a:srgbClr val="000000">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p:cNvSpPr/>
          <p:nvPr/>
        </p:nvSpPr>
        <p:spPr>
          <a:xfrm>
            <a:off x="402238" y="2115831"/>
            <a:ext cx="1975130" cy="1706272"/>
          </a:xfrm>
          <a:custGeom>
            <a:avLst/>
            <a:gdLst/>
            <a:ahLst/>
            <a:cxnLst/>
            <a:rect l="l" t="t" r="r" b="b"/>
            <a:pathLst>
              <a:path w="26052" h="26043" extrusionOk="0">
                <a:moveTo>
                  <a:pt x="3416" y="0"/>
                </a:moveTo>
                <a:cubicBezTo>
                  <a:pt x="1541" y="0"/>
                  <a:pt x="0" y="1506"/>
                  <a:pt x="0" y="3416"/>
                </a:cubicBezTo>
                <a:lnTo>
                  <a:pt x="0" y="22600"/>
                </a:lnTo>
                <a:cubicBezTo>
                  <a:pt x="0" y="24502"/>
                  <a:pt x="1541" y="26042"/>
                  <a:pt x="3416" y="26042"/>
                </a:cubicBezTo>
                <a:lnTo>
                  <a:pt x="22635" y="26042"/>
                </a:lnTo>
                <a:cubicBezTo>
                  <a:pt x="24510" y="26042"/>
                  <a:pt x="26051" y="24502"/>
                  <a:pt x="26051" y="22600"/>
                </a:cubicBezTo>
                <a:lnTo>
                  <a:pt x="26051" y="3416"/>
                </a:lnTo>
                <a:cubicBezTo>
                  <a:pt x="26051" y="1506"/>
                  <a:pt x="24510" y="0"/>
                  <a:pt x="22635" y="0"/>
                </a:cubicBezTo>
                <a:close/>
              </a:path>
            </a:pathLst>
          </a:custGeom>
          <a:solidFill>
            <a:schemeClr val="accent1"/>
          </a:solidFill>
          <a:ln>
            <a:noFill/>
          </a:ln>
          <a:effectLst>
            <a:outerShdw blurRad="57150" dist="19050" dir="5400000" algn="bl" rotWithShape="0">
              <a:srgbClr val="000000">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p:cNvSpPr/>
          <p:nvPr/>
        </p:nvSpPr>
        <p:spPr>
          <a:xfrm>
            <a:off x="4721819" y="2115831"/>
            <a:ext cx="1975130" cy="1706272"/>
          </a:xfrm>
          <a:custGeom>
            <a:avLst/>
            <a:gdLst/>
            <a:ahLst/>
            <a:cxnLst/>
            <a:rect l="l" t="t" r="r" b="b"/>
            <a:pathLst>
              <a:path w="26079" h="26043" extrusionOk="0">
                <a:moveTo>
                  <a:pt x="3452" y="1"/>
                </a:moveTo>
                <a:cubicBezTo>
                  <a:pt x="1541" y="1"/>
                  <a:pt x="1" y="1542"/>
                  <a:pt x="1" y="3408"/>
                </a:cubicBezTo>
                <a:lnTo>
                  <a:pt x="1" y="22636"/>
                </a:lnTo>
                <a:cubicBezTo>
                  <a:pt x="1" y="24502"/>
                  <a:pt x="1541" y="26043"/>
                  <a:pt x="3452" y="26043"/>
                </a:cubicBezTo>
                <a:lnTo>
                  <a:pt x="22636" y="26043"/>
                </a:lnTo>
                <a:cubicBezTo>
                  <a:pt x="24537" y="26043"/>
                  <a:pt x="26078" y="24502"/>
                  <a:pt x="26078" y="22636"/>
                </a:cubicBezTo>
                <a:lnTo>
                  <a:pt x="26078" y="3408"/>
                </a:lnTo>
                <a:cubicBezTo>
                  <a:pt x="26078" y="1542"/>
                  <a:pt x="24537" y="1"/>
                  <a:pt x="22636" y="1"/>
                </a:cubicBezTo>
                <a:close/>
              </a:path>
            </a:pathLst>
          </a:custGeom>
          <a:solidFill>
            <a:schemeClr val="accent6">
              <a:lumMod val="25000"/>
              <a:lumOff val="75000"/>
            </a:schemeClr>
          </a:solidFill>
          <a:ln>
            <a:noFill/>
          </a:ln>
          <a:effectLst>
            <a:outerShdw blurRad="57150" dist="19050" dir="5400000" algn="bl" rotWithShape="0">
              <a:srgbClr val="000000">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p:cNvSpPr/>
          <p:nvPr/>
        </p:nvSpPr>
        <p:spPr>
          <a:xfrm>
            <a:off x="2928828" y="2684068"/>
            <a:ext cx="1916799" cy="930236"/>
          </a:xfrm>
          <a:prstGeom prst="rect">
            <a:avLst/>
          </a:prstGeom>
          <a:noFill/>
          <a:ln>
            <a:noFill/>
          </a:ln>
        </p:spPr>
        <p:txBody>
          <a:bodyPr spcFirstLastPara="1" wrap="square" lIns="90000" tIns="91425" rIns="274300" bIns="91425" anchor="ctr" anchorCtr="0">
            <a:noAutofit/>
          </a:bodyPr>
          <a:lstStyle/>
          <a:p>
            <a:pPr marL="0" marR="0">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Calibri" panose="020F0502020204030204" pitchFamily="34" charset="0"/>
              </a:rPr>
              <a:t>1. Integration with E-commerce Platforms</a:t>
            </a:r>
            <a:endParaRPr lang="en-US" sz="11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Calibri" panose="020F0502020204030204" pitchFamily="34" charset="0"/>
              </a:rPr>
              <a:t>2. Mobile Optimization</a:t>
            </a:r>
            <a:endParaRPr lang="en-US" sz="11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Calibri" panose="020F0502020204030204" pitchFamily="34" charset="0"/>
              </a:rPr>
              <a:t>3. Customizable Dashboards</a:t>
            </a:r>
            <a:endParaRPr sz="1100" b="1" dirty="0">
              <a:solidFill>
                <a:schemeClr val="lt1"/>
              </a:solidFill>
              <a:latin typeface="Roboto"/>
              <a:ea typeface="Roboto"/>
              <a:cs typeface="Roboto"/>
              <a:sym typeface="Roboto"/>
            </a:endParaRPr>
          </a:p>
        </p:txBody>
      </p:sp>
      <p:sp>
        <p:nvSpPr>
          <p:cNvPr id="558" name="Google Shape;558;p31"/>
          <p:cNvSpPr/>
          <p:nvPr/>
        </p:nvSpPr>
        <p:spPr>
          <a:xfrm>
            <a:off x="615069" y="2350789"/>
            <a:ext cx="2020571" cy="1414463"/>
          </a:xfrm>
          <a:prstGeom prst="rect">
            <a:avLst/>
          </a:prstGeom>
          <a:noFill/>
          <a:ln>
            <a:noFill/>
          </a:ln>
        </p:spPr>
        <p:txBody>
          <a:bodyPr spcFirstLastPara="1" wrap="square" lIns="270000" tIns="91425" rIns="274300" bIns="91425" anchor="ctr" anchorCtr="0">
            <a:noAutofit/>
          </a:bodyPr>
          <a:lstStyle/>
          <a:p>
            <a:pPr marL="0" marR="0">
              <a:lnSpc>
                <a:spcPct val="107000"/>
              </a:lnSpc>
              <a:spcBef>
                <a:spcPts val="0"/>
              </a:spcBef>
              <a:spcAft>
                <a:spcPts val="0"/>
              </a:spcAft>
            </a:pPr>
            <a:r>
              <a:rPr lang="en-US" sz="1200" b="1" kern="100" dirty="0">
                <a:effectLst/>
                <a:latin typeface="Calibri" panose="020F0502020204030204" pitchFamily="34" charset="0"/>
                <a:ea typeface="Calibri" panose="020F0502020204030204" pitchFamily="34" charset="0"/>
                <a:cs typeface="Calibri" panose="020F0502020204030204" pitchFamily="34" charset="0"/>
              </a:rPr>
              <a:t>1. </a:t>
            </a:r>
            <a:r>
              <a:rPr lang="en-US" sz="1100" b="1" kern="100" dirty="0">
                <a:effectLst/>
                <a:latin typeface="Calibri" panose="020F0502020204030204" pitchFamily="34" charset="0"/>
                <a:ea typeface="Calibri" panose="020F0502020204030204" pitchFamily="34" charset="0"/>
                <a:cs typeface="Calibri" panose="020F0502020204030204" pitchFamily="34" charset="0"/>
              </a:rPr>
              <a:t>Automated Inventory Tracking</a:t>
            </a:r>
            <a:endParaRPr lang="en-US" sz="11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Calibri" panose="020F0502020204030204" pitchFamily="34" charset="0"/>
              </a:rPr>
              <a:t>2. Real-time Reporting</a:t>
            </a:r>
            <a:endParaRPr lang="en-US" sz="11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Calibri" panose="020F0502020204030204" pitchFamily="34" charset="0"/>
              </a:rPr>
              <a:t>3. User Authentication and Authorization</a:t>
            </a:r>
            <a:endParaRPr lang="en-US" sz="11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1" name="Google Shape;561;p31"/>
          <p:cNvSpPr/>
          <p:nvPr/>
        </p:nvSpPr>
        <p:spPr>
          <a:xfrm>
            <a:off x="7086448" y="2691985"/>
            <a:ext cx="1920900" cy="914401"/>
          </a:xfrm>
          <a:prstGeom prst="rect">
            <a:avLst/>
          </a:prstGeom>
          <a:noFill/>
          <a:ln>
            <a:noFill/>
          </a:ln>
        </p:spPr>
        <p:txBody>
          <a:bodyPr spcFirstLastPara="1" wrap="square" lIns="274300" tIns="91425" rIns="274300" bIns="91425" anchor="ctr" anchorCtr="0">
            <a:noAutofit/>
          </a:bodyPr>
          <a:lstStyle/>
          <a:p>
            <a:pPr marL="0" marR="0">
              <a:lnSpc>
                <a:spcPct val="107000"/>
              </a:lnSpc>
              <a:spcBef>
                <a:spcPts val="0"/>
              </a:spcBef>
              <a:spcAft>
                <a:spcPts val="0"/>
              </a:spcAft>
            </a:pPr>
            <a:r>
              <a:rPr lang="en-US" sz="1200" b="1" kern="100" dirty="0">
                <a:effectLst/>
                <a:latin typeface="Calibri" panose="020F0502020204030204" pitchFamily="34" charset="0"/>
                <a:ea typeface="Calibri" panose="020F0502020204030204" pitchFamily="34" charset="0"/>
                <a:cs typeface="Calibri" panose="020F0502020204030204" pitchFamily="34" charset="0"/>
              </a:rPr>
              <a:t>1. Support for Legacy Systems</a:t>
            </a:r>
            <a:endParaRPr lang="en-US" sz="10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b="1" kern="100" dirty="0">
                <a:effectLst/>
                <a:latin typeface="Calibri" panose="020F0502020204030204" pitchFamily="34" charset="0"/>
                <a:ea typeface="Calibri" panose="020F0502020204030204" pitchFamily="34" charset="0"/>
                <a:cs typeface="Calibri" panose="020F0502020204030204" pitchFamily="34" charset="0"/>
              </a:rPr>
              <a:t>2. Custom Integration with ERP Systems</a:t>
            </a:r>
            <a:endParaRPr lang="en-US" sz="10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4" name="Google Shape;564;p31"/>
          <p:cNvSpPr/>
          <p:nvPr/>
        </p:nvSpPr>
        <p:spPr>
          <a:xfrm>
            <a:off x="4980155" y="2600140"/>
            <a:ext cx="1920900" cy="1085567"/>
          </a:xfrm>
          <a:prstGeom prst="rect">
            <a:avLst/>
          </a:prstGeom>
          <a:noFill/>
          <a:ln>
            <a:noFill/>
          </a:ln>
        </p:spPr>
        <p:txBody>
          <a:bodyPr spcFirstLastPara="1" wrap="square" lIns="274300" tIns="91425" rIns="274300" bIns="91425" anchor="ctr" anchorCtr="0">
            <a:noAutofit/>
          </a:bodyPr>
          <a:lstStyle/>
          <a:p>
            <a:pPr marL="0" marR="0">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Calibri" panose="020F0502020204030204" pitchFamily="34" charset="0"/>
              </a:rPr>
              <a:t>1. Predictive Analytics</a:t>
            </a:r>
            <a:endParaRPr lang="en-US" sz="11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Calibri" panose="020F0502020204030204" pitchFamily="34" charset="0"/>
              </a:rPr>
              <a:t>2. AI-powered Inventory Forecasting</a:t>
            </a:r>
            <a:endParaRPr lang="en-US" sz="11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b="1" kern="100" dirty="0">
                <a:effectLst/>
                <a:latin typeface="Calibri" panose="020F0502020204030204" pitchFamily="34" charset="0"/>
                <a:ea typeface="Calibri" panose="020F0502020204030204" pitchFamily="34" charset="0"/>
                <a:cs typeface="Calibri" panose="020F0502020204030204" pitchFamily="34" charset="0"/>
              </a:rPr>
              <a:t>3. Automated Stock Replenishment</a:t>
            </a:r>
            <a:endParaRPr lang="en-US" sz="11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68F66FF8-1127-C533-CC7D-BE52ABF1BC25}"/>
              </a:ext>
            </a:extLst>
          </p:cNvPr>
          <p:cNvSpPr txBox="1"/>
          <p:nvPr/>
        </p:nvSpPr>
        <p:spPr>
          <a:xfrm>
            <a:off x="288465" y="715675"/>
            <a:ext cx="3637741" cy="1229824"/>
          </a:xfrm>
          <a:prstGeom prst="rect">
            <a:avLst/>
          </a:prstGeom>
          <a:noFill/>
        </p:spPr>
        <p:txBody>
          <a:bodyPr wrap="square" rtlCol="0">
            <a:spAutoFit/>
          </a:bodyPr>
          <a:lstStyle/>
          <a:p>
            <a:pPr marL="0" marR="0">
              <a:lnSpc>
                <a:spcPct val="107000"/>
              </a:lnSpc>
              <a:spcBef>
                <a:spcPts val="0"/>
              </a:spcBef>
              <a:spcAft>
                <a:spcPts val="0"/>
              </a:spcAft>
            </a:pPr>
            <a:r>
              <a:rPr lang="en-US" sz="12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MOSCOW</a:t>
            </a:r>
            <a:r>
              <a:rPr lang="en-US" sz="12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stands for Must-Haves, Should-Haves, Could-Haves, and Won't-Haves. It categorizes features based on their necessity, priority, feasibility, and potential impact.</a:t>
            </a:r>
            <a:endParaRPr lang="en-US"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3" name="TextBox 2">
            <a:extLst>
              <a:ext uri="{FF2B5EF4-FFF2-40B4-BE49-F238E27FC236}">
                <a16:creationId xmlns:a16="http://schemas.microsoft.com/office/drawing/2014/main" id="{D3F95881-4FD0-B7A1-2B4B-7509527BBB0D}"/>
              </a:ext>
            </a:extLst>
          </p:cNvPr>
          <p:cNvSpPr txBox="1"/>
          <p:nvPr/>
        </p:nvSpPr>
        <p:spPr>
          <a:xfrm>
            <a:off x="5919764" y="643658"/>
            <a:ext cx="2935771" cy="1559273"/>
          </a:xfrm>
          <a:prstGeom prst="rect">
            <a:avLst/>
          </a:prstGeom>
          <a:noFill/>
        </p:spPr>
        <p:txBody>
          <a:bodyPr wrap="square" rtlCol="0">
            <a:spAutoFit/>
          </a:bodyPr>
          <a:lstStyle/>
          <a:p>
            <a:pPr marL="0" marR="0">
              <a:lnSpc>
                <a:spcPct val="107000"/>
              </a:lnSpc>
              <a:spcBef>
                <a:spcPts val="0"/>
              </a:spcBef>
              <a:spcAft>
                <a:spcPts val="0"/>
              </a:spcAft>
            </a:pPr>
            <a:r>
              <a:rPr lang="en-US"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Benefits of Using MOSCOW</a:t>
            </a:r>
            <a:endParaRPr lang="en-US" sz="105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1. Clear prioritization</a:t>
            </a:r>
            <a:endParaRPr lang="en-US" sz="1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2. Alignment with business goals</a:t>
            </a:r>
            <a:endParaRPr lang="en-US" sz="1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3. Effective resource allocation</a:t>
            </a:r>
            <a:endParaRPr lang="en-US" sz="1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4. Improved stakeholder communication</a:t>
            </a:r>
            <a:endParaRPr lang="en-US" sz="1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5. Enhanced product roadmap</a:t>
            </a:r>
            <a:endParaRPr lang="en-US" sz="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5" name="Google Shape;550;p31">
            <a:extLst>
              <a:ext uri="{FF2B5EF4-FFF2-40B4-BE49-F238E27FC236}">
                <a16:creationId xmlns:a16="http://schemas.microsoft.com/office/drawing/2014/main" id="{9C207F10-6C33-2899-A129-DEDFEEAB037E}"/>
              </a:ext>
            </a:extLst>
          </p:cNvPr>
          <p:cNvSpPr/>
          <p:nvPr/>
        </p:nvSpPr>
        <p:spPr>
          <a:xfrm>
            <a:off x="2525833" y="1922682"/>
            <a:ext cx="687153" cy="825426"/>
          </a:xfrm>
          <a:custGeom>
            <a:avLst/>
            <a:gdLst/>
            <a:ahLst/>
            <a:cxnLst/>
            <a:rect l="l" t="t" r="r" b="b"/>
            <a:pathLst>
              <a:path w="5838" h="9975" extrusionOk="0">
                <a:moveTo>
                  <a:pt x="1" y="0"/>
                </a:moveTo>
                <a:lnTo>
                  <a:pt x="1" y="9975"/>
                </a:lnTo>
                <a:lnTo>
                  <a:pt x="846" y="9975"/>
                </a:lnTo>
                <a:cubicBezTo>
                  <a:pt x="3593" y="9975"/>
                  <a:pt x="5838" y="7739"/>
                  <a:pt x="5838" y="4983"/>
                </a:cubicBezTo>
                <a:cubicBezTo>
                  <a:pt x="5838" y="2236"/>
                  <a:pt x="3593" y="0"/>
                  <a:pt x="846" y="0"/>
                </a:cubicBezTo>
                <a:close/>
              </a:path>
            </a:pathLst>
          </a:custGeom>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a:lnSpc>
                <a:spcPct val="107000"/>
              </a:lnSpc>
            </a:pPr>
            <a:r>
              <a:rPr lang="en-US" sz="1200" b="1" kern="1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Should-Haves</a:t>
            </a:r>
          </a:p>
        </p:txBody>
      </p:sp>
      <p:sp>
        <p:nvSpPr>
          <p:cNvPr id="6" name="Google Shape;550;p31">
            <a:extLst>
              <a:ext uri="{FF2B5EF4-FFF2-40B4-BE49-F238E27FC236}">
                <a16:creationId xmlns:a16="http://schemas.microsoft.com/office/drawing/2014/main" id="{FE905F3E-D041-9486-FE99-8EA239AE770A}"/>
              </a:ext>
            </a:extLst>
          </p:cNvPr>
          <p:cNvSpPr/>
          <p:nvPr/>
        </p:nvSpPr>
        <p:spPr>
          <a:xfrm>
            <a:off x="402075" y="1901302"/>
            <a:ext cx="687153" cy="825426"/>
          </a:xfrm>
          <a:custGeom>
            <a:avLst/>
            <a:gdLst/>
            <a:ahLst/>
            <a:cxnLst/>
            <a:rect l="l" t="t" r="r" b="b"/>
            <a:pathLst>
              <a:path w="5838" h="9975" extrusionOk="0">
                <a:moveTo>
                  <a:pt x="1" y="0"/>
                </a:moveTo>
                <a:lnTo>
                  <a:pt x="1" y="9975"/>
                </a:lnTo>
                <a:lnTo>
                  <a:pt x="846" y="9975"/>
                </a:lnTo>
                <a:cubicBezTo>
                  <a:pt x="3593" y="9975"/>
                  <a:pt x="5838" y="7739"/>
                  <a:pt x="5838" y="4983"/>
                </a:cubicBezTo>
                <a:cubicBezTo>
                  <a:pt x="5838" y="2236"/>
                  <a:pt x="3593" y="0"/>
                  <a:pt x="846" y="0"/>
                </a:cubicBezTo>
                <a:close/>
              </a:path>
            </a:pathLst>
          </a:custGeom>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a:lnSpc>
                <a:spcPct val="107000"/>
              </a:lnSpc>
            </a:pPr>
            <a:r>
              <a:rPr lang="en-US" sz="1200" b="1" kern="1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Must-Haves</a:t>
            </a:r>
          </a:p>
        </p:txBody>
      </p:sp>
      <p:sp>
        <p:nvSpPr>
          <p:cNvPr id="7" name="Google Shape;550;p31">
            <a:extLst>
              <a:ext uri="{FF2B5EF4-FFF2-40B4-BE49-F238E27FC236}">
                <a16:creationId xmlns:a16="http://schemas.microsoft.com/office/drawing/2014/main" id="{3D0A7C3F-199B-7942-4B63-BFD6EFAD2F46}"/>
              </a:ext>
            </a:extLst>
          </p:cNvPr>
          <p:cNvSpPr/>
          <p:nvPr/>
        </p:nvSpPr>
        <p:spPr>
          <a:xfrm>
            <a:off x="4730228" y="1922228"/>
            <a:ext cx="687153" cy="825426"/>
          </a:xfrm>
          <a:custGeom>
            <a:avLst/>
            <a:gdLst/>
            <a:ahLst/>
            <a:cxnLst/>
            <a:rect l="l" t="t" r="r" b="b"/>
            <a:pathLst>
              <a:path w="5838" h="9975" extrusionOk="0">
                <a:moveTo>
                  <a:pt x="1" y="0"/>
                </a:moveTo>
                <a:lnTo>
                  <a:pt x="1" y="9975"/>
                </a:lnTo>
                <a:lnTo>
                  <a:pt x="846" y="9975"/>
                </a:lnTo>
                <a:cubicBezTo>
                  <a:pt x="3593" y="9975"/>
                  <a:pt x="5838" y="7739"/>
                  <a:pt x="5838" y="4983"/>
                </a:cubicBezTo>
                <a:cubicBezTo>
                  <a:pt x="5838" y="2236"/>
                  <a:pt x="3593" y="0"/>
                  <a:pt x="846" y="0"/>
                </a:cubicBezTo>
                <a:close/>
              </a:path>
            </a:pathLst>
          </a:custGeom>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a:lnSpc>
                <a:spcPct val="107000"/>
              </a:lnSpc>
            </a:pPr>
            <a:r>
              <a:rPr lang="en-US" sz="1200" b="1" kern="1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Could-Haves</a:t>
            </a:r>
          </a:p>
        </p:txBody>
      </p:sp>
      <p:sp>
        <p:nvSpPr>
          <p:cNvPr id="8" name="Google Shape;550;p31">
            <a:extLst>
              <a:ext uri="{FF2B5EF4-FFF2-40B4-BE49-F238E27FC236}">
                <a16:creationId xmlns:a16="http://schemas.microsoft.com/office/drawing/2014/main" id="{45738B73-3854-C10F-875A-E034BCA30E79}"/>
              </a:ext>
            </a:extLst>
          </p:cNvPr>
          <p:cNvSpPr/>
          <p:nvPr/>
        </p:nvSpPr>
        <p:spPr>
          <a:xfrm>
            <a:off x="6929751" y="1906325"/>
            <a:ext cx="687153" cy="825426"/>
          </a:xfrm>
          <a:custGeom>
            <a:avLst/>
            <a:gdLst/>
            <a:ahLst/>
            <a:cxnLst/>
            <a:rect l="l" t="t" r="r" b="b"/>
            <a:pathLst>
              <a:path w="5838" h="9975" extrusionOk="0">
                <a:moveTo>
                  <a:pt x="1" y="0"/>
                </a:moveTo>
                <a:lnTo>
                  <a:pt x="1" y="9975"/>
                </a:lnTo>
                <a:lnTo>
                  <a:pt x="846" y="9975"/>
                </a:lnTo>
                <a:cubicBezTo>
                  <a:pt x="3593" y="9975"/>
                  <a:pt x="5838" y="7739"/>
                  <a:pt x="5838" y="4983"/>
                </a:cubicBezTo>
                <a:cubicBezTo>
                  <a:pt x="5838" y="2236"/>
                  <a:pt x="3593" y="0"/>
                  <a:pt x="846" y="0"/>
                </a:cubicBezTo>
                <a:close/>
              </a:path>
            </a:pathLst>
          </a:custGeom>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a:lnSpc>
                <a:spcPct val="107000"/>
              </a:lnSpc>
            </a:pPr>
            <a:r>
              <a:rPr lang="en-US" sz="1200" b="1" kern="1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Won’t-Haves</a:t>
            </a:r>
          </a:p>
        </p:txBody>
      </p:sp>
      <p:sp>
        <p:nvSpPr>
          <p:cNvPr id="9" name="TextBox 8">
            <a:extLst>
              <a:ext uri="{FF2B5EF4-FFF2-40B4-BE49-F238E27FC236}">
                <a16:creationId xmlns:a16="http://schemas.microsoft.com/office/drawing/2014/main" id="{23256234-4DB7-FC8D-81ED-A743F167A027}"/>
              </a:ext>
            </a:extLst>
          </p:cNvPr>
          <p:cNvSpPr txBox="1"/>
          <p:nvPr/>
        </p:nvSpPr>
        <p:spPr>
          <a:xfrm>
            <a:off x="615069" y="4021931"/>
            <a:ext cx="9015412" cy="1065228"/>
          </a:xfrm>
          <a:prstGeom prst="rect">
            <a:avLst/>
          </a:prstGeom>
          <a:noFill/>
        </p:spPr>
        <p:txBody>
          <a:bodyPr wrap="square" rtlCol="0">
            <a:spAutoFit/>
          </a:bodyPr>
          <a:lstStyle/>
          <a:p>
            <a:pPr marL="0" marR="0">
              <a:lnSpc>
                <a:spcPct val="107000"/>
              </a:lnSpc>
              <a:spcBef>
                <a:spcPts val="0"/>
              </a:spcBef>
              <a:spcAft>
                <a:spcPts val="0"/>
              </a:spcAft>
            </a:pPr>
            <a:r>
              <a:rPr lang="en-US"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Prioritized Features (MOSCOW)</a:t>
            </a:r>
            <a:endParaRPr lang="en-US" sz="105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R="0">
              <a:lnSpc>
                <a:spcPct val="107000"/>
              </a:lnSpc>
              <a:spcBef>
                <a:spcPts val="0"/>
              </a:spcBef>
              <a:spcAft>
                <a:spcPts val="0"/>
              </a:spcAft>
            </a:pPr>
            <a:r>
              <a:rPr lang="en-US" sz="1600" kern="100" dirty="0">
                <a:solidFill>
                  <a:schemeClr val="accent1">
                    <a:lumMod val="75000"/>
                  </a:schemeClr>
                </a:solidFill>
                <a:effectLst/>
                <a:latin typeface="Calibri" panose="020F0502020204030204" pitchFamily="34" charset="0"/>
                <a:ea typeface="Calibri" panose="020F0502020204030204" pitchFamily="34" charset="0"/>
                <a:cs typeface="Calibri" panose="020F0502020204030204" pitchFamily="34" charset="0"/>
              </a:rPr>
              <a:t>1. </a:t>
            </a:r>
            <a:r>
              <a:rPr lang="en-US" sz="16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Must-Haves (critical features)</a:t>
            </a:r>
            <a:r>
              <a:rPr lang="en-US" sz="11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en-US" sz="1600" b="1" kern="100" dirty="0">
                <a:solidFill>
                  <a:schemeClr val="accent1">
                    <a:lumMod val="75000"/>
                  </a:schemeClr>
                </a:solidFill>
                <a:effectLst/>
                <a:latin typeface="Calibri" panose="020F0502020204030204" pitchFamily="34" charset="0"/>
                <a:ea typeface="Calibri" panose="020F0502020204030204" pitchFamily="34" charset="0"/>
                <a:cs typeface="Calibri" panose="020F0502020204030204" pitchFamily="34" charset="0"/>
              </a:rPr>
              <a:t>2. </a:t>
            </a:r>
            <a:r>
              <a:rPr lang="en-US" sz="16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Should-Haves (important but not critical)</a:t>
            </a:r>
            <a:r>
              <a:rPr lang="en-US" sz="11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p>
          <a:p>
            <a:pPr marR="0">
              <a:lnSpc>
                <a:spcPct val="107000"/>
              </a:lnSpc>
              <a:spcBef>
                <a:spcPts val="0"/>
              </a:spcBef>
              <a:spcAft>
                <a:spcPts val="0"/>
              </a:spcAft>
            </a:pPr>
            <a:r>
              <a:rPr lang="en-US" sz="1600" kern="100" dirty="0">
                <a:solidFill>
                  <a:schemeClr val="accent1">
                    <a:lumMod val="75000"/>
                  </a:schemeClr>
                </a:solidFill>
                <a:effectLst/>
                <a:latin typeface="Calibri" panose="020F0502020204030204" pitchFamily="34" charset="0"/>
                <a:ea typeface="Calibri" panose="020F0502020204030204" pitchFamily="34" charset="0"/>
                <a:cs typeface="Calibri" panose="020F0502020204030204" pitchFamily="34" charset="0"/>
              </a:rPr>
              <a:t>3. </a:t>
            </a:r>
            <a:r>
              <a:rPr lang="en-US" sz="16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Could-Haves (nice-to-have features) </a:t>
            </a:r>
            <a:r>
              <a:rPr lang="en-US" sz="1600" kern="100"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4. </a:t>
            </a:r>
            <a:r>
              <a:rPr lang="en-US" sz="1600" kern="100" dirty="0">
                <a:solidFill>
                  <a:schemeClr val="bg1"/>
                </a:solidFill>
                <a:latin typeface="Calibri" panose="020F0502020204030204" pitchFamily="34" charset="0"/>
                <a:ea typeface="Calibri" panose="020F0502020204030204" pitchFamily="34" charset="0"/>
                <a:cs typeface="Calibri" panose="020F0502020204030204" pitchFamily="34" charset="0"/>
              </a:rPr>
              <a:t>Won't-have (don’t add enough value)</a:t>
            </a:r>
            <a:endParaRPr lang="en-US"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pic>
        <p:nvPicPr>
          <p:cNvPr id="34" name="Picture 33">
            <a:extLst>
              <a:ext uri="{FF2B5EF4-FFF2-40B4-BE49-F238E27FC236}">
                <a16:creationId xmlns:a16="http://schemas.microsoft.com/office/drawing/2014/main" id="{770CB9BC-496B-D591-A55D-1F7492F7F2C2}"/>
              </a:ext>
            </a:extLst>
          </p:cNvPr>
          <p:cNvPicPr>
            <a:picLocks noChangeAspect="1"/>
          </p:cNvPicPr>
          <p:nvPr/>
        </p:nvPicPr>
        <p:blipFill>
          <a:blip r:embed="rId3"/>
          <a:stretch>
            <a:fillRect/>
          </a:stretch>
        </p:blipFill>
        <p:spPr>
          <a:xfrm>
            <a:off x="5498555" y="0"/>
            <a:ext cx="3645443" cy="2443483"/>
          </a:xfrm>
          <a:prstGeom prst="rect">
            <a:avLst/>
          </a:prstGeom>
        </p:spPr>
      </p:pic>
      <p:sp>
        <p:nvSpPr>
          <p:cNvPr id="2097" name="Google Shape;2097;p63"/>
          <p:cNvSpPr txBox="1">
            <a:spLocks noGrp="1"/>
          </p:cNvSpPr>
          <p:nvPr>
            <p:ph type="title"/>
          </p:nvPr>
        </p:nvSpPr>
        <p:spPr>
          <a:xfrm>
            <a:off x="474970" y="65902"/>
            <a:ext cx="50436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chemeClr val="accent1">
                    <a:lumMod val="75000"/>
                  </a:schemeClr>
                </a:solidFill>
                <a:effectLst/>
                <a:latin typeface="Calibri" panose="020F0502020204030204" pitchFamily="34" charset="0"/>
                <a:ea typeface="SimSun" panose="02010600030101010101" pitchFamily="2" charset="-122"/>
                <a:cs typeface="Calibri" panose="020F0502020204030204" pitchFamily="34" charset="0"/>
              </a:rPr>
              <a:t>CATEGORIZATION OF STAKEHOLDERS</a:t>
            </a:r>
            <a:endParaRPr dirty="0">
              <a:solidFill>
                <a:schemeClr val="accent1">
                  <a:lumMod val="75000"/>
                </a:schemeClr>
              </a:solidFill>
            </a:endParaRPr>
          </a:p>
        </p:txBody>
      </p:sp>
      <p:cxnSp>
        <p:nvCxnSpPr>
          <p:cNvPr id="2107" name="Google Shape;2107;p63"/>
          <p:cNvCxnSpPr>
            <a:cxnSpLocks/>
          </p:cNvCxnSpPr>
          <p:nvPr/>
        </p:nvCxnSpPr>
        <p:spPr>
          <a:xfrm>
            <a:off x="297366" y="2798590"/>
            <a:ext cx="5275094"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108" name="Google Shape;2108;p63"/>
          <p:cNvCxnSpPr>
            <a:cxnSpLocks/>
          </p:cNvCxnSpPr>
          <p:nvPr/>
        </p:nvCxnSpPr>
        <p:spPr>
          <a:xfrm>
            <a:off x="1895707" y="668206"/>
            <a:ext cx="0" cy="4000063"/>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TextBox 1">
            <a:extLst>
              <a:ext uri="{FF2B5EF4-FFF2-40B4-BE49-F238E27FC236}">
                <a16:creationId xmlns:a16="http://schemas.microsoft.com/office/drawing/2014/main" id="{1B860F65-96A1-955E-060A-5B97072988DA}"/>
              </a:ext>
            </a:extLst>
          </p:cNvPr>
          <p:cNvSpPr txBox="1"/>
          <p:nvPr/>
        </p:nvSpPr>
        <p:spPr>
          <a:xfrm>
            <a:off x="350502" y="749032"/>
            <a:ext cx="1997647" cy="2325252"/>
          </a:xfrm>
          <a:prstGeom prst="rect">
            <a:avLst/>
          </a:prstGeom>
          <a:noFill/>
        </p:spPr>
        <p:txBody>
          <a:bodyPr wrap="square" rtlCol="0">
            <a:spAutoFit/>
          </a:bodyPr>
          <a:lstStyle/>
          <a:p>
            <a:pPr marL="0" marR="0" indent="0" algn="just">
              <a:lnSpc>
                <a:spcPct val="115000"/>
              </a:lnSpc>
              <a:spcBef>
                <a:spcPts val="0"/>
              </a:spcBef>
              <a:spcAft>
                <a:spcPts val="0"/>
              </a:spcAft>
              <a:buNone/>
            </a:pPr>
            <a:r>
              <a:rPr lang="en-US" sz="1000" b="1" dirty="0">
                <a:solidFill>
                  <a:schemeClr val="bg1"/>
                </a:solidFill>
                <a:effectLst/>
                <a:latin typeface="Calibri" panose="020F0502020204030204" pitchFamily="34" charset="0"/>
                <a:ea typeface="SimSun" panose="02010600030101010101" pitchFamily="2" charset="-122"/>
                <a:cs typeface="Calibri" panose="020F0502020204030204" pitchFamily="34" charset="0"/>
              </a:rPr>
              <a:t>Internal Stakeholders</a:t>
            </a:r>
            <a:endParaRPr lang="en-US" sz="1000" b="1"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0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1. Founders/Owners</a:t>
            </a:r>
            <a:endParaRPr lang="en-US" sz="10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0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2. CEO/Managing Director</a:t>
            </a:r>
            <a:endParaRPr lang="en-US" sz="10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0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3. Operations Manager</a:t>
            </a:r>
            <a:endParaRPr lang="en-US" sz="10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0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4. Logistics Manager</a:t>
            </a:r>
            <a:endParaRPr lang="en-US" sz="10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0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5. IT Manager</a:t>
            </a:r>
            <a:endParaRPr lang="en-US" sz="10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0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6. Sales Team</a:t>
            </a:r>
            <a:endParaRPr lang="en-US" sz="10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0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7. Customer Support Team</a:t>
            </a:r>
            <a:endParaRPr lang="en-US" sz="10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0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8. Developers/Engineers</a:t>
            </a:r>
            <a:endParaRPr lang="en-US" sz="10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9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 </a:t>
            </a:r>
            <a:endParaRPr lang="en-US" sz="9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endParaRPr lang="en-US" sz="7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7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 </a:t>
            </a:r>
            <a:endParaRPr lang="en-US" sz="7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endParaRPr lang="en-US" dirty="0"/>
          </a:p>
        </p:txBody>
      </p:sp>
      <p:sp>
        <p:nvSpPr>
          <p:cNvPr id="3" name="TextBox 2">
            <a:extLst>
              <a:ext uri="{FF2B5EF4-FFF2-40B4-BE49-F238E27FC236}">
                <a16:creationId xmlns:a16="http://schemas.microsoft.com/office/drawing/2014/main" id="{1FE3F95F-3F33-3730-EC25-E87A2CB4044C}"/>
              </a:ext>
            </a:extLst>
          </p:cNvPr>
          <p:cNvSpPr txBox="1"/>
          <p:nvPr/>
        </p:nvSpPr>
        <p:spPr>
          <a:xfrm>
            <a:off x="1952479" y="668206"/>
            <a:ext cx="1841096" cy="2431435"/>
          </a:xfrm>
          <a:prstGeom prst="rect">
            <a:avLst/>
          </a:prstGeom>
          <a:noFill/>
        </p:spPr>
        <p:txBody>
          <a:bodyPr wrap="square" rtlCol="0">
            <a:spAutoFit/>
          </a:bodyPr>
          <a:lstStyle/>
          <a:p>
            <a:pPr marL="0" marR="0" indent="0" algn="just">
              <a:lnSpc>
                <a:spcPct val="115000"/>
              </a:lnSpc>
              <a:spcBef>
                <a:spcPts val="0"/>
              </a:spcBef>
              <a:spcAft>
                <a:spcPts val="0"/>
              </a:spcAft>
              <a:buNone/>
            </a:pPr>
            <a:r>
              <a:rPr lang="en-US" sz="1050" b="1" dirty="0">
                <a:solidFill>
                  <a:schemeClr val="bg1"/>
                </a:solidFill>
                <a:effectLst/>
                <a:latin typeface="Calibri" panose="020F0502020204030204" pitchFamily="34" charset="0"/>
                <a:ea typeface="SimSun" panose="02010600030101010101" pitchFamily="2" charset="-122"/>
                <a:cs typeface="Calibri" panose="020F0502020204030204" pitchFamily="34" charset="0"/>
              </a:rPr>
              <a:t>External Stakeholders</a:t>
            </a:r>
            <a:endParaRPr lang="en-US" sz="1050" b="1"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9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1. Customers (E-commerce store owners)</a:t>
            </a:r>
            <a:endParaRPr lang="en-US" sz="9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9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2. Suppliers/Manufacturers</a:t>
            </a:r>
            <a:endParaRPr lang="en-US" sz="9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9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3. Partners/Integrators (E-commerce platforms, accounting software)</a:t>
            </a:r>
            <a:endParaRPr lang="en-US" sz="9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9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4. Investors/Venture Capitalists</a:t>
            </a:r>
            <a:endParaRPr lang="en-US" sz="9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9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5. Industry Analysts/Researchers</a:t>
            </a:r>
            <a:endParaRPr lang="en-US" sz="9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9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6. Competitors</a:t>
            </a:r>
            <a:endParaRPr lang="en-US" sz="9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9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7. Regulatory Bodies (Government agencies)</a:t>
            </a:r>
            <a:endParaRPr lang="en-US" sz="9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05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 </a:t>
            </a:r>
            <a:endParaRPr lang="en-US" sz="105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endParaRPr lang="en-US" dirty="0"/>
          </a:p>
        </p:txBody>
      </p:sp>
      <p:sp>
        <p:nvSpPr>
          <p:cNvPr id="5" name="TextBox 4">
            <a:extLst>
              <a:ext uri="{FF2B5EF4-FFF2-40B4-BE49-F238E27FC236}">
                <a16:creationId xmlns:a16="http://schemas.microsoft.com/office/drawing/2014/main" id="{DFD293AB-019D-6B4B-BCD5-8B7D4231DFE2}"/>
              </a:ext>
            </a:extLst>
          </p:cNvPr>
          <p:cNvSpPr txBox="1"/>
          <p:nvPr/>
        </p:nvSpPr>
        <p:spPr>
          <a:xfrm>
            <a:off x="344798" y="3015779"/>
            <a:ext cx="1586923" cy="1214692"/>
          </a:xfrm>
          <a:prstGeom prst="rect">
            <a:avLst/>
          </a:prstGeom>
          <a:noFill/>
        </p:spPr>
        <p:txBody>
          <a:bodyPr wrap="square" rtlCol="0">
            <a:spAutoFit/>
          </a:bodyPr>
          <a:lstStyle/>
          <a:p>
            <a:pPr marL="0" marR="0" indent="0" algn="just">
              <a:lnSpc>
                <a:spcPct val="115000"/>
              </a:lnSpc>
              <a:spcBef>
                <a:spcPts val="0"/>
              </a:spcBef>
              <a:spcAft>
                <a:spcPts val="0"/>
              </a:spcAft>
              <a:buNone/>
            </a:pPr>
            <a:r>
              <a:rPr lang="en-US" sz="1000" b="1" dirty="0">
                <a:solidFill>
                  <a:schemeClr val="bg1"/>
                </a:solidFill>
                <a:effectLst/>
                <a:latin typeface="Calibri" panose="020F0502020204030204" pitchFamily="34" charset="0"/>
                <a:ea typeface="SimSun" panose="02010600030101010101" pitchFamily="2" charset="-122"/>
                <a:cs typeface="Calibri" panose="020F0502020204030204" pitchFamily="34" charset="0"/>
              </a:rPr>
              <a:t>Primary Stakeholders</a:t>
            </a:r>
            <a:endParaRPr lang="en-US" sz="1000" b="1"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9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1. Customers (E-commerce store owners)</a:t>
            </a:r>
            <a:endParaRPr lang="en-US" sz="9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9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2. Founders/Owners</a:t>
            </a:r>
            <a:endParaRPr lang="en-US" sz="9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9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3. Operations Manager</a:t>
            </a:r>
            <a:endParaRPr lang="en-US" sz="9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9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4. Logistics Manager</a:t>
            </a:r>
            <a:endParaRPr lang="en-US" sz="9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9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5. Sales Team</a:t>
            </a:r>
            <a:endParaRPr lang="en-US" dirty="0"/>
          </a:p>
        </p:txBody>
      </p:sp>
      <p:sp>
        <p:nvSpPr>
          <p:cNvPr id="6" name="TextBox 5">
            <a:extLst>
              <a:ext uri="{FF2B5EF4-FFF2-40B4-BE49-F238E27FC236}">
                <a16:creationId xmlns:a16="http://schemas.microsoft.com/office/drawing/2014/main" id="{AA98DFA5-266C-12A4-3F1B-4E2A23657F84}"/>
              </a:ext>
            </a:extLst>
          </p:cNvPr>
          <p:cNvSpPr txBox="1"/>
          <p:nvPr/>
        </p:nvSpPr>
        <p:spPr>
          <a:xfrm>
            <a:off x="2194700" y="3004802"/>
            <a:ext cx="1752544" cy="1369606"/>
          </a:xfrm>
          <a:prstGeom prst="rect">
            <a:avLst/>
          </a:prstGeom>
          <a:noFill/>
        </p:spPr>
        <p:txBody>
          <a:bodyPr wrap="square" rtlCol="0">
            <a:spAutoFit/>
          </a:bodyPr>
          <a:lstStyle/>
          <a:p>
            <a:pPr marL="0" marR="0" indent="0" algn="just">
              <a:lnSpc>
                <a:spcPct val="150000"/>
              </a:lnSpc>
              <a:spcBef>
                <a:spcPts val="0"/>
              </a:spcBef>
              <a:spcAft>
                <a:spcPts val="0"/>
              </a:spcAft>
              <a:buNone/>
            </a:pPr>
            <a:r>
              <a:rPr lang="en-US" sz="1000" b="1" dirty="0">
                <a:solidFill>
                  <a:schemeClr val="bg1"/>
                </a:solidFill>
                <a:effectLst/>
                <a:latin typeface="Calibri" panose="020F0502020204030204" pitchFamily="34" charset="0"/>
                <a:ea typeface="SimSun" panose="02010600030101010101" pitchFamily="2" charset="-122"/>
                <a:cs typeface="Calibri" panose="020F0502020204030204" pitchFamily="34" charset="0"/>
              </a:rPr>
              <a:t>Secondary Stakeholders</a:t>
            </a:r>
            <a:endParaRPr lang="en-US" sz="1000" b="1"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50000"/>
              </a:lnSpc>
              <a:spcBef>
                <a:spcPts val="0"/>
              </a:spcBef>
              <a:spcAft>
                <a:spcPts val="0"/>
              </a:spcAft>
              <a:buNone/>
            </a:pPr>
            <a:r>
              <a:rPr lang="en-US" sz="9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1. Suppliers/Manufacturers</a:t>
            </a:r>
            <a:endParaRPr lang="en-US" sz="9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50000"/>
              </a:lnSpc>
              <a:spcBef>
                <a:spcPts val="0"/>
              </a:spcBef>
              <a:spcAft>
                <a:spcPts val="0"/>
              </a:spcAft>
              <a:buNone/>
            </a:pPr>
            <a:r>
              <a:rPr lang="en-US" sz="9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2. Partners/Integrators</a:t>
            </a:r>
            <a:endParaRPr lang="en-US" sz="9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50000"/>
              </a:lnSpc>
              <a:spcBef>
                <a:spcPts val="0"/>
              </a:spcBef>
              <a:spcAft>
                <a:spcPts val="0"/>
              </a:spcAft>
              <a:buNone/>
            </a:pPr>
            <a:r>
              <a:rPr lang="en-US" sz="9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3. Investors/Venture Capitalists</a:t>
            </a:r>
            <a:endParaRPr lang="en-US" sz="9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50000"/>
              </a:lnSpc>
              <a:spcBef>
                <a:spcPts val="0"/>
              </a:spcBef>
              <a:spcAft>
                <a:spcPts val="0"/>
              </a:spcAft>
              <a:buNone/>
            </a:pPr>
            <a:r>
              <a:rPr lang="en-US" sz="9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4. Industry Analysts/Researchers</a:t>
            </a:r>
            <a:endParaRPr lang="en-US" sz="9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endParaRPr lang="en-US" dirty="0"/>
          </a:p>
        </p:txBody>
      </p:sp>
      <p:cxnSp>
        <p:nvCxnSpPr>
          <p:cNvPr id="11" name="Google Shape;2108;p63">
            <a:extLst>
              <a:ext uri="{FF2B5EF4-FFF2-40B4-BE49-F238E27FC236}">
                <a16:creationId xmlns:a16="http://schemas.microsoft.com/office/drawing/2014/main" id="{F96C1F8C-C3FC-9951-502D-6C7F1DFF6F97}"/>
              </a:ext>
            </a:extLst>
          </p:cNvPr>
          <p:cNvCxnSpPr>
            <a:cxnSpLocks/>
          </p:cNvCxnSpPr>
          <p:nvPr/>
        </p:nvCxnSpPr>
        <p:spPr>
          <a:xfrm>
            <a:off x="3779509" y="690196"/>
            <a:ext cx="0" cy="399234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4" name="TextBox 13">
            <a:extLst>
              <a:ext uri="{FF2B5EF4-FFF2-40B4-BE49-F238E27FC236}">
                <a16:creationId xmlns:a16="http://schemas.microsoft.com/office/drawing/2014/main" id="{5F36DD5A-C3F0-45A5-6F29-DCC7C8EE20B4}"/>
              </a:ext>
            </a:extLst>
          </p:cNvPr>
          <p:cNvSpPr txBox="1"/>
          <p:nvPr/>
        </p:nvSpPr>
        <p:spPr>
          <a:xfrm>
            <a:off x="3881545" y="749032"/>
            <a:ext cx="1724995" cy="1071960"/>
          </a:xfrm>
          <a:prstGeom prst="rect">
            <a:avLst/>
          </a:prstGeom>
          <a:noFill/>
        </p:spPr>
        <p:txBody>
          <a:bodyPr wrap="square">
            <a:spAutoFit/>
          </a:bodyPr>
          <a:lstStyle/>
          <a:p>
            <a:pPr marL="0" marR="0" indent="0" algn="just">
              <a:lnSpc>
                <a:spcPct val="115000"/>
              </a:lnSpc>
              <a:spcBef>
                <a:spcPts val="0"/>
              </a:spcBef>
              <a:spcAft>
                <a:spcPts val="0"/>
              </a:spcAft>
              <a:buNone/>
            </a:pPr>
            <a:r>
              <a:rPr lang="en-US" sz="1200" b="1" dirty="0">
                <a:solidFill>
                  <a:schemeClr val="bg1"/>
                </a:solidFill>
                <a:effectLst/>
                <a:latin typeface="Calibri" panose="020F0502020204030204" pitchFamily="34" charset="0"/>
                <a:ea typeface="SimSun" panose="02010600030101010101" pitchFamily="2" charset="-122"/>
                <a:cs typeface="Calibri" panose="020F0502020204030204" pitchFamily="34" charset="0"/>
              </a:rPr>
              <a:t>Key Influencers</a:t>
            </a:r>
            <a:endParaRPr lang="en-US" sz="1200" b="1"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1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1. Industry thought leaders</a:t>
            </a:r>
            <a:endParaRPr lang="en-US" sz="11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1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2. Social media influencers</a:t>
            </a:r>
            <a:endParaRPr lang="en-US" sz="11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1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3. Reviewers/ Bloggers</a:t>
            </a:r>
            <a:endParaRPr lang="en-US" sz="11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1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4. Analysts/Researchers</a:t>
            </a:r>
            <a:endParaRPr lang="en-US" sz="14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p:txBody>
      </p:sp>
      <p:graphicFrame>
        <p:nvGraphicFramePr>
          <p:cNvPr id="15" name="Table 14">
            <a:extLst>
              <a:ext uri="{FF2B5EF4-FFF2-40B4-BE49-F238E27FC236}">
                <a16:creationId xmlns:a16="http://schemas.microsoft.com/office/drawing/2014/main" id="{E8F93182-2E25-9051-F5CC-15AFCE937389}"/>
              </a:ext>
            </a:extLst>
          </p:cNvPr>
          <p:cNvGraphicFramePr>
            <a:graphicFrameLocks noGrp="1"/>
          </p:cNvGraphicFramePr>
          <p:nvPr>
            <p:extLst>
              <p:ext uri="{D42A27DB-BD31-4B8C-83A1-F6EECF244321}">
                <p14:modId xmlns:p14="http://schemas.microsoft.com/office/powerpoint/2010/main" val="3201819"/>
              </p:ext>
            </p:extLst>
          </p:nvPr>
        </p:nvGraphicFramePr>
        <p:xfrm>
          <a:off x="6318984" y="2823264"/>
          <a:ext cx="2806825" cy="2314451"/>
        </p:xfrm>
        <a:graphic>
          <a:graphicData uri="http://schemas.openxmlformats.org/drawingml/2006/table">
            <a:tbl>
              <a:tblPr firstRow="1" firstCol="1" bandRow="1">
                <a:tableStyleId>{073A0DAA-6AF3-43AB-8588-CEC1D06C72B9}</a:tableStyleId>
              </a:tblPr>
              <a:tblGrid>
                <a:gridCol w="767404">
                  <a:extLst>
                    <a:ext uri="{9D8B030D-6E8A-4147-A177-3AD203B41FA5}">
                      <a16:colId xmlns:a16="http://schemas.microsoft.com/office/drawing/2014/main" val="1505232908"/>
                    </a:ext>
                  </a:extLst>
                </a:gridCol>
                <a:gridCol w="545072">
                  <a:extLst>
                    <a:ext uri="{9D8B030D-6E8A-4147-A177-3AD203B41FA5}">
                      <a16:colId xmlns:a16="http://schemas.microsoft.com/office/drawing/2014/main" val="757208782"/>
                    </a:ext>
                  </a:extLst>
                </a:gridCol>
                <a:gridCol w="623965">
                  <a:extLst>
                    <a:ext uri="{9D8B030D-6E8A-4147-A177-3AD203B41FA5}">
                      <a16:colId xmlns:a16="http://schemas.microsoft.com/office/drawing/2014/main" val="3405707678"/>
                    </a:ext>
                  </a:extLst>
                </a:gridCol>
                <a:gridCol w="870384">
                  <a:extLst>
                    <a:ext uri="{9D8B030D-6E8A-4147-A177-3AD203B41FA5}">
                      <a16:colId xmlns:a16="http://schemas.microsoft.com/office/drawing/2014/main" val="1246453368"/>
                    </a:ext>
                  </a:extLst>
                </a:gridCol>
              </a:tblGrid>
              <a:tr h="317035">
                <a:tc>
                  <a:txBody>
                    <a:bodyPr/>
                    <a:lstStyle/>
                    <a:p>
                      <a:pPr marL="0" marR="0" algn="just">
                        <a:lnSpc>
                          <a:spcPct val="115000"/>
                        </a:lnSpc>
                        <a:spcBef>
                          <a:spcPts val="0"/>
                        </a:spcBef>
                        <a:spcAft>
                          <a:spcPts val="0"/>
                        </a:spcAft>
                      </a:pPr>
                      <a:r>
                        <a:rPr lang="en-US" sz="800" dirty="0">
                          <a:effectLst/>
                        </a:rPr>
                        <a:t>Stakeholder</a:t>
                      </a: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800" dirty="0">
                          <a:effectLst/>
                        </a:rPr>
                        <a:t>Interest</a:t>
                      </a: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800" dirty="0">
                          <a:effectLst/>
                        </a:rPr>
                        <a:t>Influence</a:t>
                      </a: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900" dirty="0">
                          <a:effectLst/>
                        </a:rPr>
                        <a:t>Expectations</a:t>
                      </a:r>
                      <a:endParaRPr lang="en-US" sz="7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68167755"/>
                  </a:ext>
                </a:extLst>
              </a:tr>
              <a:tr h="496612">
                <a:tc>
                  <a:txBody>
                    <a:bodyPr/>
                    <a:lstStyle/>
                    <a:p>
                      <a:pPr marL="0" marR="0" algn="just">
                        <a:lnSpc>
                          <a:spcPct val="115000"/>
                        </a:lnSpc>
                        <a:spcBef>
                          <a:spcPts val="0"/>
                        </a:spcBef>
                        <a:spcAft>
                          <a:spcPts val="0"/>
                        </a:spcAft>
                      </a:pPr>
                      <a:r>
                        <a:rPr lang="en-US" sz="900" dirty="0">
                          <a:effectLst/>
                        </a:rPr>
                        <a:t>Customers</a:t>
                      </a:r>
                      <a:endParaRPr lang="en-US" sz="7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900" dirty="0">
                          <a:effectLst/>
                        </a:rPr>
                        <a:t> High</a:t>
                      </a:r>
                      <a:endParaRPr lang="en-US" sz="7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900" dirty="0">
                          <a:effectLst/>
                        </a:rPr>
                        <a:t> High</a:t>
                      </a:r>
                      <a:endParaRPr lang="en-US" sz="7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900" dirty="0">
                          <a:effectLst/>
                        </a:rPr>
                        <a:t>Effective inventory management</a:t>
                      </a:r>
                      <a:endParaRPr lang="en-US" sz="7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012502"/>
                  </a:ext>
                </a:extLst>
              </a:tr>
              <a:tr h="496612">
                <a:tc>
                  <a:txBody>
                    <a:bodyPr/>
                    <a:lstStyle/>
                    <a:p>
                      <a:pPr marL="0" marR="0" algn="just">
                        <a:lnSpc>
                          <a:spcPct val="115000"/>
                        </a:lnSpc>
                        <a:spcBef>
                          <a:spcPts val="0"/>
                        </a:spcBef>
                        <a:spcAft>
                          <a:spcPts val="0"/>
                        </a:spcAft>
                      </a:pPr>
                      <a:r>
                        <a:rPr lang="en-US" sz="900" dirty="0">
                          <a:effectLst/>
                        </a:rPr>
                        <a:t>Founders/</a:t>
                      </a:r>
                    </a:p>
                    <a:p>
                      <a:pPr marL="0" marR="0" algn="just">
                        <a:lnSpc>
                          <a:spcPct val="115000"/>
                        </a:lnSpc>
                        <a:spcBef>
                          <a:spcPts val="0"/>
                        </a:spcBef>
                        <a:spcAft>
                          <a:spcPts val="0"/>
                        </a:spcAft>
                      </a:pPr>
                      <a:r>
                        <a:rPr lang="en-US" sz="900" dirty="0">
                          <a:effectLst/>
                        </a:rPr>
                        <a:t>Owners</a:t>
                      </a:r>
                      <a:endParaRPr lang="en-US" sz="7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900" dirty="0">
                          <a:effectLst/>
                        </a:rPr>
                        <a:t>High</a:t>
                      </a:r>
                      <a:endParaRPr lang="en-US" sz="7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900" dirty="0">
                          <a:effectLst/>
                        </a:rPr>
                        <a:t>High</a:t>
                      </a:r>
                      <a:endParaRPr lang="en-US" sz="7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900" dirty="0">
                          <a:effectLst/>
                        </a:rPr>
                        <a:t>Business growth, profitability</a:t>
                      </a:r>
                      <a:endParaRPr lang="en-US" sz="7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99651500"/>
                  </a:ext>
                </a:extLst>
              </a:tr>
              <a:tr h="381455">
                <a:tc>
                  <a:txBody>
                    <a:bodyPr/>
                    <a:lstStyle/>
                    <a:p>
                      <a:pPr marL="0" marR="0" algn="just">
                        <a:lnSpc>
                          <a:spcPct val="115000"/>
                        </a:lnSpc>
                        <a:spcBef>
                          <a:spcPts val="0"/>
                        </a:spcBef>
                        <a:spcAft>
                          <a:spcPts val="0"/>
                        </a:spcAft>
                      </a:pPr>
                      <a:r>
                        <a:rPr lang="en-US" sz="900" dirty="0">
                          <a:effectLst/>
                        </a:rPr>
                        <a:t>Operations Manager</a:t>
                      </a:r>
                      <a:endParaRPr lang="en-US" sz="7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900" dirty="0">
                          <a:effectLst/>
                        </a:rPr>
                        <a:t>Medium</a:t>
                      </a:r>
                      <a:endParaRPr lang="en-US" sz="7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900">
                          <a:effectLst/>
                        </a:rPr>
                        <a:t>Medium</a:t>
                      </a:r>
                      <a:endParaRPr lang="en-US" sz="7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900" dirty="0">
                          <a:effectLst/>
                        </a:rPr>
                        <a:t>Smooth operations</a:t>
                      </a:r>
                      <a:endParaRPr lang="en-US" sz="7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6294064"/>
                  </a:ext>
                </a:extLst>
              </a:tr>
              <a:tr h="331075">
                <a:tc>
                  <a:txBody>
                    <a:bodyPr/>
                    <a:lstStyle/>
                    <a:p>
                      <a:pPr marL="0" marR="0" algn="just">
                        <a:lnSpc>
                          <a:spcPct val="115000"/>
                        </a:lnSpc>
                        <a:spcBef>
                          <a:spcPts val="0"/>
                        </a:spcBef>
                        <a:spcAft>
                          <a:spcPts val="0"/>
                        </a:spcAft>
                      </a:pPr>
                      <a:r>
                        <a:rPr lang="en-US" sz="900" dirty="0">
                          <a:effectLst/>
                        </a:rPr>
                        <a:t>Logistics Manager</a:t>
                      </a:r>
                      <a:endParaRPr lang="en-US" sz="7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900">
                          <a:effectLst/>
                        </a:rPr>
                        <a:t>Medium</a:t>
                      </a:r>
                      <a:endParaRPr lang="en-US" sz="7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900" dirty="0">
                          <a:effectLst/>
                        </a:rPr>
                        <a:t>Medium</a:t>
                      </a:r>
                      <a:endParaRPr lang="en-US" sz="7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900" dirty="0">
                          <a:effectLst/>
                        </a:rPr>
                        <a:t>Efficient supply chain</a:t>
                      </a:r>
                      <a:endParaRPr lang="en-US" sz="7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19739928"/>
                  </a:ext>
                </a:extLst>
              </a:tr>
              <a:tr h="291662">
                <a:tc>
                  <a:txBody>
                    <a:bodyPr/>
                    <a:lstStyle/>
                    <a:p>
                      <a:pPr marL="0" marR="0" algn="just">
                        <a:lnSpc>
                          <a:spcPct val="115000"/>
                        </a:lnSpc>
                        <a:spcBef>
                          <a:spcPts val="0"/>
                        </a:spcBef>
                        <a:spcAft>
                          <a:spcPts val="0"/>
                        </a:spcAft>
                      </a:pPr>
                      <a:r>
                        <a:rPr lang="en-US" sz="900" dirty="0">
                          <a:effectLst/>
                        </a:rPr>
                        <a:t>Sales Team</a:t>
                      </a:r>
                      <a:endParaRPr lang="en-US" sz="7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900">
                          <a:effectLst/>
                        </a:rPr>
                        <a:t>Medium</a:t>
                      </a:r>
                      <a:endParaRPr lang="en-US" sz="7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900">
                          <a:effectLst/>
                        </a:rPr>
                        <a:t>Medium</a:t>
                      </a:r>
                      <a:endParaRPr lang="en-US" sz="7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900" dirty="0">
                          <a:effectLst/>
                        </a:rPr>
                        <a:t>Sales growth</a:t>
                      </a:r>
                      <a:endParaRPr lang="en-US" sz="7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49871005"/>
                  </a:ext>
                </a:extLst>
              </a:tr>
            </a:tbl>
          </a:graphicData>
        </a:graphic>
      </p:graphicFrame>
      <p:cxnSp>
        <p:nvCxnSpPr>
          <p:cNvPr id="18" name="Google Shape;2108;p63">
            <a:extLst>
              <a:ext uri="{FF2B5EF4-FFF2-40B4-BE49-F238E27FC236}">
                <a16:creationId xmlns:a16="http://schemas.microsoft.com/office/drawing/2014/main" id="{E48A91E3-0A30-5BFF-9BD1-237E4AD70D94}"/>
              </a:ext>
            </a:extLst>
          </p:cNvPr>
          <p:cNvCxnSpPr>
            <a:cxnSpLocks/>
          </p:cNvCxnSpPr>
          <p:nvPr/>
        </p:nvCxnSpPr>
        <p:spPr>
          <a:xfrm>
            <a:off x="5552547" y="671614"/>
            <a:ext cx="0" cy="2126976"/>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1" name="TextBox 20">
            <a:extLst>
              <a:ext uri="{FF2B5EF4-FFF2-40B4-BE49-F238E27FC236}">
                <a16:creationId xmlns:a16="http://schemas.microsoft.com/office/drawing/2014/main" id="{96774CC9-6428-C801-A2D8-99C9A07E906F}"/>
              </a:ext>
            </a:extLst>
          </p:cNvPr>
          <p:cNvSpPr txBox="1"/>
          <p:nvPr/>
        </p:nvSpPr>
        <p:spPr>
          <a:xfrm>
            <a:off x="6837373" y="2551064"/>
            <a:ext cx="1617061" cy="523220"/>
          </a:xfrm>
          <a:prstGeom prst="rect">
            <a:avLst/>
          </a:prstGeom>
          <a:noFill/>
        </p:spPr>
        <p:txBody>
          <a:bodyPr wrap="square" rtlCol="0">
            <a:spAutoFit/>
          </a:bodyPr>
          <a:lstStyle/>
          <a:p>
            <a:r>
              <a:rPr lang="en-US" sz="1400" b="1" dirty="0">
                <a:solidFill>
                  <a:schemeClr val="bg1"/>
                </a:solidFill>
                <a:effectLst/>
                <a:latin typeface="Calibri" panose="020F0502020204030204" pitchFamily="34" charset="0"/>
                <a:ea typeface="SimSun" panose="02010600030101010101" pitchFamily="2" charset="-122"/>
                <a:cs typeface="Calibri" panose="020F0502020204030204" pitchFamily="34" charset="0"/>
              </a:rPr>
              <a:t>Stakeholder Matrix</a:t>
            </a:r>
          </a:p>
          <a:p>
            <a:endParaRPr lang="en-US" dirty="0"/>
          </a:p>
        </p:txBody>
      </p:sp>
      <p:sp>
        <p:nvSpPr>
          <p:cNvPr id="23" name="TextBox 22">
            <a:extLst>
              <a:ext uri="{FF2B5EF4-FFF2-40B4-BE49-F238E27FC236}">
                <a16:creationId xmlns:a16="http://schemas.microsoft.com/office/drawing/2014/main" id="{A555A087-48ED-DDF0-79D9-C0E17EF93C6A}"/>
              </a:ext>
            </a:extLst>
          </p:cNvPr>
          <p:cNvSpPr txBox="1"/>
          <p:nvPr/>
        </p:nvSpPr>
        <p:spPr>
          <a:xfrm>
            <a:off x="3893354" y="2944103"/>
            <a:ext cx="2309817" cy="2413738"/>
          </a:xfrm>
          <a:prstGeom prst="rect">
            <a:avLst/>
          </a:prstGeom>
          <a:noFill/>
        </p:spPr>
        <p:txBody>
          <a:bodyPr wrap="square" rtlCol="0">
            <a:spAutoFit/>
          </a:bodyPr>
          <a:lstStyle/>
          <a:p>
            <a:pPr marL="0" marR="0" indent="0" algn="just">
              <a:lnSpc>
                <a:spcPct val="115000"/>
              </a:lnSpc>
              <a:spcBef>
                <a:spcPts val="0"/>
              </a:spcBef>
              <a:spcAft>
                <a:spcPts val="0"/>
              </a:spcAft>
              <a:buNone/>
            </a:pPr>
            <a:r>
              <a:rPr lang="en-US" sz="1000" b="1" u="sng" dirty="0">
                <a:solidFill>
                  <a:schemeClr val="bg1"/>
                </a:solidFill>
                <a:effectLst/>
                <a:latin typeface="Calibri" panose="020F0502020204030204" pitchFamily="34" charset="0"/>
                <a:ea typeface="SimSun" panose="02010600030101010101" pitchFamily="2" charset="-122"/>
                <a:cs typeface="Calibri" panose="020F0502020204030204" pitchFamily="34" charset="0"/>
              </a:rPr>
              <a:t>The importance of stakeholder categorization</a:t>
            </a:r>
            <a:endParaRPr lang="en-US" sz="1000" u="sng"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9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1. Prioritize features and development</a:t>
            </a:r>
            <a:endParaRPr lang="en-US" sz="9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9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2. Align business goals with stakeholder expectations</a:t>
            </a:r>
            <a:endParaRPr lang="en-US" sz="9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9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3. Improve communication and relationships</a:t>
            </a:r>
            <a:endParaRPr lang="en-US" sz="9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9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4. Manage conflicts and competing interests</a:t>
            </a:r>
            <a:endParaRPr lang="en-US" sz="9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9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5. Ensure successful product launch and adoption</a:t>
            </a:r>
            <a:endParaRPr lang="en-US" sz="9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900" dirty="0">
                <a:solidFill>
                  <a:schemeClr val="accent1">
                    <a:lumMod val="75000"/>
                  </a:schemeClr>
                </a:solidFill>
                <a:effectLst/>
                <a:latin typeface="Calibri" panose="020F0502020204030204" pitchFamily="34" charset="0"/>
                <a:ea typeface="SimSun" panose="02010600030101010101" pitchFamily="2" charset="-122"/>
                <a:cs typeface="Calibri" panose="020F0502020204030204" pitchFamily="34" charset="0"/>
              </a:rPr>
              <a:t>This categorization helps identify and prioritize stakeholders' needs, interests, and expectations.</a:t>
            </a:r>
            <a:endParaRPr lang="en-US" sz="900"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900" dirty="0">
                <a:solidFill>
                  <a:schemeClr val="accent1">
                    <a:lumMod val="75000"/>
                  </a:schemeClr>
                </a:solidFill>
                <a:effectLst/>
                <a:latin typeface="Calibri" panose="020F0502020204030204" pitchFamily="34" charset="0"/>
                <a:ea typeface="SimSun" panose="02010600030101010101" pitchFamily="2" charset="-122"/>
                <a:cs typeface="Calibri" panose="020F0502020204030204" pitchFamily="34" charset="0"/>
              </a:rPr>
              <a:t> </a:t>
            </a:r>
            <a:endParaRPr lang="en-US" sz="900"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endParaRPr>
          </a:p>
          <a:p>
            <a:endParaRPr lang="en-US" dirty="0"/>
          </a:p>
        </p:txBody>
      </p:sp>
      <p:cxnSp>
        <p:nvCxnSpPr>
          <p:cNvPr id="24" name="Google Shape;2108;p63">
            <a:extLst>
              <a:ext uri="{FF2B5EF4-FFF2-40B4-BE49-F238E27FC236}">
                <a16:creationId xmlns:a16="http://schemas.microsoft.com/office/drawing/2014/main" id="{AA1CD8F8-3BCD-9C34-ABE8-69E7499F134E}"/>
              </a:ext>
            </a:extLst>
          </p:cNvPr>
          <p:cNvCxnSpPr>
            <a:cxnSpLocks/>
          </p:cNvCxnSpPr>
          <p:nvPr/>
        </p:nvCxnSpPr>
        <p:spPr>
          <a:xfrm>
            <a:off x="296611" y="668206"/>
            <a:ext cx="0" cy="401433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5" name="Google Shape;2107;p63">
            <a:extLst>
              <a:ext uri="{FF2B5EF4-FFF2-40B4-BE49-F238E27FC236}">
                <a16:creationId xmlns:a16="http://schemas.microsoft.com/office/drawing/2014/main" id="{376FCF3C-C343-19C3-1163-A5EF320E4D8B}"/>
              </a:ext>
            </a:extLst>
          </p:cNvPr>
          <p:cNvCxnSpPr>
            <a:cxnSpLocks/>
          </p:cNvCxnSpPr>
          <p:nvPr/>
        </p:nvCxnSpPr>
        <p:spPr>
          <a:xfrm>
            <a:off x="297366" y="4682536"/>
            <a:ext cx="3482143"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6" name="Google Shape;2107;p63">
            <a:extLst>
              <a:ext uri="{FF2B5EF4-FFF2-40B4-BE49-F238E27FC236}">
                <a16:creationId xmlns:a16="http://schemas.microsoft.com/office/drawing/2014/main" id="{C3EC89DF-F811-E27A-936B-BFEFBC95D45D}"/>
              </a:ext>
            </a:extLst>
          </p:cNvPr>
          <p:cNvCxnSpPr>
            <a:cxnSpLocks/>
          </p:cNvCxnSpPr>
          <p:nvPr/>
        </p:nvCxnSpPr>
        <p:spPr>
          <a:xfrm>
            <a:off x="296611" y="668206"/>
            <a:ext cx="5255936"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27"/>
        <p:cNvGrpSpPr/>
        <p:nvPr/>
      </p:nvGrpSpPr>
      <p:grpSpPr>
        <a:xfrm>
          <a:off x="0" y="0"/>
          <a:ext cx="0" cy="0"/>
          <a:chOff x="0" y="0"/>
          <a:chExt cx="0" cy="0"/>
        </a:xfrm>
      </p:grpSpPr>
      <p:pic>
        <p:nvPicPr>
          <p:cNvPr id="3074" name="Picture 2" descr="Data Insights Royalty-Free Images, Stock Photos &amp; Pictures | Shutterstock">
            <a:extLst>
              <a:ext uri="{FF2B5EF4-FFF2-40B4-BE49-F238E27FC236}">
                <a16:creationId xmlns:a16="http://schemas.microsoft.com/office/drawing/2014/main" id="{8C9C335D-4A85-18C3-6656-7AEF094EBB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597"/>
          <a:stretch/>
        </p:blipFill>
        <p:spPr bwMode="auto">
          <a:xfrm>
            <a:off x="2030713" y="1481959"/>
            <a:ext cx="3305916" cy="366154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What Product Metrics Matter? | Definition &amp; Examples">
            <a:extLst>
              <a:ext uri="{FF2B5EF4-FFF2-40B4-BE49-F238E27FC236}">
                <a16:creationId xmlns:a16="http://schemas.microsoft.com/office/drawing/2014/main" id="{A225A413-EF49-2758-19ED-4975BF5593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6164"/>
            <a:ext cx="9143998" cy="1608123"/>
          </a:xfrm>
          <a:prstGeom prst="rect">
            <a:avLst/>
          </a:prstGeom>
          <a:noFill/>
          <a:extLst>
            <a:ext uri="{909E8E84-426E-40DD-AFC4-6F175D3DCCD1}">
              <a14:hiddenFill xmlns:a14="http://schemas.microsoft.com/office/drawing/2010/main">
                <a:solidFill>
                  <a:srgbClr val="FFFFFF"/>
                </a:solidFill>
              </a14:hiddenFill>
            </a:ext>
          </a:extLst>
        </p:spPr>
      </p:pic>
      <p:sp>
        <p:nvSpPr>
          <p:cNvPr id="2129" name="Google Shape;2129;p65"/>
          <p:cNvSpPr txBox="1">
            <a:spLocks noGrp="1"/>
          </p:cNvSpPr>
          <p:nvPr>
            <p:ph type="title"/>
          </p:nvPr>
        </p:nvSpPr>
        <p:spPr>
          <a:xfrm>
            <a:off x="2463432" y="1169887"/>
            <a:ext cx="3094652" cy="45719"/>
          </a:xfrm>
          <a:prstGeom prst="rect">
            <a:avLst/>
          </a:prstGeom>
        </p:spPr>
        <p:txBody>
          <a:bodyPr spcFirstLastPara="1" wrap="square" lIns="91425" tIns="91425" rIns="91425" bIns="91425" anchor="t" anchorCtr="0">
            <a:noAutofit/>
          </a:bodyPr>
          <a:lstStyle/>
          <a:p>
            <a:pPr marL="0" marR="0" algn="ctr">
              <a:lnSpc>
                <a:spcPct val="107000"/>
              </a:lnSpc>
              <a:spcBef>
                <a:spcPts val="0"/>
              </a:spcBef>
              <a:spcAft>
                <a:spcPts val="0"/>
              </a:spcAft>
            </a:pPr>
            <a:br>
              <a:rPr lang="en-US"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b="1" dirty="0">
                <a:solidFill>
                  <a:schemeClr val="accent1">
                    <a:lumMod val="75000"/>
                  </a:schemeClr>
                </a:solidFill>
                <a:effectLst/>
                <a:latin typeface="Calibri" panose="020F0502020204030204" pitchFamily="34" charset="0"/>
                <a:ea typeface="SimSun" panose="02010600030101010101" pitchFamily="2" charset="-122"/>
                <a:cs typeface="Calibri" panose="020F0502020204030204" pitchFamily="34" charset="0"/>
              </a:rPr>
              <a:t>PRODUCT METRICS FOR INVENTORYMAX</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100" dirty="0">
                <a:effectLst/>
                <a:latin typeface="Calibri" panose="020F0502020204030204" pitchFamily="34" charset="0"/>
                <a:ea typeface="Calibri" panose="020F0502020204030204" pitchFamily="34" charset="0"/>
                <a:cs typeface="Calibri" panose="020F0502020204030204" pitchFamily="34" charset="0"/>
              </a:rPr>
              <a:t> </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30" name="Google Shape;2130;p65"/>
          <p:cNvSpPr txBox="1">
            <a:spLocks noGrp="1"/>
          </p:cNvSpPr>
          <p:nvPr>
            <p:ph type="subTitle" idx="1"/>
          </p:nvPr>
        </p:nvSpPr>
        <p:spPr>
          <a:xfrm>
            <a:off x="473391" y="1614244"/>
            <a:ext cx="2515574" cy="3416917"/>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0"/>
              </a:spcAft>
            </a:pPr>
            <a:r>
              <a:rPr lang="en-US" sz="1100" b="1" kern="100" dirty="0">
                <a:solidFill>
                  <a:schemeClr val="accent1">
                    <a:lumMod val="75000"/>
                  </a:schemeClr>
                </a:solidFill>
                <a:effectLst/>
                <a:latin typeface="Calibri" panose="020F0502020204030204" pitchFamily="34" charset="0"/>
                <a:ea typeface="Calibri" panose="020F0502020204030204" pitchFamily="34" charset="0"/>
                <a:cs typeface="Calibri" panose="020F0502020204030204" pitchFamily="34" charset="0"/>
              </a:rPr>
              <a:t> </a:t>
            </a:r>
            <a:r>
              <a:rPr lang="en-US" sz="1100" b="1" dirty="0">
                <a:solidFill>
                  <a:schemeClr val="accent1">
                    <a:lumMod val="75000"/>
                  </a:schemeClr>
                </a:solidFill>
                <a:latin typeface="Calibri" panose="020F0502020204030204" pitchFamily="34" charset="0"/>
                <a:ea typeface="SimSun" panose="02010600030101010101" pitchFamily="2" charset="-122"/>
                <a:cs typeface="Calibri" panose="020F0502020204030204" pitchFamily="34" charset="0"/>
              </a:rPr>
              <a:t>USER ORIENTED PRODUCT METRICS</a:t>
            </a:r>
          </a:p>
          <a:p>
            <a:pPr marL="0" indent="0">
              <a:lnSpc>
                <a:spcPct val="115000"/>
              </a:lnSpc>
              <a:buNone/>
            </a:pPr>
            <a:r>
              <a:rPr lang="en-US" sz="600" b="1" dirty="0">
                <a:latin typeface="Calibri" panose="020F0502020204030204" pitchFamily="34" charset="0"/>
                <a:ea typeface="SimSun" panose="02010600030101010101" pitchFamily="2" charset="-122"/>
                <a:cs typeface="Calibri" panose="020F0502020204030204" pitchFamily="34" charset="0"/>
              </a:rPr>
              <a:t>1</a:t>
            </a:r>
            <a:r>
              <a:rPr lang="en-US" sz="900" b="1" dirty="0">
                <a:latin typeface="Calibri" panose="020F0502020204030204" pitchFamily="34" charset="0"/>
                <a:ea typeface="SimSun" panose="02010600030101010101" pitchFamily="2" charset="-122"/>
                <a:cs typeface="Calibri" panose="020F0502020204030204" pitchFamily="34" charset="0"/>
              </a:rPr>
              <a:t>. User Engagement:</a:t>
            </a:r>
            <a:endParaRPr lang="en-US" sz="900" dirty="0">
              <a:latin typeface="Calibri" panose="020F0502020204030204" pitchFamily="34" charset="0"/>
              <a:ea typeface="SimSun" panose="02010600030101010101" pitchFamily="2" charset="-122"/>
              <a:cs typeface="Times New Roman" panose="02020603050405020304" pitchFamily="18" charset="0"/>
            </a:endParaRPr>
          </a:p>
          <a:p>
            <a:pPr>
              <a:lnSpc>
                <a:spcPct val="115000"/>
              </a:lnSpc>
              <a:buFont typeface="Arial" panose="020B0604020202020204" pitchFamily="34" charset="0"/>
              <a:buChar char="•"/>
            </a:pPr>
            <a:r>
              <a:rPr lang="en-US" sz="900" dirty="0">
                <a:latin typeface="Calibri" panose="020F0502020204030204" pitchFamily="34" charset="0"/>
                <a:ea typeface="SimSun" panose="02010600030101010101" pitchFamily="2" charset="-122"/>
                <a:cs typeface="Calibri" panose="020F0502020204030204" pitchFamily="34" charset="0"/>
              </a:rPr>
              <a:t>Daily Active Users (DAU)</a:t>
            </a:r>
            <a:endParaRPr lang="en-US" sz="900" dirty="0">
              <a:latin typeface="Calibri" panose="020F0502020204030204" pitchFamily="34" charset="0"/>
              <a:ea typeface="SimSun" panose="02010600030101010101" pitchFamily="2" charset="-122"/>
              <a:cs typeface="Times New Roman" panose="02020603050405020304" pitchFamily="18" charset="0"/>
            </a:endParaRPr>
          </a:p>
          <a:p>
            <a:pPr>
              <a:lnSpc>
                <a:spcPct val="115000"/>
              </a:lnSpc>
              <a:buFont typeface="Arial" panose="020B0604020202020204" pitchFamily="34" charset="0"/>
              <a:buChar char="•"/>
            </a:pPr>
            <a:r>
              <a:rPr lang="en-US" sz="900" dirty="0">
                <a:latin typeface="Calibri" panose="020F0502020204030204" pitchFamily="34" charset="0"/>
                <a:ea typeface="SimSun" panose="02010600030101010101" pitchFamily="2" charset="-122"/>
                <a:cs typeface="Calibri" panose="020F0502020204030204" pitchFamily="34" charset="0"/>
              </a:rPr>
              <a:t>Weekly Active Users (WAU)</a:t>
            </a:r>
            <a:endParaRPr lang="en-US" sz="900" dirty="0">
              <a:latin typeface="Calibri" panose="020F0502020204030204" pitchFamily="34" charset="0"/>
              <a:ea typeface="SimSun" panose="02010600030101010101" pitchFamily="2" charset="-122"/>
              <a:cs typeface="Times New Roman" panose="02020603050405020304" pitchFamily="18" charset="0"/>
            </a:endParaRPr>
          </a:p>
          <a:p>
            <a:pPr>
              <a:lnSpc>
                <a:spcPct val="115000"/>
              </a:lnSpc>
              <a:buFont typeface="Arial" panose="020B0604020202020204" pitchFamily="34" charset="0"/>
              <a:buChar char="•"/>
            </a:pPr>
            <a:r>
              <a:rPr lang="en-US" sz="900" dirty="0">
                <a:latin typeface="Calibri" panose="020F0502020204030204" pitchFamily="34" charset="0"/>
                <a:ea typeface="SimSun" panose="02010600030101010101" pitchFamily="2" charset="-122"/>
                <a:cs typeface="Calibri" panose="020F0502020204030204" pitchFamily="34" charset="0"/>
              </a:rPr>
              <a:t>Monthly Active Users (MAU)</a:t>
            </a:r>
            <a:endParaRPr lang="en-US" sz="900" dirty="0">
              <a:latin typeface="Calibri" panose="020F0502020204030204" pitchFamily="34" charset="0"/>
              <a:ea typeface="SimSun" panose="02010600030101010101" pitchFamily="2" charset="-122"/>
              <a:cs typeface="Times New Roman" panose="02020603050405020304" pitchFamily="18" charset="0"/>
            </a:endParaRPr>
          </a:p>
          <a:p>
            <a:pPr marL="0" indent="0">
              <a:lnSpc>
                <a:spcPct val="115000"/>
              </a:lnSpc>
            </a:pPr>
            <a:r>
              <a:rPr lang="en-US" sz="900" b="1" dirty="0">
                <a:latin typeface="Calibri" panose="020F0502020204030204" pitchFamily="34" charset="0"/>
                <a:ea typeface="SimSun" panose="02010600030101010101" pitchFamily="2" charset="-122"/>
                <a:cs typeface="Calibri" panose="020F0502020204030204" pitchFamily="34" charset="0"/>
              </a:rPr>
              <a:t>2. User Satisfaction:</a:t>
            </a:r>
            <a:endParaRPr lang="en-US" sz="900" b="1" dirty="0">
              <a:latin typeface="Calibri" panose="020F0502020204030204" pitchFamily="34" charset="0"/>
              <a:ea typeface="SimSun" panose="02010600030101010101" pitchFamily="2" charset="-122"/>
              <a:cs typeface="Times New Roman" panose="02020603050405020304" pitchFamily="18" charset="0"/>
            </a:endParaRPr>
          </a:p>
          <a:p>
            <a:pPr>
              <a:lnSpc>
                <a:spcPct val="115000"/>
              </a:lnSpc>
              <a:buFont typeface="Arial" panose="020B0604020202020204" pitchFamily="34" charset="0"/>
              <a:buChar char="•"/>
            </a:pPr>
            <a:r>
              <a:rPr lang="en-US" sz="900" dirty="0">
                <a:latin typeface="Calibri" panose="020F0502020204030204" pitchFamily="34" charset="0"/>
                <a:ea typeface="SimSun" panose="02010600030101010101" pitchFamily="2" charset="-122"/>
                <a:cs typeface="Calibri" panose="020F0502020204030204" pitchFamily="34" charset="0"/>
              </a:rPr>
              <a:t>Net Promoter Score (NPS)</a:t>
            </a:r>
            <a:endParaRPr lang="en-US" sz="900" dirty="0">
              <a:latin typeface="Calibri" panose="020F0502020204030204" pitchFamily="34" charset="0"/>
              <a:ea typeface="SimSun" panose="02010600030101010101" pitchFamily="2" charset="-122"/>
              <a:cs typeface="Times New Roman" panose="02020603050405020304" pitchFamily="18" charset="0"/>
            </a:endParaRPr>
          </a:p>
          <a:p>
            <a:pPr>
              <a:lnSpc>
                <a:spcPct val="115000"/>
              </a:lnSpc>
              <a:buFont typeface="Arial" panose="020B0604020202020204" pitchFamily="34" charset="0"/>
              <a:buChar char="•"/>
            </a:pPr>
            <a:r>
              <a:rPr lang="en-US" sz="900" dirty="0">
                <a:latin typeface="Calibri" panose="020F0502020204030204" pitchFamily="34" charset="0"/>
                <a:ea typeface="SimSun" panose="02010600030101010101" pitchFamily="2" charset="-122"/>
                <a:cs typeface="Calibri" panose="020F0502020204030204" pitchFamily="34" charset="0"/>
              </a:rPr>
              <a:t>Customer Satisfaction (CSAT)</a:t>
            </a:r>
            <a:endParaRPr lang="en-US" sz="900" dirty="0">
              <a:latin typeface="Calibri" panose="020F0502020204030204" pitchFamily="34" charset="0"/>
              <a:ea typeface="SimSun" panose="02010600030101010101" pitchFamily="2" charset="-122"/>
              <a:cs typeface="Times New Roman" panose="02020603050405020304" pitchFamily="18" charset="0"/>
            </a:endParaRPr>
          </a:p>
          <a:p>
            <a:pPr>
              <a:lnSpc>
                <a:spcPct val="115000"/>
              </a:lnSpc>
              <a:buFont typeface="Arial" panose="020B0604020202020204" pitchFamily="34" charset="0"/>
              <a:buChar char="•"/>
            </a:pPr>
            <a:r>
              <a:rPr lang="en-US" sz="900" dirty="0">
                <a:latin typeface="Calibri" panose="020F0502020204030204" pitchFamily="34" charset="0"/>
                <a:ea typeface="SimSun" panose="02010600030101010101" pitchFamily="2" charset="-122"/>
                <a:cs typeface="Calibri" panose="020F0502020204030204" pitchFamily="34" charset="0"/>
              </a:rPr>
              <a:t>User Reviews and Ratings</a:t>
            </a:r>
            <a:endParaRPr lang="en-US" sz="900" dirty="0">
              <a:latin typeface="Calibri" panose="020F0502020204030204" pitchFamily="34" charset="0"/>
              <a:ea typeface="SimSun" panose="02010600030101010101" pitchFamily="2" charset="-122"/>
              <a:cs typeface="Times New Roman" panose="02020603050405020304" pitchFamily="18" charset="0"/>
            </a:endParaRPr>
          </a:p>
          <a:p>
            <a:pPr marL="0" indent="0">
              <a:lnSpc>
                <a:spcPct val="115000"/>
              </a:lnSpc>
            </a:pPr>
            <a:r>
              <a:rPr lang="en-US" sz="900" b="1" dirty="0">
                <a:latin typeface="Calibri" panose="020F0502020204030204" pitchFamily="34" charset="0"/>
                <a:ea typeface="SimSun" panose="02010600030101010101" pitchFamily="2" charset="-122"/>
                <a:cs typeface="Calibri" panose="020F0502020204030204" pitchFamily="34" charset="0"/>
              </a:rPr>
              <a:t>3. User Retention:</a:t>
            </a:r>
            <a:endParaRPr lang="en-US" sz="900" b="1" dirty="0">
              <a:latin typeface="Calibri" panose="020F0502020204030204" pitchFamily="34" charset="0"/>
              <a:ea typeface="SimSun" panose="02010600030101010101" pitchFamily="2" charset="-122"/>
              <a:cs typeface="Times New Roman" panose="02020603050405020304" pitchFamily="18" charset="0"/>
            </a:endParaRPr>
          </a:p>
          <a:p>
            <a:pPr>
              <a:lnSpc>
                <a:spcPct val="115000"/>
              </a:lnSpc>
              <a:buFont typeface="Arial" panose="020B0604020202020204" pitchFamily="34" charset="0"/>
              <a:buChar char="•"/>
            </a:pPr>
            <a:r>
              <a:rPr lang="en-US" sz="900" dirty="0">
                <a:latin typeface="Calibri" panose="020F0502020204030204" pitchFamily="34" charset="0"/>
                <a:ea typeface="SimSun" panose="02010600030101010101" pitchFamily="2" charset="-122"/>
                <a:cs typeface="Calibri" panose="020F0502020204030204" pitchFamily="34" charset="0"/>
              </a:rPr>
              <a:t>User Retention Rate</a:t>
            </a:r>
            <a:endParaRPr lang="en-US" sz="900" dirty="0">
              <a:latin typeface="Calibri" panose="020F0502020204030204" pitchFamily="34" charset="0"/>
              <a:ea typeface="SimSun" panose="02010600030101010101" pitchFamily="2" charset="-122"/>
              <a:cs typeface="Times New Roman" panose="02020603050405020304" pitchFamily="18" charset="0"/>
            </a:endParaRPr>
          </a:p>
          <a:p>
            <a:pPr>
              <a:lnSpc>
                <a:spcPct val="115000"/>
              </a:lnSpc>
              <a:buFont typeface="Arial" panose="020B0604020202020204" pitchFamily="34" charset="0"/>
              <a:buChar char="•"/>
            </a:pPr>
            <a:r>
              <a:rPr lang="en-US" sz="900" dirty="0">
                <a:latin typeface="Calibri" panose="020F0502020204030204" pitchFamily="34" charset="0"/>
                <a:ea typeface="SimSun" panose="02010600030101010101" pitchFamily="2" charset="-122"/>
                <a:cs typeface="Calibri" panose="020F0502020204030204" pitchFamily="34" charset="0"/>
              </a:rPr>
              <a:t>Average Session Length</a:t>
            </a:r>
            <a:endParaRPr lang="en-US" sz="900" dirty="0">
              <a:latin typeface="Calibri" panose="020F0502020204030204" pitchFamily="34" charset="0"/>
              <a:ea typeface="SimSun" panose="02010600030101010101" pitchFamily="2" charset="-122"/>
              <a:cs typeface="Times New Roman" panose="02020603050405020304" pitchFamily="18" charset="0"/>
            </a:endParaRPr>
          </a:p>
          <a:p>
            <a:pPr>
              <a:lnSpc>
                <a:spcPct val="115000"/>
              </a:lnSpc>
              <a:buFont typeface="Arial" panose="020B0604020202020204" pitchFamily="34" charset="0"/>
              <a:buChar char="•"/>
            </a:pPr>
            <a:r>
              <a:rPr lang="en-US" sz="900" dirty="0">
                <a:latin typeface="Calibri" panose="020F0502020204030204" pitchFamily="34" charset="0"/>
                <a:ea typeface="SimSun" panose="02010600030101010101" pitchFamily="2" charset="-122"/>
                <a:cs typeface="Calibri" panose="020F0502020204030204" pitchFamily="34" charset="0"/>
              </a:rPr>
              <a:t>Bounce Rate</a:t>
            </a:r>
            <a:endParaRPr lang="en-US" sz="900" dirty="0">
              <a:latin typeface="Calibri" panose="020F0502020204030204" pitchFamily="34" charset="0"/>
              <a:ea typeface="SimSun" panose="02010600030101010101" pitchFamily="2" charset="-122"/>
              <a:cs typeface="Times New Roman" panose="02020603050405020304" pitchFamily="18" charset="0"/>
            </a:endParaRPr>
          </a:p>
          <a:p>
            <a:pPr marL="0" indent="0">
              <a:lnSpc>
                <a:spcPct val="115000"/>
              </a:lnSpc>
            </a:pPr>
            <a:r>
              <a:rPr lang="en-US" sz="900" b="1" dirty="0">
                <a:latin typeface="Calibri" panose="020F0502020204030204" pitchFamily="34" charset="0"/>
                <a:ea typeface="SimSun" panose="02010600030101010101" pitchFamily="2" charset="-122"/>
                <a:cs typeface="Calibri" panose="020F0502020204030204" pitchFamily="34" charset="0"/>
              </a:rPr>
              <a:t>4. User Experience:</a:t>
            </a:r>
            <a:endParaRPr lang="en-US" sz="900" b="1" dirty="0">
              <a:latin typeface="Calibri" panose="020F0502020204030204" pitchFamily="34" charset="0"/>
              <a:ea typeface="SimSun" panose="02010600030101010101" pitchFamily="2" charset="-122"/>
              <a:cs typeface="Times New Roman" panose="02020603050405020304" pitchFamily="18" charset="0"/>
            </a:endParaRPr>
          </a:p>
          <a:p>
            <a:pPr>
              <a:lnSpc>
                <a:spcPct val="115000"/>
              </a:lnSpc>
              <a:buFont typeface="Arial" panose="020B0604020202020204" pitchFamily="34" charset="0"/>
              <a:buChar char="•"/>
            </a:pPr>
            <a:r>
              <a:rPr lang="en-US" sz="900" dirty="0">
                <a:latin typeface="Calibri" panose="020F0502020204030204" pitchFamily="34" charset="0"/>
                <a:ea typeface="SimSun" panose="02010600030101010101" pitchFamily="2" charset="-122"/>
                <a:cs typeface="Calibri" panose="020F0502020204030204" pitchFamily="34" charset="0"/>
              </a:rPr>
              <a:t>Time to Resolve Issues</a:t>
            </a:r>
            <a:endParaRPr lang="en-US" sz="900" dirty="0">
              <a:latin typeface="Calibri" panose="020F0502020204030204" pitchFamily="34" charset="0"/>
              <a:ea typeface="SimSun" panose="02010600030101010101" pitchFamily="2" charset="-122"/>
              <a:cs typeface="Times New Roman" panose="02020603050405020304" pitchFamily="18" charset="0"/>
            </a:endParaRPr>
          </a:p>
          <a:p>
            <a:pPr>
              <a:lnSpc>
                <a:spcPct val="115000"/>
              </a:lnSpc>
              <a:buFont typeface="Arial" panose="020B0604020202020204" pitchFamily="34" charset="0"/>
              <a:buChar char="•"/>
            </a:pPr>
            <a:r>
              <a:rPr lang="en-US" sz="900" dirty="0">
                <a:latin typeface="Calibri" panose="020F0502020204030204" pitchFamily="34" charset="0"/>
                <a:ea typeface="SimSun" panose="02010600030101010101" pitchFamily="2" charset="-122"/>
                <a:cs typeface="Calibri" panose="020F0502020204030204" pitchFamily="34" charset="0"/>
              </a:rPr>
              <a:t>Error Rate</a:t>
            </a:r>
            <a:endParaRPr lang="en-US" sz="900" dirty="0">
              <a:latin typeface="Calibri" panose="020F0502020204030204" pitchFamily="34" charset="0"/>
              <a:ea typeface="SimSun" panose="02010600030101010101" pitchFamily="2" charset="-122"/>
              <a:cs typeface="Times New Roman" panose="02020603050405020304" pitchFamily="18" charset="0"/>
            </a:endParaRPr>
          </a:p>
          <a:p>
            <a:pPr>
              <a:lnSpc>
                <a:spcPct val="115000"/>
              </a:lnSpc>
              <a:buFont typeface="Arial" panose="020B0604020202020204" pitchFamily="34" charset="0"/>
              <a:buChar char="•"/>
            </a:pPr>
            <a:r>
              <a:rPr lang="en-US" sz="900" dirty="0">
                <a:latin typeface="Calibri" panose="020F0502020204030204" pitchFamily="34" charset="0"/>
                <a:ea typeface="SimSun" panose="02010600030101010101" pitchFamily="2" charset="-122"/>
                <a:cs typeface="Calibri" panose="020F0502020204030204" pitchFamily="34" charset="0"/>
              </a:rPr>
              <a:t>User Feedback and Support Tickets</a:t>
            </a:r>
            <a:endParaRPr lang="en-US" sz="900" dirty="0">
              <a:latin typeface="Calibri" panose="020F0502020204030204" pitchFamily="34" charset="0"/>
              <a:ea typeface="SimSun" panose="02010600030101010101" pitchFamily="2" charset="-122"/>
              <a:cs typeface="Times New Roman" panose="02020603050405020304" pitchFamily="18" charset="0"/>
            </a:endParaRPr>
          </a:p>
          <a:p>
            <a:pPr marL="0" indent="0">
              <a:lnSpc>
                <a:spcPct val="115000"/>
              </a:lnSpc>
            </a:pPr>
            <a:r>
              <a:rPr lang="en-US" sz="900" b="1" dirty="0">
                <a:latin typeface="Calibri" panose="020F0502020204030204" pitchFamily="34" charset="0"/>
                <a:ea typeface="SimSun" panose="02010600030101010101" pitchFamily="2" charset="-122"/>
                <a:cs typeface="Calibri" panose="020F0502020204030204" pitchFamily="34" charset="0"/>
              </a:rPr>
              <a:t>5. Adoption and Onboarding:</a:t>
            </a:r>
            <a:endParaRPr lang="en-US" sz="900" dirty="0">
              <a:latin typeface="Calibri" panose="020F0502020204030204" pitchFamily="34" charset="0"/>
              <a:ea typeface="SimSun" panose="02010600030101010101" pitchFamily="2" charset="-122"/>
              <a:cs typeface="Times New Roman" panose="02020603050405020304" pitchFamily="18" charset="0"/>
            </a:endParaRPr>
          </a:p>
          <a:p>
            <a:pPr>
              <a:lnSpc>
                <a:spcPct val="115000"/>
              </a:lnSpc>
              <a:buFont typeface="Arial" panose="020B0604020202020204" pitchFamily="34" charset="0"/>
              <a:buChar char="•"/>
            </a:pPr>
            <a:r>
              <a:rPr lang="en-US" sz="900" dirty="0">
                <a:latin typeface="Calibri" panose="020F0502020204030204" pitchFamily="34" charset="0"/>
                <a:ea typeface="SimSun" panose="02010600030101010101" pitchFamily="2" charset="-122"/>
                <a:cs typeface="Calibri" panose="020F0502020204030204" pitchFamily="34" charset="0"/>
              </a:rPr>
              <a:t>Time to First Use</a:t>
            </a:r>
            <a:endParaRPr lang="en-US" sz="900" dirty="0">
              <a:latin typeface="Calibri" panose="020F0502020204030204" pitchFamily="34" charset="0"/>
              <a:ea typeface="SimSun" panose="02010600030101010101" pitchFamily="2" charset="-122"/>
              <a:cs typeface="Times New Roman" panose="02020603050405020304" pitchFamily="18" charset="0"/>
            </a:endParaRPr>
          </a:p>
          <a:p>
            <a:pPr>
              <a:lnSpc>
                <a:spcPct val="115000"/>
              </a:lnSpc>
              <a:buFont typeface="Arial" panose="020B0604020202020204" pitchFamily="34" charset="0"/>
              <a:buChar char="•"/>
            </a:pPr>
            <a:r>
              <a:rPr lang="en-US" sz="900" dirty="0">
                <a:latin typeface="Calibri" panose="020F0502020204030204" pitchFamily="34" charset="0"/>
                <a:ea typeface="SimSun" panose="02010600030101010101" pitchFamily="2" charset="-122"/>
                <a:cs typeface="Calibri" panose="020F0502020204030204" pitchFamily="34" charset="0"/>
              </a:rPr>
              <a:t>Onboarding Completion Rate</a:t>
            </a:r>
            <a:endParaRPr lang="en-US" sz="900" dirty="0">
              <a:latin typeface="Calibri" panose="020F0502020204030204" pitchFamily="34" charset="0"/>
              <a:ea typeface="SimSun" panose="02010600030101010101" pitchFamily="2" charset="-122"/>
              <a:cs typeface="Times New Roman" panose="02020603050405020304" pitchFamily="18" charset="0"/>
            </a:endParaRPr>
          </a:p>
          <a:p>
            <a:pPr>
              <a:lnSpc>
                <a:spcPct val="115000"/>
              </a:lnSpc>
              <a:buFont typeface="Arial" panose="020B0604020202020204" pitchFamily="34" charset="0"/>
              <a:buChar char="•"/>
            </a:pPr>
            <a:r>
              <a:rPr lang="en-US" sz="900" dirty="0">
                <a:latin typeface="Calibri" panose="020F0502020204030204" pitchFamily="34" charset="0"/>
                <a:ea typeface="SimSun" panose="02010600030101010101" pitchFamily="2" charset="-122"/>
                <a:cs typeface="Calibri" panose="020F0502020204030204" pitchFamily="34" charset="0"/>
              </a:rPr>
              <a:t>Feature Adoption Rate</a:t>
            </a:r>
            <a:endParaRPr lang="en-US" sz="900" dirty="0">
              <a:latin typeface="Calibri" panose="020F0502020204030204" pitchFamily="34" charset="0"/>
              <a:ea typeface="SimSun" panose="02010600030101010101" pitchFamily="2" charset="-122"/>
              <a:cs typeface="Times New Roman" panose="02020603050405020304" pitchFamily="18" charset="0"/>
            </a:endParaRPr>
          </a:p>
          <a:p>
            <a:pPr marL="0" marR="0">
              <a:lnSpc>
                <a:spcPct val="107000"/>
              </a:lnSpc>
              <a:spcBef>
                <a:spcPts val="0"/>
              </a:spcBef>
              <a:spcAft>
                <a:spcPts val="0"/>
              </a:spcAft>
            </a:pPr>
            <a:endParaRPr dirty="0"/>
          </a:p>
        </p:txBody>
      </p:sp>
      <p:sp>
        <p:nvSpPr>
          <p:cNvPr id="4" name="TextBox 3">
            <a:extLst>
              <a:ext uri="{FF2B5EF4-FFF2-40B4-BE49-F238E27FC236}">
                <a16:creationId xmlns:a16="http://schemas.microsoft.com/office/drawing/2014/main" id="{8E2C2AF6-9A50-C1B8-5B61-41C27FD27821}"/>
              </a:ext>
            </a:extLst>
          </p:cNvPr>
          <p:cNvSpPr txBox="1"/>
          <p:nvPr/>
        </p:nvSpPr>
        <p:spPr>
          <a:xfrm>
            <a:off x="5336629" y="1588742"/>
            <a:ext cx="2983257" cy="3821111"/>
          </a:xfrm>
          <a:prstGeom prst="rect">
            <a:avLst/>
          </a:prstGeom>
          <a:noFill/>
        </p:spPr>
        <p:txBody>
          <a:bodyPr wrap="square" rtlCol="0">
            <a:spAutoFit/>
          </a:bodyPr>
          <a:lstStyle/>
          <a:p>
            <a:pPr marL="0" marR="0">
              <a:lnSpc>
                <a:spcPct val="107000"/>
              </a:lnSpc>
              <a:spcBef>
                <a:spcPts val="0"/>
              </a:spcBef>
              <a:spcAft>
                <a:spcPts val="0"/>
              </a:spcAft>
            </a:pPr>
            <a:r>
              <a:rPr lang="en-US"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200" b="1" dirty="0">
                <a:solidFill>
                  <a:schemeClr val="accent1">
                    <a:lumMod val="75000"/>
                  </a:schemeClr>
                </a:solidFill>
                <a:latin typeface="Calibri" panose="020F0502020204030204" pitchFamily="34" charset="0"/>
                <a:ea typeface="SimSun" panose="02010600030101010101" pitchFamily="2" charset="-122"/>
                <a:cs typeface="Calibri" panose="020F0502020204030204" pitchFamily="34" charset="0"/>
              </a:rPr>
              <a:t>BUSINESS-ORIENTED PRODUCT METRICS</a:t>
            </a:r>
          </a:p>
          <a:p>
            <a:pPr marL="0" indent="0">
              <a:lnSpc>
                <a:spcPct val="115000"/>
              </a:lnSpc>
              <a:buNone/>
            </a:pPr>
            <a:r>
              <a:rPr lang="en-US" sz="1000" b="1" dirty="0">
                <a:solidFill>
                  <a:schemeClr val="bg1"/>
                </a:solidFill>
                <a:latin typeface="Calibri" panose="020F0502020204030204" pitchFamily="34" charset="0"/>
                <a:ea typeface="SimSun" panose="02010600030101010101" pitchFamily="2" charset="-122"/>
                <a:cs typeface="Calibri" panose="020F0502020204030204" pitchFamily="34" charset="0"/>
              </a:rPr>
              <a:t>1. Revenue Growth</a:t>
            </a:r>
            <a:r>
              <a:rPr lang="en-US" sz="1000" dirty="0">
                <a:solidFill>
                  <a:schemeClr val="bg1"/>
                </a:solidFill>
                <a:latin typeface="Calibri" panose="020F0502020204030204" pitchFamily="34" charset="0"/>
                <a:ea typeface="SimSun" panose="02010600030101010101" pitchFamily="2" charset="-122"/>
                <a:cs typeface="Calibri" panose="020F0502020204030204" pitchFamily="34" charset="0"/>
              </a:rPr>
              <a:t>:</a:t>
            </a:r>
            <a:endParaRPr lang="en-US" sz="10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171450" indent="-171450">
              <a:lnSpc>
                <a:spcPct val="115000"/>
              </a:lnSpc>
              <a:buClr>
                <a:schemeClr val="bg1"/>
              </a:buClr>
              <a:buFont typeface="Wingdings" panose="05000000000000000000" pitchFamily="2" charset="2"/>
              <a:buChar char="§"/>
            </a:pPr>
            <a:r>
              <a:rPr lang="en-US" sz="900" dirty="0">
                <a:solidFill>
                  <a:schemeClr val="bg1"/>
                </a:solidFill>
                <a:latin typeface="Calibri" panose="020F0502020204030204" pitchFamily="34" charset="0"/>
                <a:ea typeface="SimSun" panose="02010600030101010101" pitchFamily="2" charset="-122"/>
                <a:cs typeface="Calibri" panose="020F0502020204030204" pitchFamily="34" charset="0"/>
              </a:rPr>
              <a:t> Monthly Recurring Revenue (MRR)</a:t>
            </a:r>
            <a:endParaRPr lang="en-US" sz="9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171450" indent="-171450">
              <a:lnSpc>
                <a:spcPct val="115000"/>
              </a:lnSpc>
              <a:buClr>
                <a:schemeClr val="bg1"/>
              </a:buClr>
              <a:buFont typeface="Wingdings" panose="05000000000000000000" pitchFamily="2" charset="2"/>
              <a:buChar char="§"/>
            </a:pPr>
            <a:r>
              <a:rPr lang="en-US" sz="900" dirty="0">
                <a:solidFill>
                  <a:schemeClr val="bg1"/>
                </a:solidFill>
                <a:latin typeface="Calibri" panose="020F0502020204030204" pitchFamily="34" charset="0"/>
                <a:ea typeface="SimSun" panose="02010600030101010101" pitchFamily="2" charset="-122"/>
                <a:cs typeface="Calibri" panose="020F0502020204030204" pitchFamily="34" charset="0"/>
              </a:rPr>
              <a:t>Annual Recurring Revenue (ARR)</a:t>
            </a:r>
            <a:endParaRPr lang="en-US" sz="9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171450" indent="-171450">
              <a:lnSpc>
                <a:spcPct val="115000"/>
              </a:lnSpc>
              <a:buClr>
                <a:schemeClr val="bg1"/>
              </a:buClr>
              <a:buFont typeface="Wingdings" panose="05000000000000000000" pitchFamily="2" charset="2"/>
              <a:buChar char="§"/>
            </a:pPr>
            <a:r>
              <a:rPr lang="en-US" sz="900" dirty="0">
                <a:solidFill>
                  <a:schemeClr val="bg1"/>
                </a:solidFill>
                <a:latin typeface="Calibri" panose="020F0502020204030204" pitchFamily="34" charset="0"/>
                <a:ea typeface="SimSun" panose="02010600030101010101" pitchFamily="2" charset="-122"/>
                <a:cs typeface="Calibri" panose="020F0502020204030204" pitchFamily="34" charset="0"/>
              </a:rPr>
              <a:t>Revenue Growth Rate</a:t>
            </a:r>
            <a:endParaRPr lang="en-US" sz="9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nSpc>
                <a:spcPct val="115000"/>
              </a:lnSpc>
              <a:buNone/>
            </a:pPr>
            <a:r>
              <a:rPr lang="en-US" sz="900" b="1" dirty="0">
                <a:solidFill>
                  <a:schemeClr val="bg1"/>
                </a:solidFill>
                <a:latin typeface="Calibri" panose="020F0502020204030204" pitchFamily="34" charset="0"/>
                <a:ea typeface="SimSun" panose="02010600030101010101" pitchFamily="2" charset="-122"/>
                <a:cs typeface="Calibri" panose="020F0502020204030204" pitchFamily="34" charset="0"/>
              </a:rPr>
              <a:t>2</a:t>
            </a:r>
            <a:r>
              <a:rPr lang="en-US" sz="1000" b="1" dirty="0">
                <a:solidFill>
                  <a:schemeClr val="bg1"/>
                </a:solidFill>
                <a:latin typeface="Calibri" panose="020F0502020204030204" pitchFamily="34" charset="0"/>
                <a:ea typeface="SimSun" panose="02010600030101010101" pitchFamily="2" charset="-122"/>
                <a:cs typeface="Calibri" panose="020F0502020204030204" pitchFamily="34" charset="0"/>
              </a:rPr>
              <a:t>. Customer Acquisition</a:t>
            </a:r>
            <a:endParaRPr lang="en-US" sz="900" b="1" dirty="0">
              <a:solidFill>
                <a:schemeClr val="bg1"/>
              </a:solidFill>
              <a:latin typeface="Calibri" panose="020F0502020204030204" pitchFamily="34" charset="0"/>
              <a:ea typeface="SimSun" panose="02010600030101010101" pitchFamily="2" charset="-122"/>
              <a:cs typeface="Calibri" panose="020F0502020204030204" pitchFamily="34" charset="0"/>
            </a:endParaRPr>
          </a:p>
          <a:p>
            <a:pPr marL="171450" indent="-171450">
              <a:lnSpc>
                <a:spcPct val="115000"/>
              </a:lnSpc>
              <a:buClr>
                <a:schemeClr val="bg1"/>
              </a:buClr>
              <a:buFont typeface="Wingdings" panose="05000000000000000000" pitchFamily="2" charset="2"/>
              <a:buChar char="§"/>
            </a:pPr>
            <a:r>
              <a:rPr lang="en-US" sz="900" dirty="0">
                <a:solidFill>
                  <a:schemeClr val="bg1"/>
                </a:solidFill>
                <a:latin typeface="Calibri" panose="020F0502020204030204" pitchFamily="34" charset="0"/>
                <a:ea typeface="SimSun" panose="02010600030101010101" pitchFamily="2" charset="-122"/>
                <a:cs typeface="Calibri" panose="020F0502020204030204" pitchFamily="34" charset="0"/>
              </a:rPr>
              <a:t>Customer Acquisition Cost (CAC)</a:t>
            </a:r>
          </a:p>
          <a:p>
            <a:pPr marL="171450" indent="-171450">
              <a:lnSpc>
                <a:spcPct val="115000"/>
              </a:lnSpc>
              <a:buClr>
                <a:schemeClr val="bg1"/>
              </a:buClr>
              <a:buFont typeface="Wingdings" panose="05000000000000000000" pitchFamily="2" charset="2"/>
              <a:buChar char="§"/>
            </a:pPr>
            <a:r>
              <a:rPr lang="en-US" sz="900" dirty="0">
                <a:solidFill>
                  <a:schemeClr val="bg1"/>
                </a:solidFill>
                <a:latin typeface="Calibri" panose="020F0502020204030204" pitchFamily="34" charset="0"/>
                <a:ea typeface="SimSun" panose="02010600030101010101" pitchFamily="2" charset="-122"/>
                <a:cs typeface="Calibri" panose="020F0502020204030204" pitchFamily="34" charset="0"/>
              </a:rPr>
              <a:t> Customer Lifetime Value (CLV)</a:t>
            </a:r>
            <a:endParaRPr lang="en-US" sz="9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171450" indent="-171450">
              <a:lnSpc>
                <a:spcPct val="115000"/>
              </a:lnSpc>
              <a:buClr>
                <a:schemeClr val="bg1"/>
              </a:buClr>
              <a:buFont typeface="Wingdings" panose="05000000000000000000" pitchFamily="2" charset="2"/>
              <a:buChar char="§"/>
            </a:pPr>
            <a:r>
              <a:rPr lang="en-US" sz="900" dirty="0">
                <a:solidFill>
                  <a:schemeClr val="bg1"/>
                </a:solidFill>
                <a:latin typeface="Calibri" panose="020F0502020204030204" pitchFamily="34" charset="0"/>
                <a:ea typeface="SimSun" panose="02010600030101010101" pitchFamily="2" charset="-122"/>
                <a:cs typeface="Calibri" panose="020F0502020204030204" pitchFamily="34" charset="0"/>
              </a:rPr>
              <a:t>Return on Investment (ROI)</a:t>
            </a:r>
          </a:p>
          <a:p>
            <a:pPr marL="0" indent="0">
              <a:lnSpc>
                <a:spcPct val="115000"/>
              </a:lnSpc>
              <a:buNone/>
            </a:pPr>
            <a:r>
              <a:rPr lang="en-US" sz="1050" b="1" dirty="0">
                <a:solidFill>
                  <a:schemeClr val="bg1"/>
                </a:solidFill>
                <a:latin typeface="Calibri" panose="020F0502020204030204" pitchFamily="34" charset="0"/>
                <a:ea typeface="SimSun" panose="02010600030101010101" pitchFamily="2" charset="-122"/>
                <a:cs typeface="Calibri" panose="020F0502020204030204" pitchFamily="34" charset="0"/>
              </a:rPr>
              <a:t>3. Customer Retention:</a:t>
            </a:r>
            <a:endParaRPr lang="en-US" sz="1050" b="1"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171450" indent="-171450">
              <a:lnSpc>
                <a:spcPct val="115000"/>
              </a:lnSpc>
              <a:buClr>
                <a:schemeClr val="bg1"/>
              </a:buClr>
              <a:buFont typeface="Wingdings" panose="05000000000000000000" pitchFamily="2" charset="2"/>
              <a:buChar char="§"/>
            </a:pPr>
            <a:r>
              <a:rPr lang="en-US" sz="900" dirty="0">
                <a:solidFill>
                  <a:schemeClr val="bg1"/>
                </a:solidFill>
                <a:latin typeface="Calibri" panose="020F0502020204030204" pitchFamily="34" charset="0"/>
                <a:ea typeface="SimSun" panose="02010600030101010101" pitchFamily="2" charset="-122"/>
                <a:cs typeface="Calibri" panose="020F0502020204030204" pitchFamily="34" charset="0"/>
              </a:rPr>
              <a:t>Customer Churn Rate</a:t>
            </a:r>
            <a:endParaRPr lang="en-US" sz="9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171450" indent="-171450">
              <a:lnSpc>
                <a:spcPct val="115000"/>
              </a:lnSpc>
              <a:buClr>
                <a:schemeClr val="bg1"/>
              </a:buClr>
              <a:buFont typeface="Wingdings" panose="05000000000000000000" pitchFamily="2" charset="2"/>
              <a:buChar char="§"/>
            </a:pPr>
            <a:r>
              <a:rPr lang="en-US" sz="900" dirty="0">
                <a:solidFill>
                  <a:schemeClr val="bg1"/>
                </a:solidFill>
                <a:latin typeface="Calibri" panose="020F0502020204030204" pitchFamily="34" charset="0"/>
                <a:ea typeface="SimSun" panose="02010600030101010101" pitchFamily="2" charset="-122"/>
                <a:cs typeface="Calibri" panose="020F0502020204030204" pitchFamily="34" charset="0"/>
              </a:rPr>
              <a:t>Customer Retention Rate</a:t>
            </a:r>
            <a:endParaRPr lang="en-US" sz="9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171450" indent="-171450">
              <a:lnSpc>
                <a:spcPct val="115000"/>
              </a:lnSpc>
              <a:buClr>
                <a:schemeClr val="bg1"/>
              </a:buClr>
              <a:buFont typeface="Wingdings" panose="05000000000000000000" pitchFamily="2" charset="2"/>
              <a:buChar char="§"/>
            </a:pPr>
            <a:r>
              <a:rPr lang="en-US" sz="900" dirty="0">
                <a:solidFill>
                  <a:schemeClr val="bg1"/>
                </a:solidFill>
                <a:latin typeface="Calibri" panose="020F0502020204030204" pitchFamily="34" charset="0"/>
                <a:ea typeface="SimSun" panose="02010600030101010101" pitchFamily="2" charset="-122"/>
                <a:cs typeface="Calibri" panose="020F0502020204030204" pitchFamily="34" charset="0"/>
              </a:rPr>
              <a:t>Average Revenue Per User (ARPU)</a:t>
            </a:r>
            <a:endParaRPr lang="en-US" sz="9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nSpc>
                <a:spcPct val="115000"/>
              </a:lnSpc>
              <a:buNone/>
            </a:pPr>
            <a:r>
              <a:rPr lang="en-US" sz="1000" b="1" dirty="0">
                <a:solidFill>
                  <a:schemeClr val="bg1"/>
                </a:solidFill>
                <a:latin typeface="Calibri" panose="020F0502020204030204" pitchFamily="34" charset="0"/>
                <a:ea typeface="SimSun" panose="02010600030101010101" pitchFamily="2" charset="-122"/>
                <a:cs typeface="Calibri" panose="020F0502020204030204" pitchFamily="34" charset="0"/>
              </a:rPr>
              <a:t>4. Operational Efficiency:</a:t>
            </a:r>
          </a:p>
          <a:p>
            <a:pPr marL="171450" indent="-171450">
              <a:lnSpc>
                <a:spcPct val="115000"/>
              </a:lnSpc>
              <a:buClr>
                <a:schemeClr val="bg1"/>
              </a:buClr>
              <a:buFont typeface="Wingdings" panose="05000000000000000000" pitchFamily="2" charset="2"/>
              <a:buChar char="§"/>
            </a:pPr>
            <a:r>
              <a:rPr lang="en-US" sz="900" dirty="0">
                <a:solidFill>
                  <a:schemeClr val="bg1"/>
                </a:solidFill>
                <a:latin typeface="Calibri" panose="020F0502020204030204" pitchFamily="34" charset="0"/>
                <a:ea typeface="SimSun" panose="02010600030101010101" pitchFamily="2" charset="-122"/>
                <a:cs typeface="Calibri" panose="020F0502020204030204" pitchFamily="34" charset="0"/>
              </a:rPr>
              <a:t> Inventory Turnover Rate</a:t>
            </a:r>
            <a:endParaRPr lang="en-US" sz="9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171450" indent="-171450">
              <a:lnSpc>
                <a:spcPct val="115000"/>
              </a:lnSpc>
              <a:buClr>
                <a:schemeClr val="bg1"/>
              </a:buClr>
              <a:buFont typeface="Wingdings" panose="05000000000000000000" pitchFamily="2" charset="2"/>
              <a:buChar char="§"/>
            </a:pPr>
            <a:r>
              <a:rPr lang="en-US" sz="900" dirty="0">
                <a:solidFill>
                  <a:schemeClr val="bg1"/>
                </a:solidFill>
                <a:latin typeface="Calibri" panose="020F0502020204030204" pitchFamily="34" charset="0"/>
                <a:ea typeface="SimSun" panose="02010600030101010101" pitchFamily="2" charset="-122"/>
                <a:cs typeface="Calibri" panose="020F0502020204030204" pitchFamily="34" charset="0"/>
              </a:rPr>
              <a:t>Supply Chain Efficiency</a:t>
            </a:r>
            <a:endParaRPr lang="en-US" sz="9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171450" indent="-171450">
              <a:lnSpc>
                <a:spcPct val="115000"/>
              </a:lnSpc>
              <a:buClr>
                <a:schemeClr val="bg1"/>
              </a:buClr>
              <a:buFont typeface="Wingdings" panose="05000000000000000000" pitchFamily="2" charset="2"/>
              <a:buChar char="§"/>
            </a:pPr>
            <a:r>
              <a:rPr lang="en-US" sz="900" dirty="0">
                <a:solidFill>
                  <a:schemeClr val="bg1"/>
                </a:solidFill>
                <a:latin typeface="Calibri" panose="020F0502020204030204" pitchFamily="34" charset="0"/>
                <a:ea typeface="SimSun" panose="02010600030101010101" pitchFamily="2" charset="-122"/>
                <a:cs typeface="Calibri" panose="020F0502020204030204" pitchFamily="34" charset="0"/>
              </a:rPr>
              <a:t>Order Fulfillment Rate</a:t>
            </a:r>
            <a:endParaRPr lang="en-US" sz="9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nSpc>
                <a:spcPct val="115000"/>
              </a:lnSpc>
              <a:buNone/>
            </a:pPr>
            <a:r>
              <a:rPr lang="en-US" sz="1000" b="1" dirty="0">
                <a:solidFill>
                  <a:schemeClr val="bg1"/>
                </a:solidFill>
                <a:latin typeface="Calibri" panose="020F0502020204030204" pitchFamily="34" charset="0"/>
                <a:ea typeface="SimSun" panose="02010600030101010101" pitchFamily="2" charset="-122"/>
                <a:cs typeface="Calibri" panose="020F0502020204030204" pitchFamily="34" charset="0"/>
              </a:rPr>
              <a:t>5. Market Share and Competition:</a:t>
            </a:r>
            <a:endParaRPr lang="en-US" sz="1000" b="1"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171450" indent="-171450">
              <a:lnSpc>
                <a:spcPct val="115000"/>
              </a:lnSpc>
              <a:buClr>
                <a:schemeClr val="bg1"/>
              </a:buClr>
              <a:buFont typeface="Wingdings" panose="05000000000000000000" pitchFamily="2" charset="2"/>
              <a:buChar char="§"/>
            </a:pPr>
            <a:r>
              <a:rPr lang="en-US" sz="900" dirty="0">
                <a:solidFill>
                  <a:schemeClr val="bg1"/>
                </a:solidFill>
                <a:latin typeface="Calibri" panose="020F0502020204030204" pitchFamily="34" charset="0"/>
                <a:ea typeface="SimSun" panose="02010600030101010101" pitchFamily="2" charset="-122"/>
                <a:cs typeface="Calibri" panose="020F0502020204030204" pitchFamily="34" charset="0"/>
              </a:rPr>
              <a:t>Market Share</a:t>
            </a:r>
            <a:endParaRPr lang="en-US" sz="9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171450" indent="-171450">
              <a:lnSpc>
                <a:spcPct val="115000"/>
              </a:lnSpc>
              <a:buClr>
                <a:schemeClr val="bg1"/>
              </a:buClr>
              <a:buFont typeface="Wingdings" panose="05000000000000000000" pitchFamily="2" charset="2"/>
              <a:buChar char="§"/>
            </a:pPr>
            <a:r>
              <a:rPr lang="en-US" sz="900" dirty="0">
                <a:solidFill>
                  <a:schemeClr val="bg1"/>
                </a:solidFill>
                <a:latin typeface="Calibri" panose="020F0502020204030204" pitchFamily="34" charset="0"/>
                <a:ea typeface="SimSun" panose="02010600030101010101" pitchFamily="2" charset="-122"/>
                <a:cs typeface="Calibri" panose="020F0502020204030204" pitchFamily="34" charset="0"/>
              </a:rPr>
              <a:t>Competitive Landscape</a:t>
            </a:r>
            <a:endParaRPr lang="en-US" sz="9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171450" indent="-171450">
              <a:lnSpc>
                <a:spcPct val="115000"/>
              </a:lnSpc>
              <a:buClr>
                <a:schemeClr val="bg1"/>
              </a:buClr>
              <a:buFont typeface="Wingdings" panose="05000000000000000000" pitchFamily="2" charset="2"/>
              <a:buChar char="§"/>
            </a:pPr>
            <a:r>
              <a:rPr lang="en-US" sz="900" dirty="0">
                <a:solidFill>
                  <a:schemeClr val="bg1"/>
                </a:solidFill>
                <a:latin typeface="Calibri" panose="020F0502020204030204" pitchFamily="34" charset="0"/>
                <a:ea typeface="SimSun" panose="02010600030101010101" pitchFamily="2" charset="-122"/>
                <a:cs typeface="Calibri" panose="020F0502020204030204" pitchFamily="34" charset="0"/>
              </a:rPr>
              <a:t>Customer Satisfaction vs. Competitors</a:t>
            </a:r>
            <a:endParaRPr lang="en-US" sz="9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4" name="Image 0" descr="preencoded.png">
            <a:extLst>
              <a:ext uri="{FF2B5EF4-FFF2-40B4-BE49-F238E27FC236}">
                <a16:creationId xmlns:a16="http://schemas.microsoft.com/office/drawing/2014/main" id="{11FA5559-96EC-2638-C4C9-CB4B0C22BBB9}"/>
              </a:ext>
            </a:extLst>
          </p:cNvPr>
          <p:cNvPicPr>
            <a:picLocks noChangeAspect="1"/>
          </p:cNvPicPr>
          <p:nvPr/>
        </p:nvPicPr>
        <p:blipFill>
          <a:blip r:embed="rId3"/>
          <a:stretch>
            <a:fillRect/>
          </a:stretch>
        </p:blipFill>
        <p:spPr>
          <a:xfrm>
            <a:off x="6225309" y="0"/>
            <a:ext cx="2918691" cy="5143500"/>
          </a:xfrm>
          <a:prstGeom prst="rect">
            <a:avLst/>
          </a:prstGeom>
        </p:spPr>
      </p:pic>
      <p:sp>
        <p:nvSpPr>
          <p:cNvPr id="15" name="Title 14">
            <a:extLst>
              <a:ext uri="{FF2B5EF4-FFF2-40B4-BE49-F238E27FC236}">
                <a16:creationId xmlns:a16="http://schemas.microsoft.com/office/drawing/2014/main" id="{3FB97E48-A014-8BA8-1AAF-1B997BB81629}"/>
              </a:ext>
            </a:extLst>
          </p:cNvPr>
          <p:cNvSpPr>
            <a:spLocks noGrp="1"/>
          </p:cNvSpPr>
          <p:nvPr>
            <p:ph type="ctrTitle"/>
          </p:nvPr>
        </p:nvSpPr>
        <p:spPr>
          <a:xfrm>
            <a:off x="-528413" y="1109525"/>
            <a:ext cx="6894210" cy="464700"/>
          </a:xfrm>
        </p:spPr>
        <p:txBody>
          <a:bodyPr/>
          <a:lstStyle/>
          <a:p>
            <a:r>
              <a:rPr lang="en-US" sz="2400" b="1" kern="100" dirty="0">
                <a:effectLst/>
                <a:latin typeface="Calibri" panose="020F0502020204030204" pitchFamily="34" charset="0"/>
                <a:ea typeface="Calibri" panose="020F0502020204030204" pitchFamily="34" charset="0"/>
                <a:cs typeface="Times New Roman" panose="02020603050405020304" pitchFamily="18" charset="0"/>
              </a:rPr>
              <a:t>Market Research and Analysis</a:t>
            </a:r>
            <a:br>
              <a:rPr lang="en-US" sz="2400" b="1" kern="100" dirty="0">
                <a:effectLst/>
                <a:latin typeface="Calibri" panose="020F0502020204030204" pitchFamily="34" charset="0"/>
                <a:ea typeface="Calibri" panose="020F0502020204030204" pitchFamily="34" charset="0"/>
                <a:cs typeface="Times New Roman" panose="02020603050405020304" pitchFamily="18" charset="0"/>
              </a:rPr>
            </a:br>
            <a:r>
              <a:rPr lang="en-US" sz="1050" b="1" dirty="0">
                <a:solidFill>
                  <a:schemeClr val="bg1"/>
                </a:solidFill>
                <a:highlight>
                  <a:srgbClr val="3E825E"/>
                </a:highlight>
              </a:rPr>
              <a:t>Market Research using Interview Empathy Mapping</a:t>
            </a:r>
            <a:br>
              <a:rPr lang="en-US" sz="3200" b="1" dirty="0">
                <a:solidFill>
                  <a:schemeClr val="bg1"/>
                </a:solidFill>
                <a:highlight>
                  <a:srgbClr val="3E825E"/>
                </a:highlight>
              </a:rPr>
            </a:br>
            <a:br>
              <a:rPr lang="en-US" sz="32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3200" dirty="0"/>
          </a:p>
        </p:txBody>
      </p:sp>
      <p:sp>
        <p:nvSpPr>
          <p:cNvPr id="17" name="TextBox 16">
            <a:extLst>
              <a:ext uri="{FF2B5EF4-FFF2-40B4-BE49-F238E27FC236}">
                <a16:creationId xmlns:a16="http://schemas.microsoft.com/office/drawing/2014/main" id="{19080238-E329-22F4-64C8-4841079ABD6E}"/>
              </a:ext>
            </a:extLst>
          </p:cNvPr>
          <p:cNvSpPr txBox="1"/>
          <p:nvPr/>
        </p:nvSpPr>
        <p:spPr>
          <a:xfrm>
            <a:off x="166254" y="509450"/>
            <a:ext cx="5975928" cy="2431435"/>
          </a:xfrm>
          <a:prstGeom prst="rect">
            <a:avLst/>
          </a:prstGeom>
          <a:noFill/>
        </p:spPr>
        <p:txBody>
          <a:bodyPr wrap="square" rtlCol="0">
            <a:spAutoFit/>
          </a:bodyPr>
          <a:lstStyle/>
          <a:p>
            <a:pPr marL="0" marR="0" algn="just">
              <a:lnSpc>
                <a:spcPct val="115000"/>
              </a:lnSpc>
              <a:spcBef>
                <a:spcPts val="0"/>
              </a:spcBef>
              <a:spcAft>
                <a:spcPts val="0"/>
              </a:spcAft>
            </a:pPr>
            <a:r>
              <a:rPr lang="en-US" sz="1200" dirty="0">
                <a:solidFill>
                  <a:schemeClr val="bg1"/>
                </a:solidFill>
                <a:effectLst/>
                <a:latin typeface="Arial" panose="020B0604020202020204" pitchFamily="34" charset="0"/>
                <a:ea typeface="SimSun" panose="02010600030101010101" pitchFamily="2" charset="-122"/>
                <a:cs typeface="Arial" panose="020B0604020202020204" pitchFamily="34" charset="0"/>
              </a:rPr>
              <a:t>First step to understanding my customer is </a:t>
            </a:r>
            <a:r>
              <a:rPr lang="en-US" sz="1200" b="1" dirty="0">
                <a:solidFill>
                  <a:schemeClr val="bg1"/>
                </a:solidFill>
                <a:effectLst/>
                <a:latin typeface="Arial" panose="020B0604020202020204" pitchFamily="34" charset="0"/>
                <a:ea typeface="SimSun" panose="02010600030101010101" pitchFamily="2" charset="-122"/>
                <a:cs typeface="Arial" panose="020B0604020202020204" pitchFamily="34" charset="0"/>
              </a:rPr>
              <a:t>User Research. </a:t>
            </a:r>
            <a:r>
              <a:rPr lang="en-US" sz="1200" dirty="0">
                <a:solidFill>
                  <a:schemeClr val="bg1"/>
                </a:solidFill>
                <a:effectLst/>
                <a:latin typeface="Arial" panose="020B0604020202020204" pitchFamily="34" charset="0"/>
                <a:ea typeface="SimSun" panose="02010600030101010101" pitchFamily="2" charset="-122"/>
                <a:cs typeface="Arial" panose="020B0604020202020204" pitchFamily="34" charset="0"/>
              </a:rPr>
              <a:t>This will help me to understand my target audience</a:t>
            </a:r>
          </a:p>
          <a:p>
            <a:pPr marL="0" marR="0" algn="just">
              <a:lnSpc>
                <a:spcPct val="115000"/>
              </a:lnSpc>
              <a:spcBef>
                <a:spcPts val="0"/>
              </a:spcBef>
              <a:spcAft>
                <a:spcPts val="0"/>
              </a:spcAft>
            </a:pPr>
            <a:endParaRPr lang="en-US" sz="1200" b="1" dirty="0">
              <a:solidFill>
                <a:schemeClr val="bg1"/>
              </a:solidFill>
              <a:latin typeface="Arial" panose="020B0604020202020204" pitchFamily="34" charset="0"/>
              <a:ea typeface="SimSun" panose="02010600030101010101" pitchFamily="2" charset="-122"/>
              <a:cs typeface="Arial" panose="020B0604020202020204" pitchFamily="34" charset="0"/>
            </a:endParaRPr>
          </a:p>
          <a:p>
            <a:pPr marL="0" marR="0" algn="just">
              <a:lnSpc>
                <a:spcPct val="115000"/>
              </a:lnSpc>
              <a:spcBef>
                <a:spcPts val="0"/>
              </a:spcBef>
              <a:spcAft>
                <a:spcPts val="0"/>
              </a:spcAft>
            </a:pPr>
            <a:r>
              <a:rPr lang="en-US" sz="1200" b="1" dirty="0">
                <a:solidFill>
                  <a:schemeClr val="bg1"/>
                </a:solidFill>
                <a:latin typeface="Arial" panose="020B0604020202020204" pitchFamily="34" charset="0"/>
                <a:ea typeface="SimSun" panose="02010600030101010101" pitchFamily="2" charset="-122"/>
                <a:cs typeface="Arial" panose="020B0604020202020204" pitchFamily="34" charset="0"/>
              </a:rPr>
              <a:t>The G</a:t>
            </a:r>
            <a:r>
              <a:rPr lang="en-US" sz="1200" b="1" dirty="0">
                <a:solidFill>
                  <a:schemeClr val="bg1"/>
                </a:solidFill>
                <a:effectLst/>
                <a:latin typeface="Arial" panose="020B0604020202020204" pitchFamily="34" charset="0"/>
                <a:ea typeface="SimSun" panose="02010600030101010101" pitchFamily="2" charset="-122"/>
                <a:cs typeface="Arial" panose="020B0604020202020204" pitchFamily="34" charset="0"/>
              </a:rPr>
              <a:t>oal of Empathy Mapping for the Product:</a:t>
            </a:r>
            <a:r>
              <a:rPr lang="en-US" sz="1200" b="1" dirty="0">
                <a:solidFill>
                  <a:schemeClr val="tx2">
                    <a:lumMod val="20000"/>
                    <a:lumOff val="80000"/>
                  </a:schemeClr>
                </a:solidFill>
                <a:effectLst/>
                <a:latin typeface="Arial" panose="020B0604020202020204" pitchFamily="34" charset="0"/>
                <a:ea typeface="SimSun" panose="02010600030101010101" pitchFamily="2" charset="-122"/>
                <a:cs typeface="Arial" panose="020B0604020202020204" pitchFamily="34" charset="0"/>
              </a:rPr>
              <a:t> </a:t>
            </a:r>
            <a:r>
              <a:rPr lang="en-US" sz="1200" b="1" dirty="0">
                <a:solidFill>
                  <a:srgbClr val="C00000"/>
                </a:solidFill>
                <a:effectLst/>
                <a:latin typeface="Arial" panose="020B0604020202020204" pitchFamily="34" charset="0"/>
                <a:ea typeface="SimSun" panose="02010600030101010101" pitchFamily="2" charset="-122"/>
                <a:cs typeface="Arial" panose="020B0604020202020204" pitchFamily="34" charset="0"/>
              </a:rPr>
              <a:t>InventoryMax</a:t>
            </a:r>
          </a:p>
          <a:p>
            <a:pPr marL="0" marR="0" algn="just">
              <a:lnSpc>
                <a:spcPct val="115000"/>
              </a:lnSpc>
              <a:spcBef>
                <a:spcPts val="0"/>
              </a:spcBef>
              <a:spcAft>
                <a:spcPts val="0"/>
              </a:spcAft>
            </a:pPr>
            <a:r>
              <a:rPr lang="en-US" sz="1200" dirty="0">
                <a:solidFill>
                  <a:schemeClr val="bg1"/>
                </a:solidFill>
                <a:effectLst/>
                <a:latin typeface="Arial" panose="020B0604020202020204" pitchFamily="34" charset="0"/>
                <a:ea typeface="SimSun" panose="02010600030101010101" pitchFamily="2" charset="-122"/>
                <a:cs typeface="Arial" panose="020B0604020202020204" pitchFamily="34" charset="0"/>
              </a:rPr>
              <a:t>1. To understand the pain points and challenges in current inventory management processes.</a:t>
            </a:r>
          </a:p>
          <a:p>
            <a:pPr marL="0" marR="0" algn="just">
              <a:lnSpc>
                <a:spcPct val="115000"/>
              </a:lnSpc>
              <a:spcBef>
                <a:spcPts val="0"/>
              </a:spcBef>
              <a:spcAft>
                <a:spcPts val="0"/>
              </a:spcAft>
            </a:pPr>
            <a:r>
              <a:rPr lang="en-US" sz="1200" dirty="0">
                <a:solidFill>
                  <a:schemeClr val="bg1"/>
                </a:solidFill>
                <a:effectLst/>
                <a:latin typeface="Arial" panose="020B0604020202020204" pitchFamily="34" charset="0"/>
                <a:ea typeface="SimSun" panose="02010600030101010101" pitchFamily="2" charset="-122"/>
                <a:cs typeface="Arial" panose="020B0604020202020204" pitchFamily="34" charset="0"/>
              </a:rPr>
              <a:t>2. To identify motivations and goals for using </a:t>
            </a:r>
            <a:r>
              <a:rPr lang="en-US" sz="1200" dirty="0">
                <a:solidFill>
                  <a:srgbClr val="C00000"/>
                </a:solidFill>
                <a:effectLst/>
                <a:latin typeface="Arial" panose="020B0604020202020204" pitchFamily="34" charset="0"/>
                <a:ea typeface="SimSun" panose="02010600030101010101" pitchFamily="2" charset="-122"/>
                <a:cs typeface="Arial" panose="020B0604020202020204" pitchFamily="34" charset="0"/>
              </a:rPr>
              <a:t>InventoryMax.</a:t>
            </a:r>
          </a:p>
          <a:p>
            <a:pPr marL="0" marR="0" algn="just">
              <a:lnSpc>
                <a:spcPct val="115000"/>
              </a:lnSpc>
              <a:spcBef>
                <a:spcPts val="0"/>
              </a:spcBef>
              <a:spcAft>
                <a:spcPts val="0"/>
              </a:spcAft>
            </a:pPr>
            <a:r>
              <a:rPr lang="en-US" sz="1200" dirty="0">
                <a:solidFill>
                  <a:schemeClr val="bg1"/>
                </a:solidFill>
                <a:effectLst/>
                <a:latin typeface="Arial" panose="020B0604020202020204" pitchFamily="34" charset="0"/>
                <a:ea typeface="SimSun" panose="02010600030101010101" pitchFamily="2" charset="-122"/>
                <a:cs typeface="Arial" panose="020B0604020202020204" pitchFamily="34" charset="0"/>
              </a:rPr>
              <a:t>3. To uncover area needs and opportunities for improvement.</a:t>
            </a:r>
          </a:p>
          <a:p>
            <a:pPr marL="0" marR="0" algn="just">
              <a:lnSpc>
                <a:spcPct val="115000"/>
              </a:lnSpc>
              <a:spcBef>
                <a:spcPts val="0"/>
              </a:spcBef>
              <a:spcAft>
                <a:spcPts val="0"/>
              </a:spcAft>
            </a:pPr>
            <a:r>
              <a:rPr lang="en-US" sz="1200" dirty="0">
                <a:solidFill>
                  <a:schemeClr val="bg1"/>
                </a:solidFill>
                <a:effectLst/>
                <a:latin typeface="Arial" panose="020B0604020202020204" pitchFamily="34" charset="0"/>
                <a:ea typeface="SimSun" panose="02010600030101010101" pitchFamily="2" charset="-122"/>
                <a:cs typeface="Arial" panose="020B0604020202020204" pitchFamily="34" charset="0"/>
              </a:rPr>
              <a:t>4. To develop user personas to guide product development and marketing.</a:t>
            </a:r>
          </a:p>
          <a:p>
            <a:pPr marL="0" marR="0" algn="just">
              <a:lnSpc>
                <a:spcPct val="115000"/>
              </a:lnSpc>
              <a:spcBef>
                <a:spcPts val="0"/>
              </a:spcBef>
              <a:spcAft>
                <a:spcPts val="0"/>
              </a:spcAft>
            </a:pPr>
            <a:r>
              <a:rPr lang="en-US" sz="1200" dirty="0">
                <a:solidFill>
                  <a:schemeClr val="bg1"/>
                </a:solidFill>
                <a:effectLst/>
                <a:latin typeface="Arial" panose="020B0604020202020204" pitchFamily="34" charset="0"/>
                <a:ea typeface="SimSun" panose="02010600030101010101" pitchFamily="2" charset="-122"/>
                <a:cs typeface="Arial" panose="020B0604020202020204" pitchFamily="34" charset="0"/>
              </a:rPr>
              <a:t> </a:t>
            </a:r>
          </a:p>
          <a:p>
            <a:endParaRPr lang="en-US" dirty="0"/>
          </a:p>
        </p:txBody>
      </p:sp>
      <p:sp>
        <p:nvSpPr>
          <p:cNvPr id="18" name="TextBox 17">
            <a:extLst>
              <a:ext uri="{FF2B5EF4-FFF2-40B4-BE49-F238E27FC236}">
                <a16:creationId xmlns:a16="http://schemas.microsoft.com/office/drawing/2014/main" id="{825728E9-11D4-9541-E4B9-E1C1C3A93621}"/>
              </a:ext>
            </a:extLst>
          </p:cNvPr>
          <p:cNvSpPr txBox="1"/>
          <p:nvPr/>
        </p:nvSpPr>
        <p:spPr>
          <a:xfrm>
            <a:off x="2513303" y="2650572"/>
            <a:ext cx="3125034" cy="2485039"/>
          </a:xfrm>
          <a:prstGeom prst="rect">
            <a:avLst/>
          </a:prstGeom>
          <a:noFill/>
        </p:spPr>
        <p:txBody>
          <a:bodyPr wrap="square" rtlCol="0">
            <a:spAutoFit/>
          </a:bodyPr>
          <a:lstStyle/>
          <a:p>
            <a:pPr marL="0" marR="0" algn="just">
              <a:lnSpc>
                <a:spcPct val="115000"/>
              </a:lnSpc>
              <a:spcBef>
                <a:spcPts val="0"/>
              </a:spcBef>
              <a:spcAft>
                <a:spcPts val="0"/>
              </a:spcAft>
            </a:pPr>
            <a:r>
              <a:rPr lang="en-US" sz="1000" b="1" dirty="0">
                <a:solidFill>
                  <a:srgbClr val="C00000"/>
                </a:solidFill>
                <a:effectLst/>
                <a:latin typeface="Arial" panose="020B0604020202020204" pitchFamily="34" charset="0"/>
                <a:ea typeface="SimSun" panose="02010600030101010101" pitchFamily="2" charset="-122"/>
                <a:cs typeface="Arial" panose="020B0604020202020204" pitchFamily="34" charset="0"/>
              </a:rPr>
              <a:t>WHY?</a:t>
            </a:r>
            <a:r>
              <a:rPr lang="en-US" sz="900" b="1" dirty="0">
                <a:solidFill>
                  <a:schemeClr val="tx2">
                    <a:lumMod val="20000"/>
                    <a:lumOff val="80000"/>
                  </a:schemeClr>
                </a:solidFill>
                <a:effectLst/>
                <a:latin typeface="Arial" panose="020B0604020202020204" pitchFamily="34" charset="0"/>
                <a:ea typeface="SimSun" panose="02010600030101010101" pitchFamily="2" charset="-122"/>
                <a:cs typeface="Arial" panose="020B0604020202020204" pitchFamily="34" charset="0"/>
              </a:rPr>
              <a:t> </a:t>
            </a:r>
            <a:r>
              <a:rPr lang="en-US" sz="900" dirty="0">
                <a:solidFill>
                  <a:schemeClr val="bg1"/>
                </a:solidFill>
                <a:effectLst/>
                <a:latin typeface="Arial" panose="020B0604020202020204" pitchFamily="34" charset="0"/>
                <a:ea typeface="SimSun" panose="02010600030101010101" pitchFamily="2" charset="-122"/>
                <a:cs typeface="Arial" panose="020B0604020202020204" pitchFamily="34" charset="0"/>
              </a:rPr>
              <a:t>(The idea behind the question </a:t>
            </a:r>
            <a:r>
              <a:rPr lang="en-US" sz="900" b="1" dirty="0">
                <a:solidFill>
                  <a:schemeClr val="bg1"/>
                </a:solidFill>
                <a:effectLst/>
                <a:latin typeface="Arial" panose="020B0604020202020204" pitchFamily="34" charset="0"/>
                <a:ea typeface="SimSun" panose="02010600030101010101" pitchFamily="2" charset="-122"/>
                <a:cs typeface="Arial" panose="020B0604020202020204" pitchFamily="34" charset="0"/>
              </a:rPr>
              <a:t>“Why” </a:t>
            </a:r>
            <a:r>
              <a:rPr lang="en-US" sz="900" dirty="0">
                <a:solidFill>
                  <a:schemeClr val="bg1"/>
                </a:solidFill>
                <a:effectLst/>
                <a:latin typeface="Arial" panose="020B0604020202020204" pitchFamily="34" charset="0"/>
                <a:ea typeface="SimSun" panose="02010600030101010101" pitchFamily="2" charset="-122"/>
                <a:cs typeface="Arial" panose="020B0604020202020204" pitchFamily="34" charset="0"/>
              </a:rPr>
              <a:t>is for </a:t>
            </a:r>
            <a:r>
              <a:rPr lang="en-US" sz="900" b="1" dirty="0">
                <a:solidFill>
                  <a:srgbClr val="C00000"/>
                </a:solidFill>
                <a:effectLst/>
                <a:latin typeface="Arial" panose="020B0604020202020204" pitchFamily="34" charset="0"/>
                <a:ea typeface="SimSun" panose="02010600030101010101" pitchFamily="2" charset="-122"/>
                <a:cs typeface="Arial" panose="020B0604020202020204" pitchFamily="34" charset="0"/>
              </a:rPr>
              <a:t>Motivations and Goals</a:t>
            </a:r>
            <a:r>
              <a:rPr lang="en-US" sz="900" dirty="0">
                <a:solidFill>
                  <a:schemeClr val="bg1"/>
                </a:solidFill>
                <a:effectLst/>
                <a:latin typeface="Arial" panose="020B0604020202020204" pitchFamily="34" charset="0"/>
                <a:ea typeface="SimSun" panose="02010600030101010101" pitchFamily="2" charset="-122"/>
                <a:cs typeface="Arial" panose="020B0604020202020204" pitchFamily="34" charset="0"/>
              </a:rPr>
              <a:t>)</a:t>
            </a:r>
          </a:p>
          <a:p>
            <a:pPr marL="0" marR="0" algn="just">
              <a:lnSpc>
                <a:spcPct val="115000"/>
              </a:lnSpc>
              <a:spcBef>
                <a:spcPts val="0"/>
              </a:spcBef>
              <a:spcAft>
                <a:spcPts val="0"/>
              </a:spcAft>
            </a:pPr>
            <a:endParaRPr lang="en-US" sz="900" dirty="0">
              <a:solidFill>
                <a:schemeClr val="bg1"/>
              </a:solidFill>
              <a:effectLst/>
              <a:latin typeface="Arial" panose="020B0604020202020204" pitchFamily="34" charset="0"/>
              <a:ea typeface="SimSun" panose="02010600030101010101" pitchFamily="2" charset="-122"/>
              <a:cs typeface="Arial" panose="020B0604020202020204" pitchFamily="34" charset="0"/>
            </a:endParaRPr>
          </a:p>
          <a:p>
            <a:pPr marL="0" marR="0" algn="just">
              <a:lnSpc>
                <a:spcPct val="115000"/>
              </a:lnSpc>
              <a:spcBef>
                <a:spcPts val="0"/>
              </a:spcBef>
              <a:spcAft>
                <a:spcPts val="0"/>
              </a:spcAft>
            </a:pPr>
            <a:r>
              <a:rPr lang="en-US" sz="900" dirty="0">
                <a:solidFill>
                  <a:schemeClr val="bg1"/>
                </a:solidFill>
                <a:effectLst/>
                <a:latin typeface="Arial" panose="020B0604020202020204" pitchFamily="34" charset="0"/>
                <a:ea typeface="SimSun" panose="02010600030101010101" pitchFamily="2" charset="-122"/>
                <a:cs typeface="Arial" panose="020B0604020202020204" pitchFamily="34" charset="0"/>
              </a:rPr>
              <a:t> 1. Why do you use inventory management software?</a:t>
            </a:r>
          </a:p>
          <a:p>
            <a:pPr marL="0" marR="0" algn="just">
              <a:lnSpc>
                <a:spcPct val="115000"/>
              </a:lnSpc>
              <a:spcBef>
                <a:spcPts val="0"/>
              </a:spcBef>
              <a:spcAft>
                <a:spcPts val="0"/>
              </a:spcAft>
            </a:pPr>
            <a:r>
              <a:rPr lang="en-US" sz="900" i="1" dirty="0">
                <a:solidFill>
                  <a:schemeClr val="tx2">
                    <a:lumMod val="75000"/>
                  </a:schemeClr>
                </a:solidFill>
                <a:effectLst/>
                <a:latin typeface="Arial" panose="020B0604020202020204" pitchFamily="34" charset="0"/>
                <a:ea typeface="SimSun" panose="02010600030101010101" pitchFamily="2" charset="-122"/>
                <a:cs typeface="Arial" panose="020B0604020202020204" pitchFamily="34" charset="0"/>
              </a:rPr>
              <a:t>    - Answer: To streamline operations, reduce errors, and improve profitability.</a:t>
            </a:r>
          </a:p>
          <a:p>
            <a:pPr marL="0" marR="0" algn="just">
              <a:lnSpc>
                <a:spcPct val="115000"/>
              </a:lnSpc>
              <a:spcBef>
                <a:spcPts val="0"/>
              </a:spcBef>
              <a:spcAft>
                <a:spcPts val="0"/>
              </a:spcAft>
            </a:pPr>
            <a:r>
              <a:rPr lang="en-US" sz="900" dirty="0">
                <a:solidFill>
                  <a:schemeClr val="bg1"/>
                </a:solidFill>
                <a:effectLst/>
                <a:latin typeface="Arial" panose="020B0604020202020204" pitchFamily="34" charset="0"/>
                <a:ea typeface="SimSun" panose="02010600030101010101" pitchFamily="2" charset="-122"/>
                <a:cs typeface="Arial" panose="020B0604020202020204" pitchFamily="34" charset="0"/>
              </a:rPr>
              <a:t>2. What are your biggest challenges with current inventory management processes?</a:t>
            </a:r>
          </a:p>
          <a:p>
            <a:pPr marL="0" marR="0" algn="just">
              <a:lnSpc>
                <a:spcPct val="115000"/>
              </a:lnSpc>
              <a:spcBef>
                <a:spcPts val="0"/>
              </a:spcBef>
              <a:spcAft>
                <a:spcPts val="0"/>
              </a:spcAft>
            </a:pPr>
            <a:r>
              <a:rPr lang="en-US" sz="900" dirty="0">
                <a:solidFill>
                  <a:schemeClr val="bg1"/>
                </a:solidFill>
                <a:effectLst/>
                <a:latin typeface="Arial" panose="020B0604020202020204" pitchFamily="34" charset="0"/>
                <a:ea typeface="SimSun" panose="02010600030101010101" pitchFamily="2" charset="-122"/>
                <a:cs typeface="Arial" panose="020B0604020202020204" pitchFamily="34" charset="0"/>
              </a:rPr>
              <a:t>    </a:t>
            </a:r>
            <a:r>
              <a:rPr lang="en-US" sz="900" i="1" dirty="0">
                <a:solidFill>
                  <a:schemeClr val="tx2">
                    <a:lumMod val="75000"/>
                  </a:schemeClr>
                </a:solidFill>
                <a:effectLst/>
                <a:latin typeface="Arial" panose="020B0604020202020204" pitchFamily="34" charset="0"/>
                <a:ea typeface="SimSun" panose="02010600030101010101" pitchFamily="2" charset="-122"/>
                <a:cs typeface="Arial" panose="020B0604020202020204" pitchFamily="34" charset="0"/>
              </a:rPr>
              <a:t>- Answer: Manual data entry, stockouts, overstocking, and lack of real-time visibility.</a:t>
            </a:r>
          </a:p>
          <a:p>
            <a:pPr marL="0" marR="0" algn="just">
              <a:lnSpc>
                <a:spcPct val="115000"/>
              </a:lnSpc>
              <a:spcBef>
                <a:spcPts val="0"/>
              </a:spcBef>
              <a:spcAft>
                <a:spcPts val="0"/>
              </a:spcAft>
            </a:pPr>
            <a:r>
              <a:rPr lang="en-US" sz="900" dirty="0">
                <a:solidFill>
                  <a:schemeClr val="bg1"/>
                </a:solidFill>
                <a:effectLst/>
                <a:latin typeface="Arial" panose="020B0604020202020204" pitchFamily="34" charset="0"/>
                <a:ea typeface="SimSun" panose="02010600030101010101" pitchFamily="2" charset="-122"/>
                <a:cs typeface="Arial" panose="020B0604020202020204" pitchFamily="34" charset="0"/>
              </a:rPr>
              <a:t>3. Why is inventory management important to your business?</a:t>
            </a:r>
          </a:p>
          <a:p>
            <a:pPr marL="0" marR="0" algn="just">
              <a:lnSpc>
                <a:spcPct val="115000"/>
              </a:lnSpc>
              <a:spcBef>
                <a:spcPts val="0"/>
              </a:spcBef>
              <a:spcAft>
                <a:spcPts val="0"/>
              </a:spcAft>
            </a:pPr>
            <a:r>
              <a:rPr lang="en-US" sz="900" i="1" dirty="0">
                <a:solidFill>
                  <a:schemeClr val="tx2">
                    <a:lumMod val="75000"/>
                  </a:schemeClr>
                </a:solidFill>
                <a:effectLst/>
                <a:latin typeface="Arial" panose="020B0604020202020204" pitchFamily="34" charset="0"/>
                <a:ea typeface="SimSun" panose="02010600030101010101" pitchFamily="2" charset="-122"/>
                <a:cs typeface="Arial" panose="020B0604020202020204" pitchFamily="34" charset="0"/>
              </a:rPr>
              <a:t>    - Answer: To ensure customer satisfaction, reduce waste, and optimize resources.</a:t>
            </a:r>
          </a:p>
          <a:p>
            <a:pPr marL="0" marR="0" algn="just">
              <a:lnSpc>
                <a:spcPct val="115000"/>
              </a:lnSpc>
              <a:spcBef>
                <a:spcPts val="0"/>
              </a:spcBef>
              <a:spcAft>
                <a:spcPts val="0"/>
              </a:spcAft>
            </a:pPr>
            <a:r>
              <a:rPr lang="en-US" sz="900" i="1" dirty="0">
                <a:solidFill>
                  <a:schemeClr val="tx2">
                    <a:lumMod val="75000"/>
                  </a:schemeClr>
                </a:solidFill>
                <a:effectLst/>
                <a:latin typeface="Berlin Sans FB" panose="020E0602020502020306" pitchFamily="34" charset="0"/>
                <a:ea typeface="SimSun" panose="02010600030101010101" pitchFamily="2" charset="-122"/>
                <a:cs typeface="Calibri" panose="020F0502020204030204" pitchFamily="34" charset="0"/>
              </a:rPr>
              <a:t> </a:t>
            </a:r>
            <a:endParaRPr lang="en-US" sz="900" i="1" dirty="0">
              <a:solidFill>
                <a:schemeClr val="tx2">
                  <a:lumMod val="75000"/>
                </a:schemeClr>
              </a:solidFill>
              <a:effectLst/>
              <a:latin typeface="Berlin Sans FB" panose="020E0602020502020306" pitchFamily="34" charset="0"/>
              <a:ea typeface="SimSun" panose="02010600030101010101" pitchFamily="2" charset="-122"/>
              <a:cs typeface="Times New Roman" panose="02020603050405020304" pitchFamily="18" charset="0"/>
            </a:endParaRPr>
          </a:p>
        </p:txBody>
      </p:sp>
      <p:sp>
        <p:nvSpPr>
          <p:cNvPr id="19" name="TextBox 18">
            <a:extLst>
              <a:ext uri="{FF2B5EF4-FFF2-40B4-BE49-F238E27FC236}">
                <a16:creationId xmlns:a16="http://schemas.microsoft.com/office/drawing/2014/main" id="{A7678D09-3F65-3312-AC7B-E01C5EE2EAF7}"/>
              </a:ext>
            </a:extLst>
          </p:cNvPr>
          <p:cNvSpPr txBox="1"/>
          <p:nvPr/>
        </p:nvSpPr>
        <p:spPr>
          <a:xfrm>
            <a:off x="322912" y="2650572"/>
            <a:ext cx="2148827" cy="499047"/>
          </a:xfrm>
          <a:prstGeom prst="rect">
            <a:avLst/>
          </a:prstGeom>
          <a:noFill/>
        </p:spPr>
        <p:txBody>
          <a:bodyPr wrap="square" rtlCol="0">
            <a:spAutoFit/>
          </a:bodyPr>
          <a:lstStyle/>
          <a:p>
            <a:pPr marL="0" marR="0" algn="just">
              <a:lnSpc>
                <a:spcPct val="115000"/>
              </a:lnSpc>
              <a:spcBef>
                <a:spcPts val="0"/>
              </a:spcBef>
              <a:spcAft>
                <a:spcPts val="0"/>
              </a:spcAft>
            </a:pPr>
            <a:r>
              <a:rPr lang="en-US" sz="1200" b="1" dirty="0">
                <a:solidFill>
                  <a:schemeClr val="bg1"/>
                </a:solidFill>
                <a:effectLst/>
                <a:latin typeface="Arial" panose="020B0604020202020204" pitchFamily="34" charset="0"/>
                <a:ea typeface="SimSun" panose="02010600030101010101" pitchFamily="2" charset="-122"/>
                <a:cs typeface="Arial" panose="020B0604020202020204" pitchFamily="34" charset="0"/>
              </a:rPr>
              <a:t>Empathy Questions Asked</a:t>
            </a:r>
          </a:p>
          <a:p>
            <a:pPr marL="0" marR="0" algn="just">
              <a:lnSpc>
                <a:spcPct val="115000"/>
              </a:lnSpc>
              <a:spcBef>
                <a:spcPts val="0"/>
              </a:spcBef>
              <a:spcAft>
                <a:spcPts val="0"/>
              </a:spcAft>
            </a:pPr>
            <a:r>
              <a:rPr lang="en-US" sz="1200" b="1" dirty="0">
                <a:solidFill>
                  <a:schemeClr val="bg1"/>
                </a:solidFill>
                <a:effectLst/>
                <a:latin typeface="Arial" panose="020B0604020202020204" pitchFamily="34" charset="0"/>
                <a:ea typeface="SimSun" panose="02010600030101010101" pitchFamily="2" charset="-122"/>
                <a:cs typeface="Arial" panose="020B0604020202020204" pitchFamily="34" charset="0"/>
              </a:rPr>
              <a:t> </a:t>
            </a:r>
            <a:endParaRPr lang="en-US" sz="1200" dirty="0">
              <a:solidFill>
                <a:schemeClr val="bg1"/>
              </a:solidFill>
              <a:effectLst/>
              <a:latin typeface="Arial" panose="020B0604020202020204" pitchFamily="34" charset="0"/>
              <a:ea typeface="SimSun" panose="02010600030101010101" pitchFamily="2" charset="-122"/>
              <a:cs typeface="Arial" panose="020B0604020202020204" pitchFamily="34" charset="0"/>
            </a:endParaRPr>
          </a:p>
        </p:txBody>
      </p:sp>
      <p:sp>
        <p:nvSpPr>
          <p:cNvPr id="21" name="TextBox 20">
            <a:extLst>
              <a:ext uri="{FF2B5EF4-FFF2-40B4-BE49-F238E27FC236}">
                <a16:creationId xmlns:a16="http://schemas.microsoft.com/office/drawing/2014/main" id="{E6FF33E9-CBDE-5543-484B-D66655A529A7}"/>
              </a:ext>
            </a:extLst>
          </p:cNvPr>
          <p:cNvSpPr txBox="1"/>
          <p:nvPr/>
        </p:nvSpPr>
        <p:spPr>
          <a:xfrm>
            <a:off x="322912" y="3100995"/>
            <a:ext cx="1760077" cy="523220"/>
          </a:xfrm>
          <a:prstGeom prst="rect">
            <a:avLst/>
          </a:prstGeom>
          <a:noFill/>
        </p:spPr>
        <p:txBody>
          <a:bodyPr wrap="square">
            <a:spAutoFit/>
          </a:bodyPr>
          <a:lstStyle/>
          <a:p>
            <a:r>
              <a:rPr lang="en-US" sz="1400" dirty="0">
                <a:solidFill>
                  <a:schemeClr val="bg1"/>
                </a:solidFill>
              </a:rPr>
              <a:t>Interactive Discussions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Top 10 Product Metrics | Tutorial by ...">
            <a:extLst>
              <a:ext uri="{FF2B5EF4-FFF2-40B4-BE49-F238E27FC236}">
                <a16:creationId xmlns:a16="http://schemas.microsoft.com/office/drawing/2014/main" id="{17005023-DF9B-3AF5-6618-E474DEF6D6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434" y="0"/>
            <a:ext cx="2987565" cy="264810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2842E10-5727-251F-565A-B2AC6004C781}"/>
              </a:ext>
            </a:extLst>
          </p:cNvPr>
          <p:cNvSpPr>
            <a:spLocks noGrp="1"/>
          </p:cNvSpPr>
          <p:nvPr>
            <p:ph type="title"/>
          </p:nvPr>
        </p:nvSpPr>
        <p:spPr>
          <a:xfrm>
            <a:off x="678491" y="93187"/>
            <a:ext cx="3271345" cy="682699"/>
          </a:xfrm>
        </p:spPr>
        <p:txBody>
          <a:bodyPr>
            <a:noAutofit/>
          </a:bodyPr>
          <a:lstStyle/>
          <a:p>
            <a:r>
              <a:rPr lang="en-US" sz="1600" b="1" dirty="0">
                <a:solidFill>
                  <a:schemeClr val="accent1">
                    <a:lumMod val="75000"/>
                  </a:schemeClr>
                </a:solidFill>
                <a:latin typeface="Calibri" panose="020F0502020204030204" pitchFamily="34" charset="0"/>
                <a:ea typeface="SimSun" panose="02010600030101010101" pitchFamily="2" charset="-122"/>
                <a:cs typeface="Calibri" panose="020F0502020204030204" pitchFamily="34" charset="0"/>
              </a:rPr>
              <a:t>Specific Metrics and Calculations for </a:t>
            </a:r>
            <a:r>
              <a:rPr lang="en-US" sz="1600" dirty="0">
                <a:solidFill>
                  <a:schemeClr val="accent1">
                    <a:lumMod val="75000"/>
                  </a:schemeClr>
                </a:solidFill>
                <a:latin typeface="Calibri" panose="020F0502020204030204" pitchFamily="34" charset="0"/>
                <a:ea typeface="SimSun" panose="02010600030101010101" pitchFamily="2" charset="-122"/>
                <a:cs typeface="Calibri" panose="020F0502020204030204" pitchFamily="34" charset="0"/>
              </a:rPr>
              <a:t>I</a:t>
            </a:r>
            <a:r>
              <a:rPr lang="en-US" sz="1600" b="1" dirty="0">
                <a:solidFill>
                  <a:schemeClr val="accent1">
                    <a:lumMod val="75000"/>
                  </a:schemeClr>
                </a:solidFill>
                <a:latin typeface="Calibri" panose="020F0502020204030204" pitchFamily="34" charset="0"/>
                <a:ea typeface="SimSun" panose="02010600030101010101" pitchFamily="2" charset="-122"/>
                <a:cs typeface="Calibri" panose="020F0502020204030204" pitchFamily="34" charset="0"/>
              </a:rPr>
              <a:t>nventoryMax</a:t>
            </a:r>
            <a:br>
              <a:rPr lang="en-US" sz="1800" dirty="0">
                <a:solidFill>
                  <a:schemeClr val="tx1"/>
                </a:solidFill>
                <a:latin typeface="Calibri" panose="020F0502020204030204" pitchFamily="34" charset="0"/>
                <a:ea typeface="SimSun" panose="02010600030101010101" pitchFamily="2" charset="-122"/>
                <a:cs typeface="Times New Roman" panose="02020603050405020304" pitchFamily="18" charset="0"/>
              </a:rPr>
            </a:br>
            <a:endParaRPr lang="en-US" sz="1800" dirty="0">
              <a:solidFill>
                <a:schemeClr val="tx1"/>
              </a:solidFill>
            </a:endParaRPr>
          </a:p>
        </p:txBody>
      </p:sp>
      <p:sp>
        <p:nvSpPr>
          <p:cNvPr id="3" name="Content Placeholder 2">
            <a:extLst>
              <a:ext uri="{FF2B5EF4-FFF2-40B4-BE49-F238E27FC236}">
                <a16:creationId xmlns:a16="http://schemas.microsoft.com/office/drawing/2014/main" id="{2B64ED9F-DBF2-7192-DAB5-846DEB3F5AD6}"/>
              </a:ext>
            </a:extLst>
          </p:cNvPr>
          <p:cNvSpPr>
            <a:spLocks noGrp="1"/>
          </p:cNvSpPr>
          <p:nvPr>
            <p:ph sz="half" idx="1"/>
          </p:nvPr>
        </p:nvSpPr>
        <p:spPr>
          <a:xfrm>
            <a:off x="384178" y="682698"/>
            <a:ext cx="2828387" cy="4267673"/>
          </a:xfrm>
        </p:spPr>
        <p:txBody>
          <a:bodyPr>
            <a:normAutofit fontScale="25000" lnSpcReduction="20000"/>
          </a:bodyPr>
          <a:lstStyle/>
          <a:p>
            <a:pPr marL="0" indent="0">
              <a:lnSpc>
                <a:spcPct val="115000"/>
              </a:lnSpc>
              <a:buNone/>
            </a:pPr>
            <a:r>
              <a:rPr lang="en-US" sz="2800" dirty="0">
                <a:solidFill>
                  <a:schemeClr val="bg1"/>
                </a:solidFill>
                <a:latin typeface="Calibri" panose="020F0502020204030204" pitchFamily="34" charset="0"/>
                <a:ea typeface="SimSun" panose="02010600030101010101" pitchFamily="2" charset="-122"/>
                <a:cs typeface="Calibri" panose="020F0502020204030204" pitchFamily="34" charset="0"/>
              </a:rPr>
              <a:t>1</a:t>
            </a:r>
            <a:r>
              <a:rPr lang="en-US" sz="3200" dirty="0">
                <a:solidFill>
                  <a:schemeClr val="bg1"/>
                </a:solidFill>
                <a:latin typeface="Calibri" panose="020F0502020204030204" pitchFamily="34" charset="0"/>
                <a:ea typeface="SimSun" panose="02010600030101010101" pitchFamily="2" charset="-122"/>
                <a:cs typeface="Calibri" panose="020F0502020204030204" pitchFamily="34" charset="0"/>
              </a:rPr>
              <a:t>. Inventory Accuracy</a:t>
            </a:r>
            <a:endParaRPr lang="en-US" sz="32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nSpc>
                <a:spcPct val="115000"/>
              </a:lnSpc>
              <a:buNone/>
            </a:pPr>
            <a:r>
              <a:rPr lang="en-US" sz="3200" b="1" dirty="0">
                <a:solidFill>
                  <a:schemeClr val="bg1"/>
                </a:solidFill>
                <a:latin typeface="Calibri" panose="020F0502020204030204" pitchFamily="34" charset="0"/>
                <a:ea typeface="SimSun" panose="02010600030101010101" pitchFamily="2" charset="-122"/>
                <a:cs typeface="Calibri" panose="020F0502020204030204" pitchFamily="34" charset="0"/>
              </a:rPr>
              <a:t>Calculation:</a:t>
            </a:r>
            <a:r>
              <a:rPr lang="en-US" sz="3200" dirty="0">
                <a:solidFill>
                  <a:schemeClr val="bg1"/>
                </a:solidFill>
                <a:latin typeface="Calibri" panose="020F0502020204030204" pitchFamily="34" charset="0"/>
                <a:ea typeface="SimSun" panose="02010600030101010101" pitchFamily="2" charset="-122"/>
                <a:cs typeface="Calibri" panose="020F0502020204030204" pitchFamily="34" charset="0"/>
              </a:rPr>
              <a:t> Percentage of accurate inventory records, including quantity, location, and condition.</a:t>
            </a:r>
            <a:endParaRPr lang="en-US" sz="32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nSpc>
                <a:spcPct val="115000"/>
              </a:lnSpc>
              <a:buNone/>
            </a:pPr>
            <a:r>
              <a:rPr lang="en-US" sz="3200" dirty="0">
                <a:solidFill>
                  <a:schemeClr val="bg1"/>
                </a:solidFill>
                <a:latin typeface="Calibri" panose="020F0502020204030204" pitchFamily="34" charset="0"/>
                <a:ea typeface="SimSun" panose="02010600030101010101" pitchFamily="2" charset="-122"/>
                <a:cs typeface="Calibri" panose="020F0502020204030204" pitchFamily="34" charset="0"/>
              </a:rPr>
              <a:t> </a:t>
            </a:r>
            <a:r>
              <a:rPr lang="en-US" sz="3200" i="1" dirty="0">
                <a:solidFill>
                  <a:schemeClr val="bg1"/>
                </a:solidFill>
                <a:latin typeface="Calibri" panose="020F0502020204030204" pitchFamily="34" charset="0"/>
                <a:ea typeface="SimSun" panose="02010600030101010101" pitchFamily="2" charset="-122"/>
                <a:cs typeface="Calibri" panose="020F0502020204030204" pitchFamily="34" charset="0"/>
              </a:rPr>
              <a:t>Benchmark: 95% - 98%</a:t>
            </a:r>
            <a:endParaRPr lang="en-US" sz="3200" i="1"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nSpc>
                <a:spcPct val="115000"/>
              </a:lnSpc>
              <a:buNone/>
            </a:pPr>
            <a:r>
              <a:rPr lang="en-US" sz="3200" dirty="0">
                <a:solidFill>
                  <a:schemeClr val="bg1"/>
                </a:solidFill>
                <a:latin typeface="Calibri" panose="020F0502020204030204" pitchFamily="34" charset="0"/>
                <a:ea typeface="SimSun" panose="02010600030101010101" pitchFamily="2" charset="-122"/>
                <a:cs typeface="Calibri" panose="020F0502020204030204" pitchFamily="34" charset="0"/>
              </a:rPr>
              <a:t> </a:t>
            </a:r>
            <a:endParaRPr lang="en-US" sz="32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nSpc>
                <a:spcPct val="115000"/>
              </a:lnSpc>
              <a:buNone/>
            </a:pPr>
            <a:r>
              <a:rPr lang="en-US" sz="3200" dirty="0">
                <a:solidFill>
                  <a:schemeClr val="bg1"/>
                </a:solidFill>
                <a:latin typeface="Calibri" panose="020F0502020204030204" pitchFamily="34" charset="0"/>
                <a:ea typeface="SimSun" panose="02010600030101010101" pitchFamily="2" charset="-122"/>
                <a:cs typeface="Calibri" panose="020F0502020204030204" pitchFamily="34" charset="0"/>
              </a:rPr>
              <a:t>2. Order Fulfillment Rate</a:t>
            </a:r>
            <a:endParaRPr lang="en-US" sz="32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nSpc>
                <a:spcPct val="115000"/>
              </a:lnSpc>
              <a:buNone/>
            </a:pPr>
            <a:r>
              <a:rPr lang="en-US" sz="3200" b="1" dirty="0">
                <a:solidFill>
                  <a:schemeClr val="bg1"/>
                </a:solidFill>
                <a:latin typeface="Calibri" panose="020F0502020204030204" pitchFamily="34" charset="0"/>
                <a:ea typeface="SimSun" panose="02010600030101010101" pitchFamily="2" charset="-122"/>
                <a:cs typeface="Calibri" panose="020F0502020204030204" pitchFamily="34" charset="0"/>
              </a:rPr>
              <a:t>Calculation: </a:t>
            </a:r>
            <a:r>
              <a:rPr lang="en-US" sz="3200" dirty="0">
                <a:solidFill>
                  <a:schemeClr val="bg1"/>
                </a:solidFill>
                <a:latin typeface="Calibri" panose="020F0502020204030204" pitchFamily="34" charset="0"/>
                <a:ea typeface="SimSun" panose="02010600030101010101" pitchFamily="2" charset="-122"/>
                <a:cs typeface="Calibri" panose="020F0502020204030204" pitchFamily="34" charset="0"/>
              </a:rPr>
              <a:t>Percentage of orders fulfilled without delays or stockouts.</a:t>
            </a:r>
            <a:endParaRPr lang="en-US" sz="32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nSpc>
                <a:spcPct val="115000"/>
              </a:lnSpc>
              <a:buNone/>
            </a:pPr>
            <a:r>
              <a:rPr lang="en-US" sz="3200" dirty="0">
                <a:solidFill>
                  <a:schemeClr val="bg1"/>
                </a:solidFill>
                <a:latin typeface="Calibri" panose="020F0502020204030204" pitchFamily="34" charset="0"/>
                <a:ea typeface="SimSun" panose="02010600030101010101" pitchFamily="2" charset="-122"/>
                <a:cs typeface="Calibri" panose="020F0502020204030204" pitchFamily="34" charset="0"/>
              </a:rPr>
              <a:t> </a:t>
            </a:r>
            <a:r>
              <a:rPr lang="en-US" sz="3200" i="1" dirty="0">
                <a:solidFill>
                  <a:schemeClr val="bg1"/>
                </a:solidFill>
                <a:latin typeface="Calibri" panose="020F0502020204030204" pitchFamily="34" charset="0"/>
                <a:ea typeface="SimSun" panose="02010600030101010101" pitchFamily="2" charset="-122"/>
                <a:cs typeface="Calibri" panose="020F0502020204030204" pitchFamily="34" charset="0"/>
              </a:rPr>
              <a:t>Benchmark: 99% - 100%</a:t>
            </a:r>
            <a:endParaRPr lang="en-US" sz="3200" i="1"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nSpc>
                <a:spcPct val="115000"/>
              </a:lnSpc>
              <a:buNone/>
            </a:pPr>
            <a:r>
              <a:rPr lang="en-US" sz="3200" dirty="0">
                <a:solidFill>
                  <a:schemeClr val="bg1"/>
                </a:solidFill>
                <a:latin typeface="Calibri" panose="020F0502020204030204" pitchFamily="34" charset="0"/>
                <a:ea typeface="SimSun" panose="02010600030101010101" pitchFamily="2" charset="-122"/>
                <a:cs typeface="Calibri" panose="020F0502020204030204" pitchFamily="34" charset="0"/>
              </a:rPr>
              <a:t> </a:t>
            </a:r>
            <a:endParaRPr lang="en-US" sz="32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nSpc>
                <a:spcPct val="115000"/>
              </a:lnSpc>
              <a:buNone/>
            </a:pPr>
            <a:r>
              <a:rPr lang="en-US" sz="3200" dirty="0">
                <a:solidFill>
                  <a:schemeClr val="bg1"/>
                </a:solidFill>
                <a:latin typeface="Calibri" panose="020F0502020204030204" pitchFamily="34" charset="0"/>
                <a:ea typeface="SimSun" panose="02010600030101010101" pitchFamily="2" charset="-122"/>
                <a:cs typeface="Calibri" panose="020F0502020204030204" pitchFamily="34" charset="0"/>
              </a:rPr>
              <a:t>3. Stockout Frequency</a:t>
            </a:r>
            <a:endParaRPr lang="en-US" sz="32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nSpc>
                <a:spcPct val="115000"/>
              </a:lnSpc>
              <a:buNone/>
            </a:pPr>
            <a:r>
              <a:rPr lang="en-US" sz="3200" b="1" dirty="0">
                <a:solidFill>
                  <a:schemeClr val="bg1"/>
                </a:solidFill>
                <a:latin typeface="Calibri" panose="020F0502020204030204" pitchFamily="34" charset="0"/>
                <a:ea typeface="SimSun" panose="02010600030101010101" pitchFamily="2" charset="-122"/>
                <a:cs typeface="Calibri" panose="020F0502020204030204" pitchFamily="34" charset="0"/>
              </a:rPr>
              <a:t>Calculation:</a:t>
            </a:r>
            <a:r>
              <a:rPr lang="en-US" sz="3200" dirty="0">
                <a:solidFill>
                  <a:schemeClr val="bg1"/>
                </a:solidFill>
                <a:latin typeface="Calibri" panose="020F0502020204030204" pitchFamily="34" charset="0"/>
                <a:ea typeface="SimSun" panose="02010600030101010101" pitchFamily="2" charset="-122"/>
                <a:cs typeface="Calibri" panose="020F0502020204030204" pitchFamily="34" charset="0"/>
              </a:rPr>
              <a:t> Number of stockouts per period (e.g., month, quarter).</a:t>
            </a:r>
            <a:endParaRPr lang="en-US" sz="32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nSpc>
                <a:spcPct val="115000"/>
              </a:lnSpc>
              <a:buNone/>
            </a:pPr>
            <a:r>
              <a:rPr lang="en-US" sz="3200" i="1" dirty="0">
                <a:solidFill>
                  <a:schemeClr val="bg1"/>
                </a:solidFill>
                <a:latin typeface="Calibri" panose="020F0502020204030204" pitchFamily="34" charset="0"/>
                <a:ea typeface="SimSun" panose="02010600030101010101" pitchFamily="2" charset="-122"/>
                <a:cs typeface="Calibri" panose="020F0502020204030204" pitchFamily="34" charset="0"/>
              </a:rPr>
              <a:t> Benchmark: &lt; 2% of total orders</a:t>
            </a:r>
            <a:endParaRPr lang="en-US" sz="3200" i="1"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nSpc>
                <a:spcPct val="115000"/>
              </a:lnSpc>
              <a:buNone/>
            </a:pPr>
            <a:r>
              <a:rPr lang="en-US" sz="3200" dirty="0">
                <a:solidFill>
                  <a:schemeClr val="bg1"/>
                </a:solidFill>
                <a:latin typeface="Calibri" panose="020F0502020204030204" pitchFamily="34" charset="0"/>
                <a:ea typeface="SimSun" panose="02010600030101010101" pitchFamily="2" charset="-122"/>
                <a:cs typeface="Calibri" panose="020F0502020204030204" pitchFamily="34" charset="0"/>
              </a:rPr>
              <a:t> </a:t>
            </a:r>
            <a:endParaRPr lang="en-US" sz="32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nSpc>
                <a:spcPct val="115000"/>
              </a:lnSpc>
              <a:buNone/>
            </a:pPr>
            <a:r>
              <a:rPr lang="en-US" sz="3200" dirty="0">
                <a:solidFill>
                  <a:schemeClr val="bg1"/>
                </a:solidFill>
                <a:latin typeface="Calibri" panose="020F0502020204030204" pitchFamily="34" charset="0"/>
                <a:ea typeface="SimSun" panose="02010600030101010101" pitchFamily="2" charset="-122"/>
                <a:cs typeface="Calibri" panose="020F0502020204030204" pitchFamily="34" charset="0"/>
              </a:rPr>
              <a:t>4. Overstocking Frequency</a:t>
            </a:r>
            <a:endParaRPr lang="en-US" sz="32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nSpc>
                <a:spcPct val="115000"/>
              </a:lnSpc>
              <a:buNone/>
            </a:pPr>
            <a:r>
              <a:rPr lang="en-US" sz="3200" b="1" dirty="0">
                <a:solidFill>
                  <a:schemeClr val="bg1"/>
                </a:solidFill>
                <a:latin typeface="Calibri" panose="020F0502020204030204" pitchFamily="34" charset="0"/>
                <a:ea typeface="SimSun" panose="02010600030101010101" pitchFamily="2" charset="-122"/>
                <a:cs typeface="Calibri" panose="020F0502020204030204" pitchFamily="34" charset="0"/>
              </a:rPr>
              <a:t>Calculation:</a:t>
            </a:r>
            <a:r>
              <a:rPr lang="en-US" sz="3200" dirty="0">
                <a:solidFill>
                  <a:schemeClr val="bg1"/>
                </a:solidFill>
                <a:latin typeface="Calibri" panose="020F0502020204030204" pitchFamily="34" charset="0"/>
                <a:ea typeface="SimSun" panose="02010600030101010101" pitchFamily="2" charset="-122"/>
                <a:cs typeface="Calibri" panose="020F0502020204030204" pitchFamily="34" charset="0"/>
              </a:rPr>
              <a:t> Number of overstocking instances per period.</a:t>
            </a:r>
            <a:endParaRPr lang="en-US" sz="32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nSpc>
                <a:spcPct val="115000"/>
              </a:lnSpc>
              <a:buNone/>
            </a:pPr>
            <a:r>
              <a:rPr lang="en-US" sz="3200" dirty="0">
                <a:solidFill>
                  <a:schemeClr val="bg1"/>
                </a:solidFill>
                <a:latin typeface="Calibri" panose="020F0502020204030204" pitchFamily="34" charset="0"/>
                <a:ea typeface="SimSun" panose="02010600030101010101" pitchFamily="2" charset="-122"/>
                <a:cs typeface="Calibri" panose="020F0502020204030204" pitchFamily="34" charset="0"/>
              </a:rPr>
              <a:t> </a:t>
            </a:r>
            <a:r>
              <a:rPr lang="en-US" sz="3200" i="1" dirty="0">
                <a:solidFill>
                  <a:schemeClr val="bg1"/>
                </a:solidFill>
                <a:latin typeface="Calibri" panose="020F0502020204030204" pitchFamily="34" charset="0"/>
                <a:ea typeface="SimSun" panose="02010600030101010101" pitchFamily="2" charset="-122"/>
                <a:cs typeface="Calibri" panose="020F0502020204030204" pitchFamily="34" charset="0"/>
              </a:rPr>
              <a:t>Benchmark: &lt; 5% of total inventory</a:t>
            </a:r>
            <a:endParaRPr lang="en-US" sz="3200" i="1"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nSpc>
                <a:spcPct val="115000"/>
              </a:lnSpc>
              <a:buNone/>
            </a:pPr>
            <a:r>
              <a:rPr lang="en-US" sz="3200" dirty="0">
                <a:solidFill>
                  <a:schemeClr val="bg1"/>
                </a:solidFill>
                <a:latin typeface="Calibri" panose="020F0502020204030204" pitchFamily="34" charset="0"/>
                <a:ea typeface="SimSun" panose="02010600030101010101" pitchFamily="2" charset="-122"/>
                <a:cs typeface="Calibri" panose="020F0502020204030204" pitchFamily="34" charset="0"/>
              </a:rPr>
              <a:t> </a:t>
            </a:r>
            <a:endParaRPr lang="en-US" sz="32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nSpc>
                <a:spcPct val="115000"/>
              </a:lnSpc>
              <a:buNone/>
            </a:pPr>
            <a:r>
              <a:rPr lang="en-US" sz="3200" dirty="0">
                <a:solidFill>
                  <a:schemeClr val="bg1"/>
                </a:solidFill>
                <a:latin typeface="Calibri" panose="020F0502020204030204" pitchFamily="34" charset="0"/>
                <a:ea typeface="SimSun" panose="02010600030101010101" pitchFamily="2" charset="-122"/>
                <a:cs typeface="Calibri" panose="020F0502020204030204" pitchFamily="34" charset="0"/>
              </a:rPr>
              <a:t>5. Supply Chain Lead Time</a:t>
            </a:r>
            <a:endParaRPr lang="en-US" sz="32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nSpc>
                <a:spcPct val="115000"/>
              </a:lnSpc>
              <a:buNone/>
            </a:pPr>
            <a:r>
              <a:rPr lang="en-US" sz="3200" b="1" dirty="0">
                <a:solidFill>
                  <a:schemeClr val="bg1"/>
                </a:solidFill>
                <a:latin typeface="Calibri" panose="020F0502020204030204" pitchFamily="34" charset="0"/>
                <a:ea typeface="SimSun" panose="02010600030101010101" pitchFamily="2" charset="-122"/>
                <a:cs typeface="Calibri" panose="020F0502020204030204" pitchFamily="34" charset="0"/>
              </a:rPr>
              <a:t>Calculation:</a:t>
            </a:r>
            <a:r>
              <a:rPr lang="en-US" sz="3200" dirty="0">
                <a:solidFill>
                  <a:schemeClr val="bg1"/>
                </a:solidFill>
                <a:latin typeface="Calibri" panose="020F0502020204030204" pitchFamily="34" charset="0"/>
                <a:ea typeface="SimSun" panose="02010600030101010101" pitchFamily="2" charset="-122"/>
                <a:cs typeface="Calibri" panose="020F0502020204030204" pitchFamily="34" charset="0"/>
              </a:rPr>
              <a:t> Time from ordering to receipt of goods.</a:t>
            </a:r>
            <a:endParaRPr lang="en-US" sz="32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nSpc>
                <a:spcPct val="115000"/>
              </a:lnSpc>
              <a:buNone/>
            </a:pPr>
            <a:r>
              <a:rPr lang="en-US" sz="3200" dirty="0">
                <a:solidFill>
                  <a:schemeClr val="bg1"/>
                </a:solidFill>
                <a:latin typeface="Calibri" panose="020F0502020204030204" pitchFamily="34" charset="0"/>
                <a:ea typeface="SimSun" panose="02010600030101010101" pitchFamily="2" charset="-122"/>
                <a:cs typeface="Calibri" panose="020F0502020204030204" pitchFamily="34" charset="0"/>
              </a:rPr>
              <a:t> </a:t>
            </a:r>
            <a:r>
              <a:rPr lang="en-US" sz="3200" i="1" dirty="0">
                <a:solidFill>
                  <a:schemeClr val="bg1"/>
                </a:solidFill>
                <a:latin typeface="Calibri" panose="020F0502020204030204" pitchFamily="34" charset="0"/>
                <a:ea typeface="SimSun" panose="02010600030101010101" pitchFamily="2" charset="-122"/>
                <a:cs typeface="Calibri" panose="020F0502020204030204" pitchFamily="34" charset="0"/>
              </a:rPr>
              <a:t>Benchmark: &lt; 3 days</a:t>
            </a:r>
            <a:endParaRPr lang="en-US" sz="3200" i="1"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nSpc>
                <a:spcPct val="115000"/>
              </a:lnSpc>
              <a:buNone/>
            </a:pPr>
            <a:r>
              <a:rPr lang="en-US" sz="3200" dirty="0">
                <a:solidFill>
                  <a:schemeClr val="bg1"/>
                </a:solidFill>
                <a:latin typeface="Calibri" panose="020F0502020204030204" pitchFamily="34" charset="0"/>
                <a:ea typeface="SimSun" panose="02010600030101010101" pitchFamily="2" charset="-122"/>
                <a:cs typeface="Calibri" panose="020F0502020204030204" pitchFamily="34" charset="0"/>
              </a:rPr>
              <a:t> </a:t>
            </a:r>
            <a:endParaRPr lang="en-US" sz="32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nSpc>
                <a:spcPct val="115000"/>
              </a:lnSpc>
              <a:buNone/>
            </a:pPr>
            <a:r>
              <a:rPr lang="en-US" sz="3200" dirty="0">
                <a:solidFill>
                  <a:schemeClr val="bg1"/>
                </a:solidFill>
                <a:latin typeface="Calibri" panose="020F0502020204030204" pitchFamily="34" charset="0"/>
                <a:ea typeface="SimSun" panose="02010600030101010101" pitchFamily="2" charset="-122"/>
                <a:cs typeface="Calibri" panose="020F0502020204030204" pitchFamily="34" charset="0"/>
              </a:rPr>
              <a:t>6. Customer Satisfaction with Inventory Management</a:t>
            </a:r>
            <a:endParaRPr lang="en-US" sz="32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nSpc>
                <a:spcPct val="115000"/>
              </a:lnSpc>
              <a:buNone/>
            </a:pPr>
            <a:r>
              <a:rPr lang="en-US" sz="3200" b="1" dirty="0">
                <a:solidFill>
                  <a:schemeClr val="bg1"/>
                </a:solidFill>
                <a:latin typeface="Calibri" panose="020F0502020204030204" pitchFamily="34" charset="0"/>
                <a:ea typeface="SimSun" panose="02010600030101010101" pitchFamily="2" charset="-122"/>
                <a:cs typeface="Calibri" panose="020F0502020204030204" pitchFamily="34" charset="0"/>
              </a:rPr>
              <a:t>Calculation:</a:t>
            </a:r>
            <a:r>
              <a:rPr lang="en-US" sz="3200" dirty="0">
                <a:solidFill>
                  <a:schemeClr val="bg1"/>
                </a:solidFill>
                <a:latin typeface="Calibri" panose="020F0502020204030204" pitchFamily="34" charset="0"/>
                <a:ea typeface="SimSun" panose="02010600030101010101" pitchFamily="2" charset="-122"/>
                <a:cs typeface="Calibri" panose="020F0502020204030204" pitchFamily="34" charset="0"/>
              </a:rPr>
              <a:t> Measured through surveys or feedback.</a:t>
            </a:r>
            <a:endParaRPr lang="en-US" sz="32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nSpc>
                <a:spcPct val="115000"/>
              </a:lnSpc>
              <a:buNone/>
            </a:pPr>
            <a:r>
              <a:rPr lang="en-US" sz="3200" i="1" dirty="0">
                <a:solidFill>
                  <a:schemeClr val="bg1"/>
                </a:solidFill>
                <a:latin typeface="Calibri" panose="020F0502020204030204" pitchFamily="34" charset="0"/>
                <a:ea typeface="SimSun" panose="02010600030101010101" pitchFamily="2" charset="-122"/>
                <a:cs typeface="Calibri" panose="020F0502020204030204" pitchFamily="34" charset="0"/>
              </a:rPr>
              <a:t> Benchmark: &gt; 85% satisfied customers</a:t>
            </a:r>
            <a:endParaRPr lang="en-US" sz="3200" i="1"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nSpc>
                <a:spcPct val="115000"/>
              </a:lnSpc>
              <a:buNone/>
            </a:pPr>
            <a:r>
              <a:rPr lang="en-US" sz="3200" dirty="0">
                <a:solidFill>
                  <a:schemeClr val="bg1"/>
                </a:solidFill>
                <a:latin typeface="Calibri" panose="020F0502020204030204" pitchFamily="34" charset="0"/>
                <a:ea typeface="SimSun" panose="02010600030101010101" pitchFamily="2" charset="-122"/>
                <a:cs typeface="Calibri" panose="020F0502020204030204" pitchFamily="34" charset="0"/>
              </a:rPr>
              <a:t>   </a:t>
            </a:r>
            <a:endParaRPr lang="en-US" sz="32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nSpc>
                <a:spcPct val="115000"/>
              </a:lnSpc>
              <a:buNone/>
            </a:pPr>
            <a:r>
              <a:rPr lang="en-US" sz="3200" dirty="0">
                <a:solidFill>
                  <a:schemeClr val="bg1"/>
                </a:solidFill>
                <a:latin typeface="Calibri" panose="020F0502020204030204" pitchFamily="34" charset="0"/>
                <a:ea typeface="SimSun" panose="02010600030101010101" pitchFamily="2" charset="-122"/>
                <a:cs typeface="Calibri" panose="020F0502020204030204" pitchFamily="34" charset="0"/>
              </a:rPr>
              <a:t>7. User Engagement with Inventory Reports</a:t>
            </a:r>
            <a:endParaRPr lang="en-US" sz="32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nSpc>
                <a:spcPct val="115000"/>
              </a:lnSpc>
              <a:buNone/>
            </a:pPr>
            <a:r>
              <a:rPr lang="en-US" sz="3200" dirty="0">
                <a:solidFill>
                  <a:schemeClr val="bg1"/>
                </a:solidFill>
                <a:latin typeface="Calibri" panose="020F0502020204030204" pitchFamily="34" charset="0"/>
                <a:ea typeface="SimSun" panose="02010600030101010101" pitchFamily="2" charset="-122"/>
                <a:cs typeface="Calibri" panose="020F0502020204030204" pitchFamily="34" charset="0"/>
              </a:rPr>
              <a:t>Calculation: Tracking usage and interaction with inventory reports.</a:t>
            </a:r>
            <a:endParaRPr lang="en-US" sz="32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nSpc>
                <a:spcPct val="115000"/>
              </a:lnSpc>
              <a:buNone/>
            </a:pPr>
            <a:r>
              <a:rPr lang="en-US" sz="3200" i="1" dirty="0">
                <a:solidFill>
                  <a:schemeClr val="bg1"/>
                </a:solidFill>
                <a:latin typeface="Calibri" panose="020F0502020204030204" pitchFamily="34" charset="0"/>
                <a:ea typeface="SimSun" panose="02010600030101010101" pitchFamily="2" charset="-122"/>
                <a:cs typeface="Calibri" panose="020F0502020204030204" pitchFamily="34" charset="0"/>
              </a:rPr>
              <a:t>Benchmark: &gt; 75% monthly active users</a:t>
            </a:r>
            <a:endParaRPr lang="en-US" sz="3200" i="1"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nSpc>
                <a:spcPct val="115000"/>
              </a:lnSpc>
              <a:buNone/>
            </a:pPr>
            <a:r>
              <a:rPr lang="en-US" sz="3200" dirty="0">
                <a:solidFill>
                  <a:schemeClr val="bg1"/>
                </a:solidFill>
                <a:latin typeface="Calibri" panose="020F0502020204030204" pitchFamily="34" charset="0"/>
                <a:ea typeface="SimSun" panose="02010600030101010101" pitchFamily="2" charset="-122"/>
                <a:cs typeface="Calibri" panose="020F0502020204030204" pitchFamily="34" charset="0"/>
              </a:rPr>
              <a:t> </a:t>
            </a:r>
          </a:p>
          <a:p>
            <a:pPr marL="0" indent="0">
              <a:lnSpc>
                <a:spcPct val="115000"/>
              </a:lnSpc>
              <a:buNone/>
            </a:pPr>
            <a:r>
              <a:rPr lang="en-US" sz="3200" dirty="0">
                <a:solidFill>
                  <a:schemeClr val="bg1"/>
                </a:solidFill>
                <a:latin typeface="Calibri" panose="020F0502020204030204" pitchFamily="34" charset="0"/>
                <a:ea typeface="SimSun" panose="02010600030101010101" pitchFamily="2" charset="-122"/>
                <a:cs typeface="Calibri" panose="020F0502020204030204" pitchFamily="34" charset="0"/>
              </a:rPr>
              <a:t>8. Adoption Rate of Advanced Features</a:t>
            </a:r>
            <a:endParaRPr lang="en-US" sz="32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nSpc>
                <a:spcPct val="115000"/>
              </a:lnSpc>
              <a:buNone/>
            </a:pPr>
            <a:r>
              <a:rPr lang="en-US" sz="3200" dirty="0">
                <a:solidFill>
                  <a:schemeClr val="bg1"/>
                </a:solidFill>
                <a:latin typeface="Calibri" panose="020F0502020204030204" pitchFamily="34" charset="0"/>
                <a:ea typeface="SimSun" panose="02010600030101010101" pitchFamily="2" charset="-122"/>
                <a:cs typeface="Calibri" panose="020F0502020204030204" pitchFamily="34" charset="0"/>
              </a:rPr>
              <a:t>Calculation: Percentage of users utilizing advanced features (e.g., automation, analytics).</a:t>
            </a:r>
            <a:endParaRPr lang="en-US" sz="32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nSpc>
                <a:spcPct val="115000"/>
              </a:lnSpc>
              <a:buNone/>
            </a:pPr>
            <a:r>
              <a:rPr lang="en-US" sz="3200" i="1" dirty="0">
                <a:solidFill>
                  <a:schemeClr val="bg1"/>
                </a:solidFill>
                <a:latin typeface="Calibri" panose="020F0502020204030204" pitchFamily="34" charset="0"/>
                <a:ea typeface="SimSun" panose="02010600030101010101" pitchFamily="2" charset="-122"/>
                <a:cs typeface="Calibri" panose="020F0502020204030204" pitchFamily="34" charset="0"/>
              </a:rPr>
              <a:t> Benchmark: &gt; 50% of total users</a:t>
            </a:r>
            <a:endParaRPr lang="en-US" sz="3200" i="1"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endParaRPr lang="en-US" dirty="0"/>
          </a:p>
        </p:txBody>
      </p:sp>
      <p:sp>
        <p:nvSpPr>
          <p:cNvPr id="4" name="Content Placeholder 3">
            <a:extLst>
              <a:ext uri="{FF2B5EF4-FFF2-40B4-BE49-F238E27FC236}">
                <a16:creationId xmlns:a16="http://schemas.microsoft.com/office/drawing/2014/main" id="{87AA5C6F-4633-E38E-9906-A541A103C06F}"/>
              </a:ext>
            </a:extLst>
          </p:cNvPr>
          <p:cNvSpPr>
            <a:spLocks noGrp="1"/>
          </p:cNvSpPr>
          <p:nvPr>
            <p:ph sz="half" idx="2"/>
          </p:nvPr>
        </p:nvSpPr>
        <p:spPr>
          <a:xfrm>
            <a:off x="2987567" y="582756"/>
            <a:ext cx="3162512" cy="4467557"/>
          </a:xfrm>
        </p:spPr>
        <p:txBody>
          <a:bodyPr>
            <a:normAutofit fontScale="25000" lnSpcReduction="20000"/>
          </a:bodyPr>
          <a:lstStyle/>
          <a:p>
            <a:pPr marL="0" indent="0">
              <a:lnSpc>
                <a:spcPct val="170000"/>
              </a:lnSpc>
              <a:buNone/>
            </a:pPr>
            <a:r>
              <a:rPr lang="en-US" sz="4000" b="1" dirty="0">
                <a:solidFill>
                  <a:schemeClr val="bg1"/>
                </a:solidFill>
                <a:latin typeface="Calibri" panose="020F0502020204030204" pitchFamily="34" charset="0"/>
                <a:ea typeface="SimSun" panose="02010600030101010101" pitchFamily="2" charset="-122"/>
                <a:cs typeface="Calibri" panose="020F0502020204030204" pitchFamily="34" charset="0"/>
              </a:rPr>
              <a:t>Key Performance Indicators (KPIs):</a:t>
            </a:r>
            <a:endParaRPr lang="en-US" sz="4000" b="1"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nSpc>
                <a:spcPct val="170000"/>
              </a:lnSpc>
              <a:buNone/>
            </a:pPr>
            <a:r>
              <a:rPr lang="en-US" sz="3600" b="1" dirty="0">
                <a:solidFill>
                  <a:schemeClr val="bg1"/>
                </a:solidFill>
                <a:highlight>
                  <a:srgbClr val="C7A939"/>
                </a:highlight>
                <a:latin typeface="Calibri" panose="020F0502020204030204" pitchFamily="34" charset="0"/>
                <a:ea typeface="SimSun" panose="02010600030101010101" pitchFamily="2" charset="-122"/>
                <a:cs typeface="Calibri" panose="020F0502020204030204" pitchFamily="34" charset="0"/>
              </a:rPr>
              <a:t>1.</a:t>
            </a:r>
            <a:r>
              <a:rPr lang="en-US" sz="3600" dirty="0">
                <a:solidFill>
                  <a:schemeClr val="bg1"/>
                </a:solidFill>
                <a:highlight>
                  <a:srgbClr val="C7A939"/>
                </a:highlight>
                <a:latin typeface="Calibri" panose="020F0502020204030204" pitchFamily="34" charset="0"/>
                <a:ea typeface="SimSun" panose="02010600030101010101" pitchFamily="2" charset="-122"/>
                <a:cs typeface="Calibri" panose="020F0502020204030204" pitchFamily="34" charset="0"/>
              </a:rPr>
              <a:t> </a:t>
            </a:r>
            <a:r>
              <a:rPr lang="en-US" sz="3600" b="1" dirty="0">
                <a:solidFill>
                  <a:schemeClr val="bg1"/>
                </a:solidFill>
                <a:highlight>
                  <a:srgbClr val="C7A939"/>
                </a:highlight>
                <a:latin typeface="Calibri" panose="020F0502020204030204" pitchFamily="34" charset="0"/>
                <a:ea typeface="SimSun" panose="02010600030101010101" pitchFamily="2" charset="-122"/>
                <a:cs typeface="Calibri" panose="020F0502020204030204" pitchFamily="34" charset="0"/>
              </a:rPr>
              <a:t>Inventory Accuracy 95%:</a:t>
            </a:r>
            <a:r>
              <a:rPr lang="en-US" sz="3600" dirty="0">
                <a:solidFill>
                  <a:schemeClr val="bg1"/>
                </a:solidFill>
                <a:highlight>
                  <a:srgbClr val="C7A939"/>
                </a:highlight>
                <a:latin typeface="Calibri" panose="020F0502020204030204" pitchFamily="34" charset="0"/>
                <a:ea typeface="SimSun" panose="02010600030101010101" pitchFamily="2" charset="-122"/>
                <a:cs typeface="Calibri" panose="020F0502020204030204" pitchFamily="34" charset="0"/>
              </a:rPr>
              <a:t> </a:t>
            </a:r>
            <a:r>
              <a:rPr lang="en-US" sz="3600" dirty="0">
                <a:solidFill>
                  <a:schemeClr val="bg1"/>
                </a:solidFill>
                <a:latin typeface="Calibri" panose="020F0502020204030204" pitchFamily="34" charset="0"/>
                <a:ea typeface="SimSun" panose="02010600030101010101" pitchFamily="2" charset="-122"/>
                <a:cs typeface="Calibri" panose="020F0502020204030204" pitchFamily="34" charset="0"/>
              </a:rPr>
              <a:t>Ensure accurate inventory records to prevent stockouts and overstocking.</a:t>
            </a:r>
            <a:endParaRPr lang="en-US" sz="36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nSpc>
                <a:spcPct val="170000"/>
              </a:lnSpc>
              <a:buNone/>
            </a:pPr>
            <a:r>
              <a:rPr lang="en-US" sz="3600" b="1" dirty="0">
                <a:solidFill>
                  <a:schemeClr val="bg1"/>
                </a:solidFill>
                <a:highlight>
                  <a:srgbClr val="C7A939"/>
                </a:highlight>
                <a:latin typeface="Calibri" panose="020F0502020204030204" pitchFamily="34" charset="0"/>
                <a:ea typeface="SimSun" panose="02010600030101010101" pitchFamily="2" charset="-122"/>
                <a:cs typeface="Calibri" panose="020F0502020204030204" pitchFamily="34" charset="0"/>
              </a:rPr>
              <a:t>2.</a:t>
            </a:r>
            <a:r>
              <a:rPr lang="en-US" sz="3600" dirty="0">
                <a:solidFill>
                  <a:schemeClr val="bg1"/>
                </a:solidFill>
                <a:highlight>
                  <a:srgbClr val="C7A939"/>
                </a:highlight>
                <a:latin typeface="Calibri" panose="020F0502020204030204" pitchFamily="34" charset="0"/>
                <a:ea typeface="SimSun" panose="02010600030101010101" pitchFamily="2" charset="-122"/>
                <a:cs typeface="Calibri" panose="020F0502020204030204" pitchFamily="34" charset="0"/>
              </a:rPr>
              <a:t> </a:t>
            </a:r>
            <a:r>
              <a:rPr lang="en-US" sz="3600" b="1" dirty="0">
                <a:solidFill>
                  <a:schemeClr val="bg1"/>
                </a:solidFill>
                <a:highlight>
                  <a:srgbClr val="C7A939"/>
                </a:highlight>
                <a:latin typeface="Calibri" panose="020F0502020204030204" pitchFamily="34" charset="0"/>
                <a:ea typeface="SimSun" panose="02010600030101010101" pitchFamily="2" charset="-122"/>
                <a:cs typeface="Calibri" panose="020F0502020204030204" pitchFamily="34" charset="0"/>
              </a:rPr>
              <a:t>Order Fulfillment Rate 99%:</a:t>
            </a:r>
            <a:r>
              <a:rPr lang="en-US" sz="3600" dirty="0">
                <a:solidFill>
                  <a:schemeClr val="bg1"/>
                </a:solidFill>
                <a:highlight>
                  <a:srgbClr val="C7A939"/>
                </a:highlight>
                <a:latin typeface="Calibri" panose="020F0502020204030204" pitchFamily="34" charset="0"/>
                <a:ea typeface="SimSun" panose="02010600030101010101" pitchFamily="2" charset="-122"/>
                <a:cs typeface="Calibri" panose="020F0502020204030204" pitchFamily="34" charset="0"/>
              </a:rPr>
              <a:t> </a:t>
            </a:r>
            <a:r>
              <a:rPr lang="en-US" sz="3600" dirty="0">
                <a:solidFill>
                  <a:schemeClr val="bg1"/>
                </a:solidFill>
                <a:latin typeface="Calibri" panose="020F0502020204030204" pitchFamily="34" charset="0"/>
                <a:ea typeface="SimSun" panose="02010600030101010101" pitchFamily="2" charset="-122"/>
                <a:cs typeface="Calibri" panose="020F0502020204030204" pitchFamily="34" charset="0"/>
              </a:rPr>
              <a:t>Maintain high order fulfillment rates to ensure customer satisfaction.</a:t>
            </a:r>
            <a:endParaRPr lang="en-US" sz="36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nSpc>
                <a:spcPct val="170000"/>
              </a:lnSpc>
              <a:buNone/>
            </a:pPr>
            <a:r>
              <a:rPr lang="en-US" sz="3600" b="1" dirty="0">
                <a:solidFill>
                  <a:schemeClr val="bg1"/>
                </a:solidFill>
                <a:highlight>
                  <a:srgbClr val="C7A939"/>
                </a:highlight>
                <a:latin typeface="Calibri" panose="020F0502020204030204" pitchFamily="34" charset="0"/>
                <a:ea typeface="SimSun" panose="02010600030101010101" pitchFamily="2" charset="-122"/>
                <a:cs typeface="Calibri" panose="020F0502020204030204" pitchFamily="34" charset="0"/>
              </a:rPr>
              <a:t>3.</a:t>
            </a:r>
            <a:r>
              <a:rPr lang="en-US" sz="3600" dirty="0">
                <a:solidFill>
                  <a:schemeClr val="bg1"/>
                </a:solidFill>
                <a:highlight>
                  <a:srgbClr val="C7A939"/>
                </a:highlight>
                <a:latin typeface="Calibri" panose="020F0502020204030204" pitchFamily="34" charset="0"/>
                <a:ea typeface="SimSun" panose="02010600030101010101" pitchFamily="2" charset="-122"/>
                <a:cs typeface="Calibri" panose="020F0502020204030204" pitchFamily="34" charset="0"/>
              </a:rPr>
              <a:t> </a:t>
            </a:r>
            <a:r>
              <a:rPr lang="en-US" sz="3600" b="1" dirty="0">
                <a:solidFill>
                  <a:schemeClr val="bg1"/>
                </a:solidFill>
                <a:highlight>
                  <a:srgbClr val="C7A939"/>
                </a:highlight>
                <a:latin typeface="Calibri" panose="020F0502020204030204" pitchFamily="34" charset="0"/>
                <a:ea typeface="SimSun" panose="02010600030101010101" pitchFamily="2" charset="-122"/>
                <a:cs typeface="Calibri" panose="020F0502020204030204" pitchFamily="34" charset="0"/>
              </a:rPr>
              <a:t>Customer Satisfaction (CSAT) 85%:</a:t>
            </a:r>
            <a:r>
              <a:rPr lang="en-US" sz="3600" dirty="0">
                <a:solidFill>
                  <a:schemeClr val="bg1"/>
                </a:solidFill>
                <a:highlight>
                  <a:srgbClr val="C7A939"/>
                </a:highlight>
                <a:latin typeface="Calibri" panose="020F0502020204030204" pitchFamily="34" charset="0"/>
                <a:ea typeface="SimSun" panose="02010600030101010101" pitchFamily="2" charset="-122"/>
                <a:cs typeface="Calibri" panose="020F0502020204030204" pitchFamily="34" charset="0"/>
              </a:rPr>
              <a:t> </a:t>
            </a:r>
            <a:r>
              <a:rPr lang="en-US" sz="3600" dirty="0">
                <a:solidFill>
                  <a:schemeClr val="bg1"/>
                </a:solidFill>
                <a:latin typeface="Calibri" panose="020F0502020204030204" pitchFamily="34" charset="0"/>
                <a:ea typeface="SimSun" panose="02010600030101010101" pitchFamily="2" charset="-122"/>
                <a:cs typeface="Calibri" panose="020F0502020204030204" pitchFamily="34" charset="0"/>
              </a:rPr>
              <a:t>Monitor customer satisfaction with inventory management.</a:t>
            </a:r>
            <a:endParaRPr lang="en-US" sz="36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nSpc>
                <a:spcPct val="170000"/>
              </a:lnSpc>
              <a:buNone/>
            </a:pPr>
            <a:r>
              <a:rPr lang="en-US" sz="3600" b="1" dirty="0">
                <a:solidFill>
                  <a:schemeClr val="bg1"/>
                </a:solidFill>
                <a:highlight>
                  <a:srgbClr val="C7A939"/>
                </a:highlight>
                <a:latin typeface="Calibri" panose="020F0502020204030204" pitchFamily="34" charset="0"/>
                <a:ea typeface="SimSun" panose="02010600030101010101" pitchFamily="2" charset="-122"/>
                <a:cs typeface="Calibri" panose="020F0502020204030204" pitchFamily="34" charset="0"/>
              </a:rPr>
              <a:t>4. User Retention Rate 75%:</a:t>
            </a:r>
            <a:r>
              <a:rPr lang="en-US" sz="3600" dirty="0">
                <a:solidFill>
                  <a:schemeClr val="bg1"/>
                </a:solidFill>
                <a:highlight>
                  <a:srgbClr val="C7A939"/>
                </a:highlight>
                <a:latin typeface="Calibri" panose="020F0502020204030204" pitchFamily="34" charset="0"/>
                <a:ea typeface="SimSun" panose="02010600030101010101" pitchFamily="2" charset="-122"/>
                <a:cs typeface="Calibri" panose="020F0502020204030204" pitchFamily="34" charset="0"/>
              </a:rPr>
              <a:t> </a:t>
            </a:r>
            <a:r>
              <a:rPr lang="en-US" sz="3600" dirty="0">
                <a:solidFill>
                  <a:schemeClr val="bg1"/>
                </a:solidFill>
                <a:latin typeface="Calibri" panose="020F0502020204030204" pitchFamily="34" charset="0"/>
                <a:ea typeface="SimSun" panose="02010600030101010101" pitchFamily="2" charset="-122"/>
                <a:cs typeface="Calibri" panose="020F0502020204030204" pitchFamily="34" charset="0"/>
              </a:rPr>
              <a:t>Track user retention to ensure long-term customer relationships.</a:t>
            </a:r>
            <a:endParaRPr lang="en-US" sz="36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nSpc>
                <a:spcPct val="170000"/>
              </a:lnSpc>
              <a:buNone/>
            </a:pPr>
            <a:r>
              <a:rPr lang="en-US" sz="3600" b="1" dirty="0">
                <a:solidFill>
                  <a:schemeClr val="bg1"/>
                </a:solidFill>
                <a:highlight>
                  <a:srgbClr val="C7A939"/>
                </a:highlight>
                <a:latin typeface="Calibri" panose="020F0502020204030204" pitchFamily="34" charset="0"/>
                <a:ea typeface="SimSun" panose="02010600030101010101" pitchFamily="2" charset="-122"/>
                <a:cs typeface="Calibri" panose="020F0502020204030204" pitchFamily="34" charset="0"/>
              </a:rPr>
              <a:t>5. Revenue Growth Rate 20%:</a:t>
            </a:r>
            <a:r>
              <a:rPr lang="en-US" sz="3600" dirty="0">
                <a:solidFill>
                  <a:schemeClr val="bg1"/>
                </a:solidFill>
                <a:highlight>
                  <a:srgbClr val="C7A939"/>
                </a:highlight>
                <a:latin typeface="Calibri" panose="020F0502020204030204" pitchFamily="34" charset="0"/>
                <a:ea typeface="SimSun" panose="02010600030101010101" pitchFamily="2" charset="-122"/>
                <a:cs typeface="Calibri" panose="020F0502020204030204" pitchFamily="34" charset="0"/>
              </a:rPr>
              <a:t> </a:t>
            </a:r>
            <a:r>
              <a:rPr lang="en-US" sz="3600" dirty="0">
                <a:solidFill>
                  <a:schemeClr val="bg1"/>
                </a:solidFill>
                <a:latin typeface="Calibri" panose="020F0502020204030204" pitchFamily="34" charset="0"/>
                <a:ea typeface="SimSun" panose="02010600030101010101" pitchFamily="2" charset="-122"/>
                <a:cs typeface="Calibri" panose="020F0502020204030204" pitchFamily="34" charset="0"/>
              </a:rPr>
              <a:t>Monitor revenue growth to ensure </a:t>
            </a:r>
            <a:r>
              <a:rPr lang="en-US" sz="3600" dirty="0" err="1">
                <a:solidFill>
                  <a:schemeClr val="bg1"/>
                </a:solidFill>
                <a:latin typeface="Calibri" panose="020F0502020204030204" pitchFamily="34" charset="0"/>
                <a:ea typeface="SimSun" panose="02010600030101010101" pitchFamily="2" charset="-122"/>
                <a:cs typeface="Calibri" panose="020F0502020204030204" pitchFamily="34" charset="0"/>
              </a:rPr>
              <a:t>InventoryMax’s</a:t>
            </a:r>
            <a:r>
              <a:rPr lang="en-US" sz="3600" dirty="0">
                <a:solidFill>
                  <a:schemeClr val="bg1"/>
                </a:solidFill>
                <a:latin typeface="Calibri" panose="020F0502020204030204" pitchFamily="34" charset="0"/>
                <a:ea typeface="SimSun" panose="02010600030101010101" pitchFamily="2" charset="-122"/>
                <a:cs typeface="Calibri" panose="020F0502020204030204" pitchFamily="34" charset="0"/>
              </a:rPr>
              <a:t> financial health.</a:t>
            </a:r>
            <a:endParaRPr lang="en-US" sz="36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nSpc>
                <a:spcPct val="170000"/>
              </a:lnSpc>
              <a:buNone/>
            </a:pPr>
            <a:r>
              <a:rPr lang="en-US" sz="3600" b="1" dirty="0">
                <a:solidFill>
                  <a:schemeClr val="bg1"/>
                </a:solidFill>
                <a:highlight>
                  <a:srgbClr val="C7A939"/>
                </a:highlight>
                <a:latin typeface="Calibri" panose="020F0502020204030204" pitchFamily="34" charset="0"/>
                <a:ea typeface="SimSun" panose="02010600030101010101" pitchFamily="2" charset="-122"/>
                <a:cs typeface="Calibri" panose="020F0502020204030204" pitchFamily="34" charset="0"/>
              </a:rPr>
              <a:t>6. Customer Acquisition Cost (CAC):</a:t>
            </a:r>
            <a:r>
              <a:rPr lang="en-US" sz="3600" dirty="0">
                <a:solidFill>
                  <a:schemeClr val="bg1"/>
                </a:solidFill>
                <a:highlight>
                  <a:srgbClr val="C7A939"/>
                </a:highlight>
                <a:latin typeface="Calibri" panose="020F0502020204030204" pitchFamily="34" charset="0"/>
                <a:ea typeface="SimSun" panose="02010600030101010101" pitchFamily="2" charset="-122"/>
                <a:cs typeface="Calibri" panose="020F0502020204030204" pitchFamily="34" charset="0"/>
              </a:rPr>
              <a:t> </a:t>
            </a:r>
            <a:r>
              <a:rPr lang="en-US" sz="3600" dirty="0">
                <a:solidFill>
                  <a:schemeClr val="bg1"/>
                </a:solidFill>
                <a:latin typeface="Calibri" panose="020F0502020204030204" pitchFamily="34" charset="0"/>
                <a:ea typeface="SimSun" panose="02010600030101010101" pitchFamily="2" charset="-122"/>
                <a:cs typeface="Calibri" panose="020F0502020204030204" pitchFamily="34" charset="0"/>
              </a:rPr>
              <a:t>Optimize customer acquisition costs to maintain profitability.</a:t>
            </a:r>
            <a:endParaRPr lang="en-US" sz="36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nSpc>
                <a:spcPct val="170000"/>
              </a:lnSpc>
              <a:buNone/>
            </a:pPr>
            <a:r>
              <a:rPr lang="en-US" sz="3600" b="1" dirty="0">
                <a:solidFill>
                  <a:schemeClr val="bg1"/>
                </a:solidFill>
                <a:highlight>
                  <a:srgbClr val="C7A939"/>
                </a:highlight>
                <a:latin typeface="Calibri" panose="020F0502020204030204" pitchFamily="34" charset="0"/>
                <a:ea typeface="SimSun" panose="02010600030101010101" pitchFamily="2" charset="-122"/>
                <a:cs typeface="Calibri" panose="020F0502020204030204" pitchFamily="34" charset="0"/>
              </a:rPr>
              <a:t>7. Customer Lifetime Value (CLV)</a:t>
            </a:r>
            <a:r>
              <a:rPr lang="en-US" sz="3600" dirty="0">
                <a:solidFill>
                  <a:schemeClr val="bg1"/>
                </a:solidFill>
                <a:highlight>
                  <a:srgbClr val="C7A939"/>
                </a:highlight>
                <a:latin typeface="Calibri" panose="020F0502020204030204" pitchFamily="34" charset="0"/>
                <a:ea typeface="SimSun" panose="02010600030101010101" pitchFamily="2" charset="-122"/>
                <a:cs typeface="Calibri" panose="020F0502020204030204" pitchFamily="34" charset="0"/>
              </a:rPr>
              <a:t>: </a:t>
            </a:r>
            <a:r>
              <a:rPr lang="en-US" sz="3600" dirty="0">
                <a:solidFill>
                  <a:schemeClr val="bg1"/>
                </a:solidFill>
                <a:latin typeface="Calibri" panose="020F0502020204030204" pitchFamily="34" charset="0"/>
                <a:ea typeface="SimSun" panose="02010600030101010101" pitchFamily="2" charset="-122"/>
                <a:cs typeface="Calibri" panose="020F0502020204030204" pitchFamily="34" charset="0"/>
              </a:rPr>
              <a:t>Ensure high CLV to justify customer acquisition and retention efforts.</a:t>
            </a:r>
            <a:endParaRPr lang="en-US" sz="36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nSpc>
                <a:spcPct val="170000"/>
              </a:lnSpc>
              <a:buNone/>
            </a:pPr>
            <a:r>
              <a:rPr lang="en-US" sz="3600" b="1" dirty="0">
                <a:solidFill>
                  <a:schemeClr val="bg1"/>
                </a:solidFill>
                <a:highlight>
                  <a:srgbClr val="C7A939"/>
                </a:highlight>
                <a:latin typeface="Calibri" panose="020F0502020204030204" pitchFamily="34" charset="0"/>
                <a:ea typeface="SimSun" panose="02010600030101010101" pitchFamily="2" charset="-122"/>
                <a:cs typeface="Calibri" panose="020F0502020204030204" pitchFamily="34" charset="0"/>
              </a:rPr>
              <a:t>8. Supply Chain Lead Time 3 days:</a:t>
            </a:r>
            <a:r>
              <a:rPr lang="en-US" sz="3600" dirty="0">
                <a:solidFill>
                  <a:schemeClr val="bg1"/>
                </a:solidFill>
                <a:highlight>
                  <a:srgbClr val="C7A939"/>
                </a:highlight>
                <a:latin typeface="Calibri" panose="020F0502020204030204" pitchFamily="34" charset="0"/>
                <a:ea typeface="SimSun" panose="02010600030101010101" pitchFamily="2" charset="-122"/>
                <a:cs typeface="Calibri" panose="020F0502020204030204" pitchFamily="34" charset="0"/>
              </a:rPr>
              <a:t> </a:t>
            </a:r>
            <a:r>
              <a:rPr lang="en-US" sz="3600" dirty="0">
                <a:solidFill>
                  <a:schemeClr val="bg1"/>
                </a:solidFill>
                <a:latin typeface="Calibri" panose="020F0502020204030204" pitchFamily="34" charset="0"/>
                <a:ea typeface="SimSun" panose="02010600030101010101" pitchFamily="2" charset="-122"/>
                <a:cs typeface="Calibri" panose="020F0502020204030204" pitchFamily="34" charset="0"/>
              </a:rPr>
              <a:t>Optimize supply chain lead time to reduce delays and stockouts.</a:t>
            </a:r>
            <a:endParaRPr lang="en-US" sz="36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nSpc>
                <a:spcPct val="170000"/>
              </a:lnSpc>
              <a:buNone/>
            </a:pPr>
            <a:r>
              <a:rPr lang="en-US" sz="3600" b="1" dirty="0">
                <a:solidFill>
                  <a:schemeClr val="bg1"/>
                </a:solidFill>
                <a:highlight>
                  <a:srgbClr val="C7A939"/>
                </a:highlight>
                <a:latin typeface="Calibri" panose="020F0502020204030204" pitchFamily="34" charset="0"/>
                <a:ea typeface="SimSun" panose="02010600030101010101" pitchFamily="2" charset="-122"/>
                <a:cs typeface="Calibri" panose="020F0502020204030204" pitchFamily="34" charset="0"/>
              </a:rPr>
              <a:t>9. Inventory Turnover Ratio &gt; 3:</a:t>
            </a:r>
            <a:r>
              <a:rPr lang="en-US" sz="3600" dirty="0">
                <a:solidFill>
                  <a:schemeClr val="bg1"/>
                </a:solidFill>
                <a:highlight>
                  <a:srgbClr val="C7A939"/>
                </a:highlight>
                <a:latin typeface="Calibri" panose="020F0502020204030204" pitchFamily="34" charset="0"/>
                <a:ea typeface="SimSun" panose="02010600030101010101" pitchFamily="2" charset="-122"/>
                <a:cs typeface="Calibri" panose="020F0502020204030204" pitchFamily="34" charset="0"/>
              </a:rPr>
              <a:t> </a:t>
            </a:r>
            <a:r>
              <a:rPr lang="en-US" sz="3600" dirty="0">
                <a:solidFill>
                  <a:schemeClr val="bg1"/>
                </a:solidFill>
                <a:latin typeface="Calibri" panose="020F0502020204030204" pitchFamily="34" charset="0"/>
                <a:ea typeface="SimSun" panose="02010600030101010101" pitchFamily="2" charset="-122"/>
                <a:cs typeface="Calibri" panose="020F0502020204030204" pitchFamily="34" charset="0"/>
              </a:rPr>
              <a:t>Monitor inventory turnover to ensure efficient inventory management.</a:t>
            </a:r>
            <a:endParaRPr lang="en-US" sz="36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nSpc>
                <a:spcPct val="170000"/>
              </a:lnSpc>
              <a:buNone/>
            </a:pPr>
            <a:r>
              <a:rPr lang="en-US" sz="3600" b="1" dirty="0">
                <a:solidFill>
                  <a:schemeClr val="bg1"/>
                </a:solidFill>
                <a:highlight>
                  <a:srgbClr val="C7A939"/>
                </a:highlight>
                <a:latin typeface="Calibri" panose="020F0502020204030204" pitchFamily="34" charset="0"/>
                <a:ea typeface="SimSun" panose="02010600030101010101" pitchFamily="2" charset="-122"/>
                <a:cs typeface="Calibri" panose="020F0502020204030204" pitchFamily="34" charset="0"/>
              </a:rPr>
              <a:t>10. Return on Investment (ROI)</a:t>
            </a:r>
            <a:r>
              <a:rPr lang="en-US" sz="3600" dirty="0">
                <a:solidFill>
                  <a:schemeClr val="bg1"/>
                </a:solidFill>
                <a:highlight>
                  <a:srgbClr val="C7A939"/>
                </a:highlight>
                <a:latin typeface="Calibri" panose="020F0502020204030204" pitchFamily="34" charset="0"/>
                <a:ea typeface="SimSun" panose="02010600030101010101" pitchFamily="2" charset="-122"/>
                <a:cs typeface="Calibri" panose="020F0502020204030204" pitchFamily="34" charset="0"/>
              </a:rPr>
              <a:t> </a:t>
            </a:r>
            <a:r>
              <a:rPr lang="en-US" sz="3600" dirty="0">
                <a:solidFill>
                  <a:schemeClr val="bg1"/>
                </a:solidFill>
                <a:latin typeface="Calibri" panose="020F0502020204030204" pitchFamily="34" charset="0"/>
                <a:ea typeface="SimSun" panose="02010600030101010101" pitchFamily="2" charset="-122"/>
                <a:cs typeface="Calibri" panose="020F0502020204030204" pitchFamily="34" charset="0"/>
              </a:rPr>
              <a:t>Track ROI to ensure </a:t>
            </a:r>
            <a:r>
              <a:rPr lang="en-US" sz="3600" dirty="0" err="1">
                <a:solidFill>
                  <a:schemeClr val="bg1"/>
                </a:solidFill>
                <a:latin typeface="Calibri" panose="020F0502020204030204" pitchFamily="34" charset="0"/>
                <a:ea typeface="SimSun" panose="02010600030101010101" pitchFamily="2" charset="-122"/>
                <a:cs typeface="Calibri" panose="020F0502020204030204" pitchFamily="34" charset="0"/>
              </a:rPr>
              <a:t>InventoryMax's</a:t>
            </a:r>
            <a:r>
              <a:rPr lang="en-US" sz="3600" dirty="0">
                <a:solidFill>
                  <a:schemeClr val="bg1"/>
                </a:solidFill>
                <a:latin typeface="Calibri" panose="020F0502020204030204" pitchFamily="34" charset="0"/>
                <a:ea typeface="SimSun" panose="02010600030101010101" pitchFamily="2" charset="-122"/>
                <a:cs typeface="Calibri" panose="020F0502020204030204" pitchFamily="34" charset="0"/>
              </a:rPr>
              <a:t> financial sustainability.</a:t>
            </a:r>
            <a:endParaRPr lang="en-US" sz="36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0" indent="0">
              <a:lnSpc>
                <a:spcPct val="115000"/>
              </a:lnSpc>
              <a:buNone/>
            </a:pPr>
            <a:r>
              <a:rPr lang="en-US" sz="2800" dirty="0">
                <a:latin typeface="Calibri" panose="020F0502020204030204" pitchFamily="34" charset="0"/>
                <a:ea typeface="SimSun" panose="02010600030101010101" pitchFamily="2" charset="-122"/>
                <a:cs typeface="Calibri" panose="020F0502020204030204" pitchFamily="34" charset="0"/>
              </a:rPr>
              <a:t> </a:t>
            </a:r>
            <a:endParaRPr lang="en-US" sz="2800" dirty="0">
              <a:latin typeface="Calibri" panose="020F0502020204030204" pitchFamily="34" charset="0"/>
              <a:ea typeface="SimSun" panose="02010600030101010101" pitchFamily="2" charset="-122"/>
              <a:cs typeface="Times New Roman" panose="02020603050405020304" pitchFamily="18" charset="0"/>
            </a:endParaRPr>
          </a:p>
          <a:p>
            <a:endParaRPr lang="en-US" dirty="0"/>
          </a:p>
        </p:txBody>
      </p:sp>
      <p:pic>
        <p:nvPicPr>
          <p:cNvPr id="2050" name="Picture 2" descr="Metrics png images | PNGWing">
            <a:extLst>
              <a:ext uri="{FF2B5EF4-FFF2-40B4-BE49-F238E27FC236}">
                <a16:creationId xmlns:a16="http://schemas.microsoft.com/office/drawing/2014/main" id="{E7A51E90-FBA4-1AEF-8A3B-A7170408AF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434" y="2650222"/>
            <a:ext cx="2987565" cy="2493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06211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What Is DataOps? When Agile Meets Data Analytics">
            <a:extLst>
              <a:ext uri="{FF2B5EF4-FFF2-40B4-BE49-F238E27FC236}">
                <a16:creationId xmlns:a16="http://schemas.microsoft.com/office/drawing/2014/main" id="{261CBBB8-B2BB-C2D8-B3EE-3DF2494D53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3305" y="0"/>
            <a:ext cx="5550695" cy="2279362"/>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1">
            <a:extLst>
              <a:ext uri="{FF2B5EF4-FFF2-40B4-BE49-F238E27FC236}">
                <a16:creationId xmlns:a16="http://schemas.microsoft.com/office/drawing/2014/main" id="{CA3BD731-B09D-9AD3-B5C0-F0762D9521AF}"/>
              </a:ext>
            </a:extLst>
          </p:cNvPr>
          <p:cNvSpPr>
            <a:spLocks noGrp="1"/>
          </p:cNvSpPr>
          <p:nvPr>
            <p:ph type="title"/>
          </p:nvPr>
        </p:nvSpPr>
        <p:spPr>
          <a:xfrm>
            <a:off x="386102" y="270614"/>
            <a:ext cx="2835729" cy="355521"/>
          </a:xfrm>
        </p:spPr>
        <p:txBody>
          <a:bodyPr/>
          <a:lstStyle/>
          <a:p>
            <a:r>
              <a:rPr lang="en-US" sz="1600" b="1" dirty="0">
                <a:solidFill>
                  <a:schemeClr val="accent1">
                    <a:lumMod val="75000"/>
                  </a:schemeClr>
                </a:solidFill>
                <a:effectLst/>
                <a:latin typeface="Calibri" panose="020F0502020204030204" pitchFamily="34" charset="0"/>
                <a:ea typeface="SimSun" panose="02010600030101010101" pitchFamily="2" charset="-122"/>
                <a:cs typeface="Calibri" panose="020F0502020204030204" pitchFamily="34" charset="0"/>
              </a:rPr>
              <a:t>Benefits of Tracking these Metrics:</a:t>
            </a:r>
            <a:br>
              <a:rPr lang="en-US" sz="1600"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rPr>
            </a:br>
            <a:endParaRPr lang="en-US" sz="1600" dirty="0">
              <a:solidFill>
                <a:schemeClr val="accent1">
                  <a:lumMod val="75000"/>
                </a:schemeClr>
              </a:solidFill>
            </a:endParaRPr>
          </a:p>
        </p:txBody>
      </p:sp>
      <p:sp>
        <p:nvSpPr>
          <p:cNvPr id="10" name="Content Placeholder 9">
            <a:extLst>
              <a:ext uri="{FF2B5EF4-FFF2-40B4-BE49-F238E27FC236}">
                <a16:creationId xmlns:a16="http://schemas.microsoft.com/office/drawing/2014/main" id="{2CDC8279-4393-7AAE-7DB7-17EF3D5C4C19}"/>
              </a:ext>
            </a:extLst>
          </p:cNvPr>
          <p:cNvSpPr>
            <a:spLocks noGrp="1"/>
          </p:cNvSpPr>
          <p:nvPr>
            <p:ph sz="half" idx="1"/>
          </p:nvPr>
        </p:nvSpPr>
        <p:spPr>
          <a:xfrm>
            <a:off x="443252" y="740763"/>
            <a:ext cx="3511593" cy="2444194"/>
          </a:xfrm>
        </p:spPr>
        <p:txBody>
          <a:bodyPr/>
          <a:lstStyle/>
          <a:p>
            <a:pPr marL="0" marR="0" indent="0">
              <a:lnSpc>
                <a:spcPct val="115000"/>
              </a:lnSpc>
              <a:spcBef>
                <a:spcPts val="0"/>
              </a:spcBef>
              <a:spcAft>
                <a:spcPts val="0"/>
              </a:spcAft>
              <a:buNone/>
            </a:pPr>
            <a:r>
              <a:rPr lang="en-US" sz="14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1. Improved inventory management</a:t>
            </a:r>
            <a:endParaRPr lang="en-US" sz="14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14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2. Enhanced customer satisfaction</a:t>
            </a:r>
            <a:endParaRPr lang="en-US" sz="14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14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3. Increased revenue growth</a:t>
            </a:r>
            <a:endParaRPr lang="en-US" sz="14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14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4. Reduced costs (e.g., stockouts, overstocking)</a:t>
            </a:r>
            <a:endParaRPr lang="en-US" sz="14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14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5. Better supply chain optimization</a:t>
            </a:r>
            <a:endParaRPr lang="en-US" sz="14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14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6. Data-driven decision-making</a:t>
            </a:r>
            <a:endParaRPr lang="en-US" sz="14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14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7. Competitive advantage</a:t>
            </a:r>
            <a:endParaRPr lang="en-US" sz="14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1400" dirty="0">
                <a:solidFill>
                  <a:schemeClr val="bg1"/>
                </a:solidFill>
                <a:latin typeface="Calibri" panose="020F0502020204030204" pitchFamily="34" charset="0"/>
                <a:ea typeface="SimSun" panose="02010600030101010101" pitchFamily="2" charset="-122"/>
                <a:cs typeface="Calibri" panose="020F0502020204030204" pitchFamily="34" charset="0"/>
              </a:rPr>
              <a:t>8. </a:t>
            </a:r>
            <a:r>
              <a:rPr lang="en-US" sz="14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Increased user engagement and retention</a:t>
            </a:r>
            <a:endParaRPr lang="en-US" sz="14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endParaRPr lang="en-US" dirty="0"/>
          </a:p>
        </p:txBody>
      </p:sp>
      <p:sp>
        <p:nvSpPr>
          <p:cNvPr id="8" name="Content Placeholder 7">
            <a:extLst>
              <a:ext uri="{FF2B5EF4-FFF2-40B4-BE49-F238E27FC236}">
                <a16:creationId xmlns:a16="http://schemas.microsoft.com/office/drawing/2014/main" id="{1F4C4DEF-417E-FB6C-529A-32BC80FF4EE5}"/>
              </a:ext>
            </a:extLst>
          </p:cNvPr>
          <p:cNvSpPr>
            <a:spLocks noGrp="1"/>
          </p:cNvSpPr>
          <p:nvPr>
            <p:ph sz="half" idx="2"/>
          </p:nvPr>
        </p:nvSpPr>
        <p:spPr>
          <a:xfrm>
            <a:off x="4225671" y="2571750"/>
            <a:ext cx="2795018" cy="2386174"/>
          </a:xfrm>
        </p:spPr>
        <p:txBody>
          <a:bodyPr>
            <a:normAutofit/>
          </a:bodyPr>
          <a:lstStyle/>
          <a:p>
            <a:pPr marL="0" marR="0" indent="0">
              <a:lnSpc>
                <a:spcPct val="115000"/>
              </a:lnSpc>
              <a:spcBef>
                <a:spcPts val="0"/>
              </a:spcBef>
              <a:spcAft>
                <a:spcPts val="0"/>
              </a:spcAft>
              <a:buClr>
                <a:schemeClr val="bg1"/>
              </a:buClr>
              <a:buNone/>
            </a:pPr>
            <a:r>
              <a:rPr lang="en-US" sz="12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1.   Inventory management software (e.g., </a:t>
            </a:r>
            <a:r>
              <a:rPr lang="en-US" sz="1200" dirty="0" err="1">
                <a:solidFill>
                  <a:schemeClr val="bg1"/>
                </a:solidFill>
                <a:effectLst/>
                <a:latin typeface="Calibri" panose="020F0502020204030204" pitchFamily="34" charset="0"/>
                <a:ea typeface="SimSun" panose="02010600030101010101" pitchFamily="2" charset="-122"/>
                <a:cs typeface="Calibri" panose="020F0502020204030204" pitchFamily="34" charset="0"/>
              </a:rPr>
              <a:t>TradeGecko</a:t>
            </a:r>
            <a:r>
              <a:rPr lang="en-US" sz="12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 </a:t>
            </a:r>
            <a:r>
              <a:rPr lang="en-US" sz="1200" dirty="0" err="1">
                <a:solidFill>
                  <a:schemeClr val="bg1"/>
                </a:solidFill>
                <a:effectLst/>
                <a:latin typeface="Calibri" panose="020F0502020204030204" pitchFamily="34" charset="0"/>
                <a:ea typeface="SimSun" panose="02010600030101010101" pitchFamily="2" charset="-122"/>
                <a:cs typeface="Calibri" panose="020F0502020204030204" pitchFamily="34" charset="0"/>
              </a:rPr>
              <a:t>Zoho</a:t>
            </a:r>
            <a:r>
              <a:rPr lang="en-US" sz="12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 Inventory)</a:t>
            </a:r>
            <a:endParaRPr lang="en-US" sz="12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Clr>
                <a:schemeClr val="bg1"/>
              </a:buClr>
              <a:buNone/>
            </a:pPr>
            <a:r>
              <a:rPr lang="en-US" sz="12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2.   Analytics platforms (e.g., Google Analytics, </a:t>
            </a:r>
            <a:r>
              <a:rPr lang="en-US" sz="1200" dirty="0" err="1">
                <a:solidFill>
                  <a:schemeClr val="bg1"/>
                </a:solidFill>
                <a:effectLst/>
                <a:latin typeface="Calibri" panose="020F0502020204030204" pitchFamily="34" charset="0"/>
                <a:ea typeface="SimSun" panose="02010600030101010101" pitchFamily="2" charset="-122"/>
                <a:cs typeface="Calibri" panose="020F0502020204030204" pitchFamily="34" charset="0"/>
              </a:rPr>
              <a:t>Mixpanel</a:t>
            </a:r>
            <a:r>
              <a:rPr lang="en-US" sz="12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a:t>
            </a:r>
            <a:endParaRPr lang="en-US" sz="12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Clr>
                <a:schemeClr val="bg1"/>
              </a:buClr>
              <a:buNone/>
            </a:pPr>
            <a:r>
              <a:rPr lang="en-US" sz="12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3.   Customer feedback and survey tools (e.g., SurveyMonkey, Medallia)</a:t>
            </a:r>
            <a:endParaRPr lang="en-US" sz="12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Clr>
                <a:schemeClr val="bg1"/>
              </a:buClr>
              <a:buNone/>
            </a:pPr>
            <a:r>
              <a:rPr lang="en-US" sz="12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4.   CRM software (e.g., Salesforce, HubSpot)</a:t>
            </a:r>
            <a:endParaRPr lang="en-US" sz="12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Clr>
                <a:schemeClr val="bg1"/>
              </a:buClr>
              <a:buNone/>
            </a:pPr>
            <a:r>
              <a:rPr lang="en-US" sz="12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5.   Supply chain management software (e.g., Manhattan Associates, Infor)</a:t>
            </a:r>
            <a:endParaRPr lang="en-US" sz="12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indent="0">
              <a:buNone/>
            </a:pPr>
            <a:endParaRPr lang="en-US" dirty="0"/>
          </a:p>
        </p:txBody>
      </p:sp>
      <p:sp>
        <p:nvSpPr>
          <p:cNvPr id="13" name="TextBox 12">
            <a:extLst>
              <a:ext uri="{FF2B5EF4-FFF2-40B4-BE49-F238E27FC236}">
                <a16:creationId xmlns:a16="http://schemas.microsoft.com/office/drawing/2014/main" id="{60B009CC-DAF1-A82B-D486-BB7E58CC4D83}"/>
              </a:ext>
            </a:extLst>
          </p:cNvPr>
          <p:cNvSpPr txBox="1"/>
          <p:nvPr/>
        </p:nvSpPr>
        <p:spPr>
          <a:xfrm>
            <a:off x="4039934" y="2279362"/>
            <a:ext cx="3499863" cy="584775"/>
          </a:xfrm>
          <a:prstGeom prst="rect">
            <a:avLst/>
          </a:prstGeom>
          <a:noFill/>
        </p:spPr>
        <p:txBody>
          <a:bodyPr wrap="square" rtlCol="0">
            <a:spAutoFit/>
          </a:bodyPr>
          <a:lstStyle/>
          <a:p>
            <a:r>
              <a:rPr lang="en-US" sz="1800" b="1" dirty="0">
                <a:solidFill>
                  <a:schemeClr val="accent1">
                    <a:lumMod val="75000"/>
                  </a:schemeClr>
                </a:solidFill>
                <a:effectLst/>
                <a:latin typeface="Calibri" panose="020F0502020204030204" pitchFamily="34" charset="0"/>
                <a:ea typeface="SimSun" panose="02010600030101010101" pitchFamily="2" charset="-122"/>
                <a:cs typeface="Calibri" panose="020F0502020204030204" pitchFamily="34" charset="0"/>
              </a:rPr>
              <a:t>Tools for Tracking these Metrics:</a:t>
            </a:r>
            <a:endParaRPr lang="en-US" sz="1800"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endParaRPr>
          </a:p>
          <a:p>
            <a:endParaRPr lang="en-US" dirty="0"/>
          </a:p>
        </p:txBody>
      </p:sp>
    </p:spTree>
    <p:extLst>
      <p:ext uri="{BB962C8B-B14F-4D97-AF65-F5344CB8AC3E}">
        <p14:creationId xmlns:p14="http://schemas.microsoft.com/office/powerpoint/2010/main" val="692307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gs>
            <a:gs pos="46000">
              <a:srgbClr val="434343"/>
            </a:gs>
            <a:gs pos="0">
              <a:schemeClr val="accent2">
                <a:lumMod val="0"/>
                <a:lumOff val="100000"/>
              </a:schemeClr>
            </a:gs>
            <a:gs pos="49000">
              <a:schemeClr val="accent2">
                <a:lumMod val="100000"/>
              </a:schemeClr>
            </a:gs>
          </a:gsLst>
          <a:path path="circle">
            <a:fillToRect l="50000" t="-80000" r="50000" b="180000"/>
          </a:path>
          <a:tileRect/>
        </a:gradFill>
        <a:effectLst/>
      </p:bgPr>
    </p:bg>
    <p:spTree>
      <p:nvGrpSpPr>
        <p:cNvPr id="1" name="Shape 2140"/>
        <p:cNvGrpSpPr/>
        <p:nvPr/>
      </p:nvGrpSpPr>
      <p:grpSpPr>
        <a:xfrm>
          <a:off x="0" y="0"/>
          <a:ext cx="0" cy="0"/>
          <a:chOff x="0" y="0"/>
          <a:chExt cx="0" cy="0"/>
        </a:xfrm>
      </p:grpSpPr>
      <p:pic>
        <p:nvPicPr>
          <p:cNvPr id="8" name="Picture 7">
            <a:extLst>
              <a:ext uri="{FF2B5EF4-FFF2-40B4-BE49-F238E27FC236}">
                <a16:creationId xmlns:a16="http://schemas.microsoft.com/office/drawing/2014/main" id="{794C420A-B51A-EF46-702D-55427827D689}"/>
              </a:ext>
            </a:extLst>
          </p:cNvPr>
          <p:cNvPicPr>
            <a:picLocks noChangeAspect="1"/>
          </p:cNvPicPr>
          <p:nvPr/>
        </p:nvPicPr>
        <p:blipFill>
          <a:blip r:embed="rId3"/>
          <a:stretch>
            <a:fillRect/>
          </a:stretch>
        </p:blipFill>
        <p:spPr>
          <a:xfrm>
            <a:off x="330644" y="68179"/>
            <a:ext cx="2912668" cy="2058858"/>
          </a:xfrm>
          <a:prstGeom prst="rect">
            <a:avLst/>
          </a:prstGeom>
        </p:spPr>
      </p:pic>
      <p:sp>
        <p:nvSpPr>
          <p:cNvPr id="2141" name="Google Shape;2141;p66"/>
          <p:cNvSpPr txBox="1">
            <a:spLocks noGrp="1"/>
          </p:cNvSpPr>
          <p:nvPr>
            <p:ph type="title"/>
          </p:nvPr>
        </p:nvSpPr>
        <p:spPr>
          <a:xfrm>
            <a:off x="3058522" y="83622"/>
            <a:ext cx="3305701" cy="10677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b="1" dirty="0">
                <a:effectLst/>
                <a:latin typeface="Calibri" panose="020F0502020204030204" pitchFamily="34" charset="0"/>
                <a:ea typeface="SimSun" panose="02010600030101010101" pitchFamily="2" charset="-122"/>
                <a:cs typeface="Calibri" panose="020F0502020204030204" pitchFamily="34" charset="0"/>
              </a:rPr>
              <a:t>An overview of Agile Development Methodology for InventoryMax:</a:t>
            </a:r>
            <a:br>
              <a:rPr lang="en-US" sz="2000" dirty="0">
                <a:effectLst/>
                <a:latin typeface="Calibri" panose="020F0502020204030204" pitchFamily="34" charset="0"/>
                <a:ea typeface="SimSun" panose="02010600030101010101" pitchFamily="2" charset="-122"/>
                <a:cs typeface="Times New Roman" panose="02020603050405020304" pitchFamily="18" charset="0"/>
              </a:rPr>
            </a:br>
            <a:endParaRPr sz="2000" dirty="0"/>
          </a:p>
        </p:txBody>
      </p:sp>
      <p:cxnSp>
        <p:nvCxnSpPr>
          <p:cNvPr id="2147" name="Google Shape;2147;p66"/>
          <p:cNvCxnSpPr>
            <a:cxnSpLocks/>
          </p:cNvCxnSpPr>
          <p:nvPr/>
        </p:nvCxnSpPr>
        <p:spPr>
          <a:xfrm>
            <a:off x="2884019" y="181269"/>
            <a:ext cx="3213958"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5" name="TextBox 14">
            <a:extLst>
              <a:ext uri="{FF2B5EF4-FFF2-40B4-BE49-F238E27FC236}">
                <a16:creationId xmlns:a16="http://schemas.microsoft.com/office/drawing/2014/main" id="{4171FAEE-8ED3-2F25-2AD1-9BEE268B9530}"/>
              </a:ext>
            </a:extLst>
          </p:cNvPr>
          <p:cNvSpPr txBox="1"/>
          <p:nvPr/>
        </p:nvSpPr>
        <p:spPr>
          <a:xfrm>
            <a:off x="533255" y="2238801"/>
            <a:ext cx="2350764" cy="1635063"/>
          </a:xfrm>
          <a:prstGeom prst="rect">
            <a:avLst/>
          </a:prstGeom>
          <a:noFill/>
        </p:spPr>
        <p:txBody>
          <a:bodyPr wrap="square" rtlCol="0">
            <a:spAutoFit/>
          </a:bodyPr>
          <a:lstStyle/>
          <a:p>
            <a:pPr marL="0" marR="0" indent="0">
              <a:lnSpc>
                <a:spcPct val="115000"/>
              </a:lnSpc>
              <a:spcBef>
                <a:spcPts val="0"/>
              </a:spcBef>
              <a:spcAft>
                <a:spcPts val="0"/>
              </a:spcAft>
              <a:buNone/>
            </a:pPr>
            <a:r>
              <a:rPr lang="en-US" sz="1050" b="1" dirty="0">
                <a:solidFill>
                  <a:srgbClr val="FF3300"/>
                </a:solidFill>
                <a:effectLst/>
                <a:latin typeface="Calibri" panose="020F0502020204030204" pitchFamily="34" charset="0"/>
                <a:ea typeface="SimSun" panose="02010600030101010101" pitchFamily="2" charset="-122"/>
                <a:cs typeface="Calibri" panose="020F0502020204030204" pitchFamily="34" charset="0"/>
              </a:rPr>
              <a:t>Agile Manifesto Values: </a:t>
            </a:r>
            <a:endParaRPr lang="en-US" sz="1050" dirty="0">
              <a:solidFill>
                <a:srgbClr val="FF3300"/>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12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1. Individuals and interactions</a:t>
            </a:r>
            <a:endParaRPr lang="en-US" sz="12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12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2. Working software</a:t>
            </a:r>
            <a:endParaRPr lang="en-US" sz="12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12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3. Customer collaboration</a:t>
            </a:r>
            <a:endParaRPr lang="en-US" sz="12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12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4. Responding to change</a:t>
            </a:r>
            <a:endParaRPr lang="en-US" sz="12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105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 </a:t>
            </a:r>
            <a:endParaRPr lang="en-US" sz="105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6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 </a:t>
            </a:r>
            <a:endParaRPr lang="en-US" sz="6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endParaRPr lang="en-US" dirty="0"/>
          </a:p>
        </p:txBody>
      </p:sp>
      <p:sp>
        <p:nvSpPr>
          <p:cNvPr id="20" name="TextBox 19">
            <a:extLst>
              <a:ext uri="{FF2B5EF4-FFF2-40B4-BE49-F238E27FC236}">
                <a16:creationId xmlns:a16="http://schemas.microsoft.com/office/drawing/2014/main" id="{55A4F481-5A1E-80AF-FBF1-2CC1289860DD}"/>
              </a:ext>
            </a:extLst>
          </p:cNvPr>
          <p:cNvSpPr txBox="1"/>
          <p:nvPr/>
        </p:nvSpPr>
        <p:spPr>
          <a:xfrm>
            <a:off x="5864598" y="1924690"/>
            <a:ext cx="2269077" cy="1546577"/>
          </a:xfrm>
          <a:prstGeom prst="rect">
            <a:avLst/>
          </a:prstGeom>
          <a:noFill/>
        </p:spPr>
        <p:txBody>
          <a:bodyPr wrap="square" rtlCol="0">
            <a:spAutoFit/>
          </a:bodyPr>
          <a:lstStyle/>
          <a:p>
            <a:pPr marL="0" marR="0" indent="0">
              <a:lnSpc>
                <a:spcPct val="115000"/>
              </a:lnSpc>
              <a:spcBef>
                <a:spcPts val="0"/>
              </a:spcBef>
              <a:spcAft>
                <a:spcPts val="0"/>
              </a:spcAft>
              <a:buNone/>
            </a:pPr>
            <a:r>
              <a:rPr lang="en-US" sz="1000" b="1" dirty="0">
                <a:solidFill>
                  <a:srgbClr val="FF3300"/>
                </a:solidFill>
                <a:effectLst/>
                <a:latin typeface="Calibri" panose="020F0502020204030204" pitchFamily="34" charset="0"/>
                <a:ea typeface="SimSun" panose="02010600030101010101" pitchFamily="2" charset="-122"/>
                <a:cs typeface="Calibri" panose="020F0502020204030204" pitchFamily="34" charset="0"/>
              </a:rPr>
              <a:t>Agile Methodology for InventoryMax:</a:t>
            </a:r>
          </a:p>
          <a:p>
            <a:pPr marL="0" marR="0" indent="0">
              <a:lnSpc>
                <a:spcPct val="115000"/>
              </a:lnSpc>
              <a:spcBef>
                <a:spcPts val="0"/>
              </a:spcBef>
              <a:spcAft>
                <a:spcPts val="0"/>
              </a:spcAft>
              <a:buNone/>
            </a:pPr>
            <a:r>
              <a:rPr lang="en-US" sz="10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 1. Define project vision and goals</a:t>
            </a:r>
            <a:endParaRPr lang="en-US" sz="10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10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2. Identify stakeholders and their roles</a:t>
            </a:r>
            <a:endParaRPr lang="en-US" sz="10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10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3. Develop initial product backlog</a:t>
            </a:r>
            <a:endParaRPr lang="en-US" sz="10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10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4. Establish Agile team and roles</a:t>
            </a:r>
            <a:endParaRPr lang="en-US" sz="10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10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5. Plan iteration schedule and milestones </a:t>
            </a:r>
            <a:endParaRPr lang="en-US" sz="10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endParaRPr lang="en-US" dirty="0"/>
          </a:p>
        </p:txBody>
      </p:sp>
      <p:sp>
        <p:nvSpPr>
          <p:cNvPr id="21" name="TextBox 20">
            <a:extLst>
              <a:ext uri="{FF2B5EF4-FFF2-40B4-BE49-F238E27FC236}">
                <a16:creationId xmlns:a16="http://schemas.microsoft.com/office/drawing/2014/main" id="{60DA460D-B9D8-53CE-9728-5AE2D36FFF95}"/>
              </a:ext>
            </a:extLst>
          </p:cNvPr>
          <p:cNvSpPr txBox="1"/>
          <p:nvPr/>
        </p:nvSpPr>
        <p:spPr>
          <a:xfrm>
            <a:off x="533255" y="3609010"/>
            <a:ext cx="2350764" cy="1959126"/>
          </a:xfrm>
          <a:prstGeom prst="rect">
            <a:avLst/>
          </a:prstGeom>
          <a:noFill/>
        </p:spPr>
        <p:txBody>
          <a:bodyPr wrap="square" rtlCol="0">
            <a:spAutoFit/>
          </a:bodyPr>
          <a:lstStyle/>
          <a:p>
            <a:pPr marL="0" indent="0">
              <a:lnSpc>
                <a:spcPct val="115000"/>
              </a:lnSpc>
              <a:spcBef>
                <a:spcPts val="0"/>
              </a:spcBef>
              <a:buNone/>
            </a:pPr>
            <a:r>
              <a:rPr lang="en-US" sz="1000" b="1" dirty="0">
                <a:solidFill>
                  <a:srgbClr val="C0504D"/>
                </a:solidFill>
                <a:effectLst/>
                <a:latin typeface="Calibri" panose="020F0502020204030204" pitchFamily="34" charset="0"/>
                <a:ea typeface="SimSun" panose="02010600030101010101" pitchFamily="2" charset="-122"/>
                <a:cs typeface="Calibri" panose="020F0502020204030204" pitchFamily="34" charset="0"/>
              </a:rPr>
              <a:t> Sprint 0: Planning and Preparation</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1000" dirty="0">
                <a:solidFill>
                  <a:schemeClr val="bg1"/>
                </a:solidFill>
                <a:latin typeface="Calibri" panose="020F0502020204030204" pitchFamily="34" charset="0"/>
                <a:ea typeface="SimSun" panose="02010600030101010101" pitchFamily="2" charset="-122"/>
                <a:cs typeface="Calibri" panose="020F0502020204030204" pitchFamily="34" charset="0"/>
              </a:rPr>
              <a:t>1. </a:t>
            </a:r>
            <a:r>
              <a:rPr lang="en-US" sz="10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Prioritize product backlog items</a:t>
            </a:r>
            <a:endParaRPr lang="en-US" sz="10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10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2. Assign tasks to team members</a:t>
            </a:r>
            <a:endParaRPr lang="en-US" sz="10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10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3. Develop and test features</a:t>
            </a:r>
            <a:endParaRPr lang="en-US" sz="10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10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4. Conduct daily stand-ups and retrospectives</a:t>
            </a:r>
            <a:endParaRPr lang="en-US" sz="10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10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5. Demo working software to stakeholders</a:t>
            </a:r>
            <a:endParaRPr lang="en-US" sz="1000" b="1" dirty="0">
              <a:solidFill>
                <a:schemeClr val="bg1"/>
              </a:solidFill>
              <a:effectLst/>
              <a:latin typeface="Calibri" panose="020F0502020204030204" pitchFamily="34" charset="0"/>
              <a:ea typeface="SimSun" panose="02010600030101010101" pitchFamily="2" charset="-122"/>
              <a:cs typeface="Calibri" panose="020F0502020204030204" pitchFamily="34" charset="0"/>
            </a:endParaRPr>
          </a:p>
          <a:p>
            <a:pPr marL="0" marR="0" indent="0">
              <a:lnSpc>
                <a:spcPct val="115000"/>
              </a:lnSpc>
              <a:spcBef>
                <a:spcPts val="0"/>
              </a:spcBef>
              <a:spcAft>
                <a:spcPts val="0"/>
              </a:spcAft>
              <a:buNone/>
            </a:pPr>
            <a:r>
              <a:rPr lang="en-US" sz="1000" b="1" dirty="0">
                <a:solidFill>
                  <a:srgbClr val="C0504D"/>
                </a:solidFill>
                <a:effectLst/>
                <a:latin typeface="Calibri" panose="020F0502020204030204" pitchFamily="34" charset="0"/>
                <a:ea typeface="SimSun" panose="02010600030101010101" pitchFamily="2" charset="-122"/>
                <a:cs typeface="Calibri" panose="020F0502020204030204" pitchFamily="34" charset="0"/>
              </a:rPr>
              <a:t>     </a:t>
            </a:r>
          </a:p>
          <a:p>
            <a:pPr marL="0" marR="0" indent="0">
              <a:lnSpc>
                <a:spcPct val="115000"/>
              </a:lnSpc>
              <a:spcBef>
                <a:spcPts val="0"/>
              </a:spcBef>
              <a:spcAft>
                <a:spcPts val="0"/>
              </a:spcAft>
              <a:buNone/>
            </a:pPr>
            <a:r>
              <a:rPr lang="en-US" sz="800" b="1" dirty="0">
                <a:solidFill>
                  <a:srgbClr val="C0504D"/>
                </a:solidFill>
                <a:latin typeface="Calibri" panose="020F0502020204030204" pitchFamily="34" charset="0"/>
                <a:ea typeface="SimSun" panose="02010600030101010101" pitchFamily="2" charset="-122"/>
                <a:cs typeface="Calibri" panose="020F0502020204030204" pitchFamily="34" charset="0"/>
              </a:rPr>
              <a:t>  </a:t>
            </a:r>
          </a:p>
          <a:p>
            <a:pPr marL="0" marR="0" indent="0">
              <a:lnSpc>
                <a:spcPct val="115000"/>
              </a:lnSpc>
              <a:spcBef>
                <a:spcPts val="0"/>
              </a:spcBef>
              <a:spcAft>
                <a:spcPts val="0"/>
              </a:spcAft>
              <a:buNone/>
            </a:pPr>
            <a:r>
              <a:rPr lang="en-US" sz="800" b="1" dirty="0">
                <a:solidFill>
                  <a:srgbClr val="C0504D"/>
                </a:solidFill>
                <a:latin typeface="Calibri" panose="020F0502020204030204" pitchFamily="34" charset="0"/>
                <a:ea typeface="SimSun" panose="02010600030101010101" pitchFamily="2" charset="-122"/>
                <a:cs typeface="Calibri" panose="020F0502020204030204" pitchFamily="34" charset="0"/>
              </a:rPr>
              <a:t>  </a:t>
            </a:r>
            <a:endParaRPr lang="en-US" sz="800" dirty="0">
              <a:solidFill>
                <a:schemeClr val="bg1"/>
              </a:solidFill>
            </a:endParaRPr>
          </a:p>
        </p:txBody>
      </p:sp>
      <p:sp>
        <p:nvSpPr>
          <p:cNvPr id="22" name="TextBox 21">
            <a:extLst>
              <a:ext uri="{FF2B5EF4-FFF2-40B4-BE49-F238E27FC236}">
                <a16:creationId xmlns:a16="http://schemas.microsoft.com/office/drawing/2014/main" id="{750E18FC-71F8-34C5-9B94-B485BBF9737A}"/>
              </a:ext>
            </a:extLst>
          </p:cNvPr>
          <p:cNvSpPr txBox="1"/>
          <p:nvPr/>
        </p:nvSpPr>
        <p:spPr>
          <a:xfrm>
            <a:off x="2951390" y="1924690"/>
            <a:ext cx="2605576" cy="1497718"/>
          </a:xfrm>
          <a:prstGeom prst="rect">
            <a:avLst/>
          </a:prstGeom>
          <a:noFill/>
        </p:spPr>
        <p:txBody>
          <a:bodyPr wrap="square" rtlCol="0">
            <a:spAutoFit/>
          </a:bodyPr>
          <a:lstStyle/>
          <a:p>
            <a:pPr marL="0" marR="0" indent="0">
              <a:lnSpc>
                <a:spcPct val="115000"/>
              </a:lnSpc>
              <a:spcBef>
                <a:spcPts val="0"/>
              </a:spcBef>
              <a:spcAft>
                <a:spcPts val="0"/>
              </a:spcAft>
              <a:buNone/>
            </a:pPr>
            <a:r>
              <a:rPr lang="en-US" sz="1000" b="1" dirty="0">
                <a:solidFill>
                  <a:srgbClr val="CC3300"/>
                </a:solidFill>
                <a:effectLst/>
                <a:latin typeface="Calibri" panose="020F0502020204030204" pitchFamily="34" charset="0"/>
                <a:ea typeface="SimSun" panose="02010600030101010101" pitchFamily="2" charset="-122"/>
                <a:cs typeface="Calibri" panose="020F0502020204030204" pitchFamily="34" charset="0"/>
              </a:rPr>
              <a:t>Agile Principles:</a:t>
            </a:r>
            <a:endParaRPr lang="en-US" sz="1000" dirty="0">
              <a:solidFill>
                <a:srgbClr val="CC3300"/>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10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1. Deliver working software frequently</a:t>
            </a:r>
            <a:endParaRPr lang="en-US" sz="10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10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2. Welcome changing requirements</a:t>
            </a:r>
            <a:endParaRPr lang="en-US" sz="10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10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3. Collaborate with customers and stakeholders</a:t>
            </a:r>
            <a:endParaRPr lang="en-US" sz="10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10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4. Measure progress through working software</a:t>
            </a:r>
            <a:endParaRPr lang="en-US" sz="10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10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5. Continuous improvement</a:t>
            </a:r>
            <a:endParaRPr lang="en-US" sz="10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23" name="Picture 22">
            <a:extLst>
              <a:ext uri="{FF2B5EF4-FFF2-40B4-BE49-F238E27FC236}">
                <a16:creationId xmlns:a16="http://schemas.microsoft.com/office/drawing/2014/main" id="{FC28849A-0717-868B-380C-9630CEFC2F5A}"/>
              </a:ext>
            </a:extLst>
          </p:cNvPr>
          <p:cNvPicPr>
            <a:picLocks noChangeAspect="1"/>
          </p:cNvPicPr>
          <p:nvPr/>
        </p:nvPicPr>
        <p:blipFill>
          <a:blip r:embed="rId4"/>
          <a:stretch>
            <a:fillRect/>
          </a:stretch>
        </p:blipFill>
        <p:spPr>
          <a:xfrm>
            <a:off x="6166715" y="115510"/>
            <a:ext cx="2818254" cy="1675451"/>
          </a:xfrm>
          <a:prstGeom prst="rect">
            <a:avLst/>
          </a:prstGeom>
        </p:spPr>
      </p:pic>
      <p:sp>
        <p:nvSpPr>
          <p:cNvPr id="24" name="TextBox 23">
            <a:extLst>
              <a:ext uri="{FF2B5EF4-FFF2-40B4-BE49-F238E27FC236}">
                <a16:creationId xmlns:a16="http://schemas.microsoft.com/office/drawing/2014/main" id="{741E0199-DB8D-0E85-FFCD-F415A93237D6}"/>
              </a:ext>
            </a:extLst>
          </p:cNvPr>
          <p:cNvSpPr txBox="1"/>
          <p:nvPr/>
        </p:nvSpPr>
        <p:spPr>
          <a:xfrm>
            <a:off x="2816058" y="3609010"/>
            <a:ext cx="2099463" cy="1723549"/>
          </a:xfrm>
          <a:prstGeom prst="rect">
            <a:avLst/>
          </a:prstGeom>
          <a:noFill/>
        </p:spPr>
        <p:txBody>
          <a:bodyPr wrap="square" rtlCol="0">
            <a:spAutoFit/>
          </a:bodyPr>
          <a:lstStyle/>
          <a:p>
            <a:pPr marL="0" marR="0" indent="0">
              <a:lnSpc>
                <a:spcPct val="115000"/>
              </a:lnSpc>
              <a:spcBef>
                <a:spcPts val="0"/>
              </a:spcBef>
              <a:spcAft>
                <a:spcPts val="0"/>
              </a:spcAft>
              <a:buNone/>
            </a:pPr>
            <a:r>
              <a:rPr lang="en-US" sz="1000" b="1" dirty="0">
                <a:solidFill>
                  <a:srgbClr val="C0504D"/>
                </a:solidFill>
                <a:effectLst/>
                <a:latin typeface="Calibri" panose="020F0502020204030204" pitchFamily="34" charset="0"/>
                <a:ea typeface="SimSun" panose="02010600030101010101" pitchFamily="2" charset="-122"/>
                <a:cs typeface="Calibri" panose="020F0502020204030204" pitchFamily="34" charset="0"/>
              </a:rPr>
              <a:t>Sprint 1-4: Development Iterations</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10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1. Prioritize product backlog items</a:t>
            </a:r>
            <a:endParaRPr lang="en-US" sz="10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10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2. Assign tasks to team members</a:t>
            </a:r>
            <a:endParaRPr lang="en-US" sz="10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10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3. Develop and test features</a:t>
            </a:r>
            <a:endParaRPr lang="en-US" sz="10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10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4. Conduct daily stand-ups and retrospectives</a:t>
            </a:r>
            <a:endParaRPr lang="en-US" sz="10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10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5. Demo working software to stakeholders </a:t>
            </a:r>
            <a:endParaRPr lang="en-US" sz="10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endParaRPr lang="en-US" dirty="0"/>
          </a:p>
        </p:txBody>
      </p:sp>
      <p:sp>
        <p:nvSpPr>
          <p:cNvPr id="25" name="TextBox 24">
            <a:extLst>
              <a:ext uri="{FF2B5EF4-FFF2-40B4-BE49-F238E27FC236}">
                <a16:creationId xmlns:a16="http://schemas.microsoft.com/office/drawing/2014/main" id="{637200F1-BC2D-EBD6-84C7-A301694620AD}"/>
              </a:ext>
            </a:extLst>
          </p:cNvPr>
          <p:cNvSpPr txBox="1"/>
          <p:nvPr/>
        </p:nvSpPr>
        <p:spPr>
          <a:xfrm>
            <a:off x="5864598" y="3471267"/>
            <a:ext cx="2458643" cy="1496692"/>
          </a:xfrm>
          <a:prstGeom prst="rect">
            <a:avLst/>
          </a:prstGeom>
          <a:noFill/>
        </p:spPr>
        <p:txBody>
          <a:bodyPr wrap="square" rtlCol="0">
            <a:spAutoFit/>
          </a:bodyPr>
          <a:lstStyle/>
          <a:p>
            <a:pPr marL="0" marR="0" indent="0">
              <a:lnSpc>
                <a:spcPct val="115000"/>
              </a:lnSpc>
              <a:spcBef>
                <a:spcPts val="0"/>
              </a:spcBef>
              <a:spcAft>
                <a:spcPts val="0"/>
              </a:spcAft>
              <a:buNone/>
            </a:pPr>
            <a:r>
              <a:rPr lang="en-US" sz="1000" b="1" dirty="0">
                <a:solidFill>
                  <a:srgbClr val="C0504D"/>
                </a:solidFill>
                <a:effectLst/>
                <a:latin typeface="Calibri" panose="020F0502020204030204" pitchFamily="34" charset="0"/>
                <a:ea typeface="SimSun" panose="02010600030101010101" pitchFamily="2" charset="-122"/>
                <a:cs typeface="Calibri" panose="020F0502020204030204" pitchFamily="34" charset="0"/>
              </a:rPr>
              <a:t>Sprint 5-8: Continued Development and Refining</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10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1. Continue developing and testing features</a:t>
            </a:r>
            <a:endParaRPr lang="en-US" sz="10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10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2. Refine and iterate on existing features</a:t>
            </a:r>
            <a:endParaRPr lang="en-US" sz="10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10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3. Conduct user testing and feedback sessions</a:t>
            </a:r>
            <a:endParaRPr lang="en-US" sz="10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10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4. Address technical debt and bugs</a:t>
            </a:r>
            <a:endParaRPr lang="en-US" sz="10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10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5. Prepare for deployment</a:t>
            </a:r>
            <a:endParaRPr lang="en-US" sz="10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158"/>
        <p:cNvGrpSpPr/>
        <p:nvPr/>
      </p:nvGrpSpPr>
      <p:grpSpPr>
        <a:xfrm>
          <a:off x="0" y="0"/>
          <a:ext cx="0" cy="0"/>
          <a:chOff x="0" y="0"/>
          <a:chExt cx="0" cy="0"/>
        </a:xfrm>
      </p:grpSpPr>
      <p:pic>
        <p:nvPicPr>
          <p:cNvPr id="8" name="Picture 7">
            <a:extLst>
              <a:ext uri="{FF2B5EF4-FFF2-40B4-BE49-F238E27FC236}">
                <a16:creationId xmlns:a16="http://schemas.microsoft.com/office/drawing/2014/main" id="{92C36466-E6A2-EDBB-4C56-01991092A2D5}"/>
              </a:ext>
            </a:extLst>
          </p:cNvPr>
          <p:cNvPicPr>
            <a:picLocks noChangeAspect="1"/>
          </p:cNvPicPr>
          <p:nvPr/>
        </p:nvPicPr>
        <p:blipFill>
          <a:blip r:embed="rId3"/>
          <a:stretch>
            <a:fillRect/>
          </a:stretch>
        </p:blipFill>
        <p:spPr>
          <a:xfrm>
            <a:off x="3480067" y="2229598"/>
            <a:ext cx="1901945" cy="1901945"/>
          </a:xfrm>
          <a:prstGeom prst="rect">
            <a:avLst/>
          </a:prstGeom>
        </p:spPr>
      </p:pic>
      <p:pic>
        <p:nvPicPr>
          <p:cNvPr id="9" name="Picture 8">
            <a:extLst>
              <a:ext uri="{FF2B5EF4-FFF2-40B4-BE49-F238E27FC236}">
                <a16:creationId xmlns:a16="http://schemas.microsoft.com/office/drawing/2014/main" id="{EA206E6A-E895-1289-36E1-57FB098FCDA2}"/>
              </a:ext>
            </a:extLst>
          </p:cNvPr>
          <p:cNvPicPr>
            <a:picLocks noChangeAspect="1"/>
          </p:cNvPicPr>
          <p:nvPr/>
        </p:nvPicPr>
        <p:blipFill>
          <a:blip r:embed="rId3"/>
          <a:stretch>
            <a:fillRect/>
          </a:stretch>
        </p:blipFill>
        <p:spPr>
          <a:xfrm>
            <a:off x="4701329" y="-255355"/>
            <a:ext cx="1842753" cy="1842753"/>
          </a:xfrm>
          <a:prstGeom prst="rect">
            <a:avLst/>
          </a:prstGeom>
        </p:spPr>
      </p:pic>
      <p:pic>
        <p:nvPicPr>
          <p:cNvPr id="6" name="Picture 5">
            <a:extLst>
              <a:ext uri="{FF2B5EF4-FFF2-40B4-BE49-F238E27FC236}">
                <a16:creationId xmlns:a16="http://schemas.microsoft.com/office/drawing/2014/main" id="{4DE11A25-63E4-7D40-65CD-DCAE143C9E22}"/>
              </a:ext>
            </a:extLst>
          </p:cNvPr>
          <p:cNvPicPr>
            <a:picLocks noChangeAspect="1"/>
          </p:cNvPicPr>
          <p:nvPr/>
        </p:nvPicPr>
        <p:blipFill>
          <a:blip r:embed="rId4"/>
          <a:stretch>
            <a:fillRect/>
          </a:stretch>
        </p:blipFill>
        <p:spPr>
          <a:xfrm>
            <a:off x="483941" y="0"/>
            <a:ext cx="4001415" cy="1391236"/>
          </a:xfrm>
          <a:prstGeom prst="rect">
            <a:avLst/>
          </a:prstGeom>
        </p:spPr>
      </p:pic>
      <p:sp>
        <p:nvSpPr>
          <p:cNvPr id="2160" name="Google Shape;2160;p68"/>
          <p:cNvSpPr txBox="1">
            <a:spLocks noGrp="1"/>
          </p:cNvSpPr>
          <p:nvPr>
            <p:ph type="subTitle" idx="1"/>
          </p:nvPr>
        </p:nvSpPr>
        <p:spPr>
          <a:xfrm>
            <a:off x="431545" y="1241135"/>
            <a:ext cx="3305400" cy="3620587"/>
          </a:xfrm>
          <a:prstGeom prst="rect">
            <a:avLst/>
          </a:prstGeom>
        </p:spPr>
        <p:txBody>
          <a:bodyPr spcFirstLastPara="1" wrap="square" lIns="91425" tIns="91425" rIns="91425" bIns="91425" anchor="t" anchorCtr="0">
            <a:noAutofit/>
          </a:bodyPr>
          <a:lstStyle/>
          <a:p>
            <a:pPr marL="0" marR="0" indent="0">
              <a:lnSpc>
                <a:spcPct val="115000"/>
              </a:lnSpc>
              <a:spcBef>
                <a:spcPts val="0"/>
              </a:spcBef>
              <a:spcAft>
                <a:spcPts val="0"/>
              </a:spcAft>
              <a:buNone/>
            </a:pPr>
            <a:r>
              <a:rPr lang="en-US" sz="1050" b="1" dirty="0">
                <a:solidFill>
                  <a:schemeClr val="accent1">
                    <a:lumMod val="75000"/>
                  </a:schemeClr>
                </a:solidFill>
                <a:effectLst/>
                <a:latin typeface="Calibri" panose="020F0502020204030204" pitchFamily="34" charset="0"/>
                <a:ea typeface="SimSun" panose="02010600030101010101" pitchFamily="2" charset="-122"/>
                <a:cs typeface="Calibri" panose="020F0502020204030204" pitchFamily="34" charset="0"/>
              </a:rPr>
              <a:t>Deployment and Maintenance</a:t>
            </a:r>
            <a:endParaRPr lang="en-US" sz="1050" b="1"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9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1. Deploy </a:t>
            </a:r>
            <a:r>
              <a:rPr lang="en-US" sz="900" b="1" dirty="0">
                <a:solidFill>
                  <a:schemeClr val="bg1"/>
                </a:solidFill>
                <a:effectLst/>
                <a:latin typeface="Calibri" panose="020F0502020204030204" pitchFamily="34" charset="0"/>
                <a:ea typeface="SimSun" panose="02010600030101010101" pitchFamily="2" charset="-122"/>
                <a:cs typeface="Calibri" panose="020F0502020204030204" pitchFamily="34" charset="0"/>
              </a:rPr>
              <a:t>InventoryMax</a:t>
            </a:r>
            <a:r>
              <a:rPr lang="en-US" sz="9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 to production</a:t>
            </a:r>
            <a:endParaRPr lang="en-US" sz="9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9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2. Monitor and address production issues</a:t>
            </a:r>
            <a:endParaRPr lang="en-US" sz="9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9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3. Gather customer feedback and analytics</a:t>
            </a:r>
            <a:endParaRPr lang="en-US" sz="9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9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4. Plan future iterations and enhancements</a:t>
            </a:r>
            <a:endParaRPr lang="en-US" sz="9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9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5. Continuously improve and refine the product</a:t>
            </a:r>
            <a:endParaRPr lang="en-US" sz="9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9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 </a:t>
            </a:r>
            <a:endParaRPr lang="en-US" sz="9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1050" b="1" dirty="0">
                <a:solidFill>
                  <a:schemeClr val="accent1">
                    <a:lumMod val="75000"/>
                  </a:schemeClr>
                </a:solidFill>
                <a:effectLst/>
                <a:latin typeface="Calibri" panose="020F0502020204030204" pitchFamily="34" charset="0"/>
                <a:ea typeface="SimSun" panose="02010600030101010101" pitchFamily="2" charset="-122"/>
                <a:cs typeface="Calibri" panose="020F0502020204030204" pitchFamily="34" charset="0"/>
              </a:rPr>
              <a:t>Agile Roles</a:t>
            </a:r>
            <a:endParaRPr lang="en-US" sz="1050" b="1"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9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1. Product Owner: Responsible for product vision and backlog</a:t>
            </a:r>
            <a:endParaRPr lang="en-US" sz="9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9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2. Scrum Master: Facilitates Agile process and removes impediments</a:t>
            </a:r>
            <a:endParaRPr lang="en-US" sz="9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9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3. Development Team: Develops and tests </a:t>
            </a:r>
            <a:r>
              <a:rPr lang="en-US" sz="900" b="1" dirty="0">
                <a:solidFill>
                  <a:schemeClr val="bg1"/>
                </a:solidFill>
                <a:effectLst/>
                <a:latin typeface="Calibri" panose="020F0502020204030204" pitchFamily="34" charset="0"/>
                <a:ea typeface="SimSun" panose="02010600030101010101" pitchFamily="2" charset="-122"/>
                <a:cs typeface="Calibri" panose="020F0502020204030204" pitchFamily="34" charset="0"/>
              </a:rPr>
              <a:t>InventoryMax</a:t>
            </a:r>
            <a:r>
              <a:rPr lang="en-US" sz="9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 features</a:t>
            </a:r>
            <a:endParaRPr lang="en-US" sz="9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9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4. Stakeholders: Provide input and feedback on the product</a:t>
            </a:r>
            <a:endParaRPr lang="en-US" sz="9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9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 </a:t>
            </a:r>
            <a:endParaRPr lang="en-US" sz="9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1050" b="1" dirty="0">
                <a:solidFill>
                  <a:schemeClr val="accent1">
                    <a:lumMod val="75000"/>
                  </a:schemeClr>
                </a:solidFill>
                <a:effectLst/>
                <a:latin typeface="Calibri" panose="020F0502020204030204" pitchFamily="34" charset="0"/>
                <a:ea typeface="SimSun" panose="02010600030101010101" pitchFamily="2" charset="-122"/>
                <a:cs typeface="Calibri" panose="020F0502020204030204" pitchFamily="34" charset="0"/>
              </a:rPr>
              <a:t>Agile Ceremonies:</a:t>
            </a:r>
            <a:endParaRPr lang="en-US" sz="1050" b="1"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9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 1. Daily Stand-ups: Team discusses progress and plans</a:t>
            </a:r>
            <a:endParaRPr lang="en-US" sz="9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9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2. Sprint Planning: Team plans and commits to sprint goals</a:t>
            </a:r>
            <a:endParaRPr lang="en-US" sz="9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9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3. Sprint Review: Team demos working software to stakeholders</a:t>
            </a:r>
            <a:endParaRPr lang="en-US" sz="9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9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4. Sprint Retrospective: Team reflects and improves processes</a:t>
            </a:r>
            <a:endParaRPr lang="en-US" sz="9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9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5. Backlog Refinement: Team refines and prioritizes product backlog</a:t>
            </a:r>
            <a:endParaRPr lang="en-US" sz="9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1400" dirty="0">
                <a:effectLst/>
                <a:latin typeface="Calibri" panose="020F0502020204030204" pitchFamily="34" charset="0"/>
                <a:ea typeface="SimSun" panose="02010600030101010101" pitchFamily="2" charset="-122"/>
                <a:cs typeface="Calibri" panose="020F0502020204030204" pitchFamily="34" charset="0"/>
              </a:rPr>
              <a:t> </a:t>
            </a:r>
            <a:endParaRPr dirty="0"/>
          </a:p>
          <a:p>
            <a:pPr marL="0" lvl="0" indent="0" algn="l" rtl="0">
              <a:spcBef>
                <a:spcPts val="0"/>
              </a:spcBef>
              <a:spcAft>
                <a:spcPts val="0"/>
              </a:spcAft>
              <a:buNone/>
            </a:pPr>
            <a:endParaRPr dirty="0"/>
          </a:p>
        </p:txBody>
      </p:sp>
      <p:sp>
        <p:nvSpPr>
          <p:cNvPr id="3" name="TextBox 2">
            <a:extLst>
              <a:ext uri="{FF2B5EF4-FFF2-40B4-BE49-F238E27FC236}">
                <a16:creationId xmlns:a16="http://schemas.microsoft.com/office/drawing/2014/main" id="{88326647-FAFD-5F9A-9B1F-6B781F3661E2}"/>
              </a:ext>
            </a:extLst>
          </p:cNvPr>
          <p:cNvSpPr txBox="1"/>
          <p:nvPr/>
        </p:nvSpPr>
        <p:spPr>
          <a:xfrm>
            <a:off x="5559461" y="1241135"/>
            <a:ext cx="3305400" cy="4130361"/>
          </a:xfrm>
          <a:prstGeom prst="rect">
            <a:avLst/>
          </a:prstGeom>
          <a:noFill/>
        </p:spPr>
        <p:txBody>
          <a:bodyPr wrap="square" rtlCol="0">
            <a:spAutoFit/>
          </a:bodyPr>
          <a:lstStyle/>
          <a:p>
            <a:pPr marL="0" marR="0" indent="0">
              <a:lnSpc>
                <a:spcPct val="115000"/>
              </a:lnSpc>
              <a:spcBef>
                <a:spcPts val="0"/>
              </a:spcBef>
              <a:spcAft>
                <a:spcPts val="0"/>
              </a:spcAft>
              <a:buNone/>
            </a:pPr>
            <a:r>
              <a:rPr lang="en-US" sz="1100" b="1" dirty="0">
                <a:solidFill>
                  <a:schemeClr val="accent1">
                    <a:lumMod val="75000"/>
                  </a:schemeClr>
                </a:solidFill>
                <a:effectLst/>
                <a:latin typeface="Calibri" panose="020F0502020204030204" pitchFamily="34" charset="0"/>
                <a:ea typeface="SimSun" panose="02010600030101010101" pitchFamily="2" charset="-122"/>
                <a:cs typeface="Calibri" panose="020F0502020204030204" pitchFamily="34" charset="0"/>
              </a:rPr>
              <a:t>Agile Tools</a:t>
            </a:r>
            <a:endParaRPr lang="en-US" sz="900" b="1"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105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1. Jira or Trello for project management</a:t>
            </a:r>
            <a:endParaRPr lang="en-US" sz="8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105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2. GitHub or Bitbucket for version control</a:t>
            </a:r>
            <a:endParaRPr lang="en-US" sz="8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105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3. Slack or Microsoft Teams for communication</a:t>
            </a:r>
            <a:endParaRPr lang="en-US" sz="8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105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4. Zoom or Google Meet for remote meetings</a:t>
            </a:r>
            <a:endParaRPr lang="en-US" sz="7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10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 </a:t>
            </a:r>
            <a:endParaRPr lang="en-US" sz="7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1050" b="1" dirty="0">
                <a:solidFill>
                  <a:schemeClr val="accent1">
                    <a:lumMod val="75000"/>
                  </a:schemeClr>
                </a:solidFill>
                <a:effectLst/>
                <a:latin typeface="Calibri" panose="020F0502020204030204" pitchFamily="34" charset="0"/>
                <a:ea typeface="SimSun" panose="02010600030101010101" pitchFamily="2" charset="-122"/>
                <a:cs typeface="Calibri" panose="020F0502020204030204" pitchFamily="34" charset="0"/>
              </a:rPr>
              <a:t>Benefits of Agile for InventoryMax</a:t>
            </a:r>
            <a:endParaRPr lang="en-US" sz="800"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9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 </a:t>
            </a:r>
            <a:r>
              <a:rPr lang="en-US" sz="10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1. Faster time-to-market</a:t>
            </a:r>
            <a:endParaRPr lang="en-US" sz="7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10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2. Increased customer satisfaction</a:t>
            </a:r>
            <a:endParaRPr lang="en-US" sz="7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10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3. Improved team collaboration and communication</a:t>
            </a:r>
            <a:endParaRPr lang="en-US" sz="7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10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4. Greater flexibility and adaptability</a:t>
            </a:r>
            <a:endParaRPr lang="en-US" sz="7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10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5. Continuous improvement and refinement</a:t>
            </a:r>
          </a:p>
          <a:p>
            <a:pPr marL="0" marR="0" indent="0">
              <a:lnSpc>
                <a:spcPct val="115000"/>
              </a:lnSpc>
              <a:spcBef>
                <a:spcPts val="0"/>
              </a:spcBef>
              <a:spcAft>
                <a:spcPts val="0"/>
              </a:spcAft>
              <a:buNone/>
            </a:pPr>
            <a:endParaRPr lang="en-US" sz="800" dirty="0">
              <a:solidFill>
                <a:schemeClr val="bg1"/>
              </a:solidFill>
              <a:effectLst/>
              <a:latin typeface="Calibri" panose="020F0502020204030204" pitchFamily="34" charset="0"/>
              <a:ea typeface="SimSun" panose="02010600030101010101" pitchFamily="2" charset="-122"/>
              <a:cs typeface="Calibri" panose="020F0502020204030204" pitchFamily="34" charset="0"/>
            </a:endParaRPr>
          </a:p>
          <a:p>
            <a:pPr marL="0" marR="0" indent="0">
              <a:lnSpc>
                <a:spcPct val="115000"/>
              </a:lnSpc>
              <a:spcBef>
                <a:spcPts val="0"/>
              </a:spcBef>
              <a:spcAft>
                <a:spcPts val="0"/>
              </a:spcAft>
              <a:buNone/>
            </a:pPr>
            <a:r>
              <a:rPr lang="en-US" sz="1050" b="1" dirty="0">
                <a:solidFill>
                  <a:schemeClr val="accent1">
                    <a:lumMod val="75000"/>
                  </a:schemeClr>
                </a:solidFill>
                <a:effectLst/>
                <a:latin typeface="Calibri" panose="020F0502020204030204" pitchFamily="34" charset="0"/>
                <a:ea typeface="SimSun" panose="02010600030101010101" pitchFamily="2" charset="-122"/>
                <a:cs typeface="Calibri" panose="020F0502020204030204" pitchFamily="34" charset="0"/>
              </a:rPr>
              <a:t>Challenges and Mitigants:</a:t>
            </a:r>
            <a:r>
              <a:rPr lang="en-US" sz="1050" dirty="0">
                <a:solidFill>
                  <a:schemeClr val="accent1">
                    <a:lumMod val="75000"/>
                  </a:schemeClr>
                </a:solidFill>
                <a:effectLst/>
                <a:latin typeface="Calibri" panose="020F0502020204030204" pitchFamily="34" charset="0"/>
                <a:ea typeface="SimSun" panose="02010600030101010101" pitchFamily="2" charset="-122"/>
                <a:cs typeface="Calibri" panose="020F0502020204030204" pitchFamily="34" charset="0"/>
              </a:rPr>
              <a:t> </a:t>
            </a:r>
            <a:endParaRPr lang="en-US" sz="1000"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9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1. Change management: Establish clear communication and stakeholder buy-in.</a:t>
            </a:r>
            <a:endParaRPr lang="en-US" sz="9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9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2. Team coordination: Use Agile tools and ceremonies to facilitate collaboration.</a:t>
            </a:r>
            <a:endParaRPr lang="en-US" sz="9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10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3. Prioritization: </a:t>
            </a:r>
            <a:r>
              <a:rPr lang="en-US" sz="9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Use </a:t>
            </a:r>
            <a:r>
              <a:rPr lang="en-US" sz="900" dirty="0" err="1">
                <a:solidFill>
                  <a:schemeClr val="bg1"/>
                </a:solidFill>
                <a:effectLst/>
                <a:latin typeface="Calibri" panose="020F0502020204030204" pitchFamily="34" charset="0"/>
                <a:ea typeface="SimSun" panose="02010600030101010101" pitchFamily="2" charset="-122"/>
                <a:cs typeface="Calibri" panose="020F0502020204030204" pitchFamily="34" charset="0"/>
              </a:rPr>
              <a:t>MoSCoW</a:t>
            </a:r>
            <a:r>
              <a:rPr lang="en-US" sz="9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 or RICE framework to prioritize features.</a:t>
            </a:r>
            <a:endParaRPr lang="en-US" sz="9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9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4. </a:t>
            </a:r>
            <a:r>
              <a:rPr lang="en-US" sz="1000" b="1" dirty="0">
                <a:solidFill>
                  <a:schemeClr val="bg1"/>
                </a:solidFill>
                <a:effectLst/>
                <a:latin typeface="Calibri" panose="020F0502020204030204" pitchFamily="34" charset="0"/>
                <a:ea typeface="SimSun" panose="02010600030101010101" pitchFamily="2" charset="-122"/>
                <a:cs typeface="Calibri" panose="020F0502020204030204" pitchFamily="34" charset="0"/>
              </a:rPr>
              <a:t>Technical debt: </a:t>
            </a:r>
            <a:r>
              <a:rPr lang="en-US" sz="9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Schedule regular refactoring and testing.</a:t>
            </a:r>
            <a:endParaRPr lang="en-US" sz="9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9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 </a:t>
            </a:r>
            <a:endParaRPr lang="en-US" sz="9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endParaRPr lang="en-US" dirty="0"/>
          </a:p>
        </p:txBody>
      </p:sp>
      <p:sp>
        <p:nvSpPr>
          <p:cNvPr id="11" name="TextBox 10">
            <a:extLst>
              <a:ext uri="{FF2B5EF4-FFF2-40B4-BE49-F238E27FC236}">
                <a16:creationId xmlns:a16="http://schemas.microsoft.com/office/drawing/2014/main" id="{C10C6B00-532C-4290-2B18-D45AC8546120}"/>
              </a:ext>
            </a:extLst>
          </p:cNvPr>
          <p:cNvSpPr txBox="1"/>
          <p:nvPr/>
        </p:nvSpPr>
        <p:spPr>
          <a:xfrm>
            <a:off x="3464802" y="1435804"/>
            <a:ext cx="2079394" cy="2891561"/>
          </a:xfrm>
          <a:prstGeom prst="rect">
            <a:avLst/>
          </a:prstGeom>
          <a:noFill/>
        </p:spPr>
        <p:txBody>
          <a:bodyPr wrap="square" rtlCol="0">
            <a:spAutoFit/>
          </a:bodyPr>
          <a:lstStyle/>
          <a:p>
            <a:pPr marL="0" marR="0" indent="0">
              <a:lnSpc>
                <a:spcPct val="115000"/>
              </a:lnSpc>
              <a:spcBef>
                <a:spcPts val="0"/>
              </a:spcBef>
              <a:spcAft>
                <a:spcPts val="0"/>
              </a:spcAft>
              <a:buNone/>
            </a:pPr>
            <a:r>
              <a:rPr lang="en-US" sz="1100" b="1" dirty="0">
                <a:solidFill>
                  <a:schemeClr val="accent1">
                    <a:lumMod val="75000"/>
                  </a:schemeClr>
                </a:solidFill>
                <a:effectLst/>
                <a:latin typeface="Calibri" panose="020F0502020204030204" pitchFamily="34" charset="0"/>
                <a:ea typeface="SimSun" panose="02010600030101010101" pitchFamily="2" charset="-122"/>
                <a:cs typeface="Calibri" panose="020F0502020204030204" pitchFamily="34" charset="0"/>
              </a:rPr>
              <a:t>InventoryMax </a:t>
            </a:r>
            <a:r>
              <a:rPr lang="en-US" sz="1100" dirty="0">
                <a:solidFill>
                  <a:schemeClr val="accent1">
                    <a:lumMod val="75000"/>
                  </a:schemeClr>
                </a:solidFill>
                <a:effectLst/>
                <a:latin typeface="Calibri" panose="020F0502020204030204" pitchFamily="34" charset="0"/>
                <a:ea typeface="SimSun" panose="02010600030101010101" pitchFamily="2" charset="-122"/>
                <a:cs typeface="Calibri" panose="020F0502020204030204" pitchFamily="34" charset="0"/>
              </a:rPr>
              <a:t>development team can deliver a high-quality, customer-centric product that meets evolving business needs by adopting these Agile methodologies.</a:t>
            </a:r>
            <a:endParaRPr lang="en-US" sz="1100"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endParaRPr lang="en-US" sz="8000" dirty="0">
              <a:solidFill>
                <a:schemeClr val="accent5">
                  <a:lumMod val="20000"/>
                  <a:lumOff val="80000"/>
                </a:schemeClr>
              </a:solidFill>
              <a:effectLst/>
              <a:latin typeface="Calibri" panose="020F0502020204030204" pitchFamily="34" charset="0"/>
              <a:ea typeface="SimSun" panose="02010600030101010101" pitchFamily="2" charset="-122"/>
              <a:cs typeface="Times New Roman" panose="02020603050405020304" pitchFamily="18" charset="0"/>
            </a:endParaRPr>
          </a:p>
          <a:p>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78"/>
        <p:cNvGrpSpPr/>
        <p:nvPr/>
      </p:nvGrpSpPr>
      <p:grpSpPr>
        <a:xfrm>
          <a:off x="0" y="0"/>
          <a:ext cx="0" cy="0"/>
          <a:chOff x="0" y="0"/>
          <a:chExt cx="0" cy="0"/>
        </a:xfrm>
      </p:grpSpPr>
      <p:pic>
        <p:nvPicPr>
          <p:cNvPr id="7" name="Picture 6">
            <a:extLst>
              <a:ext uri="{FF2B5EF4-FFF2-40B4-BE49-F238E27FC236}">
                <a16:creationId xmlns:a16="http://schemas.microsoft.com/office/drawing/2014/main" id="{7C6892DC-2CFD-139D-145B-E6BD9BA921E9}"/>
              </a:ext>
            </a:extLst>
          </p:cNvPr>
          <p:cNvPicPr>
            <a:picLocks noChangeAspect="1"/>
          </p:cNvPicPr>
          <p:nvPr/>
        </p:nvPicPr>
        <p:blipFill>
          <a:blip r:embed="rId3"/>
          <a:stretch>
            <a:fillRect/>
          </a:stretch>
        </p:blipFill>
        <p:spPr>
          <a:xfrm>
            <a:off x="4328123" y="0"/>
            <a:ext cx="2349750" cy="5277173"/>
          </a:xfrm>
          <a:prstGeom prst="rect">
            <a:avLst/>
          </a:prstGeom>
        </p:spPr>
      </p:pic>
      <p:sp>
        <p:nvSpPr>
          <p:cNvPr id="2179" name="Google Shape;2179;p69"/>
          <p:cNvSpPr txBox="1">
            <a:spLocks noGrp="1"/>
          </p:cNvSpPr>
          <p:nvPr>
            <p:ph type="title"/>
          </p:nvPr>
        </p:nvSpPr>
        <p:spPr>
          <a:xfrm>
            <a:off x="223928" y="113568"/>
            <a:ext cx="3476533" cy="941400"/>
          </a:xfrm>
          <a:prstGeom prst="rect">
            <a:avLst/>
          </a:prstGeom>
        </p:spPr>
        <p:txBody>
          <a:bodyPr spcFirstLastPara="1" wrap="square" lIns="91425" tIns="91425" rIns="91425" bIns="91425" anchor="t" anchorCtr="0">
            <a:noAutofit/>
          </a:bodyPr>
          <a:lstStyle/>
          <a:p>
            <a:pPr marL="0" marR="0" algn="ctr">
              <a:lnSpc>
                <a:spcPct val="107000"/>
              </a:lnSpc>
              <a:spcBef>
                <a:spcPts val="0"/>
              </a:spcBef>
              <a:spcAft>
                <a:spcPts val="800"/>
              </a:spcAft>
            </a:pPr>
            <a:r>
              <a:rPr lang="en-US" sz="16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PRODUCT STRATEGY VS PRODUCT ROADMAP </a:t>
            </a:r>
            <a:endParaRPr lang="en-US" sz="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80" name="Google Shape;2180;p69"/>
          <p:cNvSpPr txBox="1">
            <a:spLocks noGrp="1"/>
          </p:cNvSpPr>
          <p:nvPr>
            <p:ph type="body" idx="1"/>
          </p:nvPr>
        </p:nvSpPr>
        <p:spPr>
          <a:xfrm>
            <a:off x="3014621" y="608095"/>
            <a:ext cx="2911558" cy="4421838"/>
          </a:xfrm>
          <a:prstGeom prst="rect">
            <a:avLst/>
          </a:prstGeom>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200" b="1" kern="100" dirty="0">
                <a:solidFill>
                  <a:schemeClr val="tx1"/>
                </a:solidFill>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Product Vision</a:t>
            </a:r>
            <a:endParaRPr lang="en-US" sz="1050" kern="100" dirty="0">
              <a:solidFill>
                <a:schemeClr val="tx1"/>
              </a:solidFill>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800"/>
              </a:spcAft>
              <a:buNone/>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To empower small-scale businesses in Nigeria to optimize their inventory management, streamline operations, and drive growth through a user-friendly, automated, and data-driven platform."</a:t>
            </a:r>
            <a:endParaRPr lang="en-US" sz="1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100" b="1" kern="100" dirty="0">
                <a:solidFill>
                  <a:schemeClr val="tx1"/>
                </a:solidFill>
                <a:effectLst/>
                <a:highlight>
                  <a:srgbClr val="FFFF00"/>
                </a:highlight>
                <a:latin typeface="Calibri" panose="020F0502020204030204" pitchFamily="34" charset="0"/>
                <a:ea typeface="Calibri" panose="020F0502020204030204" pitchFamily="34" charset="0"/>
                <a:cs typeface="Calibri" panose="020F0502020204030204" pitchFamily="34" charset="0"/>
              </a:rPr>
              <a:t>Goals and Objectives:</a:t>
            </a:r>
            <a:endParaRPr lang="en-US" sz="1000" kern="100" dirty="0">
              <a:solidFill>
                <a:schemeClr val="tx1"/>
              </a:solidFill>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100" kern="100" dirty="0">
                <a:effectLst/>
                <a:latin typeface="Calibri" panose="020F0502020204030204" pitchFamily="34" charset="0"/>
                <a:ea typeface="Calibri" panose="020F0502020204030204" pitchFamily="34" charset="0"/>
                <a:cs typeface="Calibri" panose="020F0502020204030204" pitchFamily="34" charset="0"/>
              </a:rPr>
              <a:t>1. Improve inventory accuracy and visibility</a:t>
            </a:r>
            <a:endParaRPr lang="en-US" sz="1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100" kern="100" dirty="0">
                <a:effectLst/>
                <a:latin typeface="Calibri" panose="020F0502020204030204" pitchFamily="34" charset="0"/>
                <a:ea typeface="Calibri" panose="020F0502020204030204" pitchFamily="34" charset="0"/>
                <a:cs typeface="Calibri" panose="020F0502020204030204" pitchFamily="34" charset="0"/>
              </a:rPr>
              <a:t>2. Reduce stockouts and overstocking</a:t>
            </a:r>
            <a:endParaRPr lang="en-US" sz="1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100" kern="100" dirty="0">
                <a:effectLst/>
                <a:latin typeface="Calibri" panose="020F0502020204030204" pitchFamily="34" charset="0"/>
                <a:ea typeface="Calibri" panose="020F0502020204030204" pitchFamily="34" charset="0"/>
                <a:cs typeface="Calibri" panose="020F0502020204030204" pitchFamily="34" charset="0"/>
              </a:rPr>
              <a:t>3. Enhance operational efficiency and productivity</a:t>
            </a:r>
            <a:endParaRPr lang="en-US" sz="1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100" kern="100" dirty="0">
                <a:effectLst/>
                <a:latin typeface="Calibri" panose="020F0502020204030204" pitchFamily="34" charset="0"/>
                <a:ea typeface="Calibri" panose="020F0502020204030204" pitchFamily="34" charset="0"/>
                <a:cs typeface="Calibri" panose="020F0502020204030204" pitchFamily="34" charset="0"/>
              </a:rPr>
              <a:t>4. Provide real-time data for informed decision-making</a:t>
            </a:r>
            <a:endParaRPr lang="en-US" sz="1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100" kern="100" dirty="0">
                <a:effectLst/>
                <a:latin typeface="Calibri" panose="020F0502020204030204" pitchFamily="34" charset="0"/>
                <a:ea typeface="Calibri" panose="020F0502020204030204" pitchFamily="34" charset="0"/>
                <a:cs typeface="Calibri" panose="020F0502020204030204" pitchFamily="34" charset="0"/>
              </a:rPr>
              <a:t>5. Integrate with existing e-commerce platforms and accounting software</a:t>
            </a:r>
            <a:endParaRPr lang="en-US" sz="1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100" b="1" kern="100" dirty="0">
                <a:solidFill>
                  <a:srgbClr val="000000"/>
                </a:solidFill>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Market Overview/Analysis</a:t>
            </a:r>
            <a:endParaRPr lang="en-US" sz="1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The inventory management market is growing rapidly, and is driven by:</a:t>
            </a:r>
            <a:endParaRPr lang="en-US" sz="1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1. E-commerce growth</a:t>
            </a:r>
            <a:endParaRPr lang="en-US" sz="1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2. Increasing demand for real-time inventory tracking</a:t>
            </a:r>
            <a:endParaRPr lang="en-US" sz="1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3. Need for efficient supply chain management</a:t>
            </a:r>
            <a:endParaRPr lang="en-US" sz="700" kern="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2181" name="Google Shape;2181;p69"/>
          <p:cNvCxnSpPr>
            <a:cxnSpLocks/>
          </p:cNvCxnSpPr>
          <p:nvPr/>
        </p:nvCxnSpPr>
        <p:spPr>
          <a:xfrm>
            <a:off x="475157" y="210822"/>
            <a:ext cx="2757378" cy="0"/>
          </a:xfrm>
          <a:prstGeom prst="straightConnector1">
            <a:avLst/>
          </a:prstGeom>
          <a:noFill/>
          <a:ln w="9525" cap="flat" cmpd="sng">
            <a:solidFill>
              <a:srgbClr val="FFFF00"/>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182" name="Google Shape;2182;p69"/>
          <p:cNvPicPr preferRelativeResize="0"/>
          <p:nvPr/>
        </p:nvPicPr>
        <p:blipFill>
          <a:blip r:embed="rId4">
            <a:alphaModFix/>
          </a:blip>
          <a:stretch>
            <a:fillRect/>
          </a:stretch>
        </p:blipFill>
        <p:spPr>
          <a:xfrm>
            <a:off x="6286731" y="4425501"/>
            <a:ext cx="2539443" cy="747400"/>
          </a:xfrm>
          <a:prstGeom prst="rect">
            <a:avLst/>
          </a:prstGeom>
          <a:noFill/>
          <a:ln>
            <a:noFill/>
          </a:ln>
        </p:spPr>
      </p:pic>
      <p:pic>
        <p:nvPicPr>
          <p:cNvPr id="2183" name="Google Shape;2183;p69"/>
          <p:cNvPicPr preferRelativeResize="0"/>
          <p:nvPr/>
        </p:nvPicPr>
        <p:blipFill>
          <a:blip r:embed="rId5">
            <a:alphaModFix/>
          </a:blip>
          <a:stretch>
            <a:fillRect/>
          </a:stretch>
        </p:blipFill>
        <p:spPr>
          <a:xfrm rot="10800000">
            <a:off x="2707177" y="1634837"/>
            <a:ext cx="1976586" cy="747400"/>
          </a:xfrm>
          <a:prstGeom prst="rect">
            <a:avLst/>
          </a:prstGeom>
          <a:noFill/>
          <a:ln>
            <a:noFill/>
          </a:ln>
        </p:spPr>
      </p:pic>
      <p:pic>
        <p:nvPicPr>
          <p:cNvPr id="2184" name="Google Shape;2184;p69"/>
          <p:cNvPicPr preferRelativeResize="0"/>
          <p:nvPr/>
        </p:nvPicPr>
        <p:blipFill>
          <a:blip r:embed="rId6">
            <a:alphaModFix/>
          </a:blip>
          <a:stretch>
            <a:fillRect/>
          </a:stretch>
        </p:blipFill>
        <p:spPr>
          <a:xfrm>
            <a:off x="2269534" y="3221421"/>
            <a:ext cx="2939569" cy="682400"/>
          </a:xfrm>
          <a:prstGeom prst="rect">
            <a:avLst/>
          </a:prstGeom>
          <a:noFill/>
          <a:ln>
            <a:noFill/>
          </a:ln>
        </p:spPr>
      </p:pic>
      <p:pic>
        <p:nvPicPr>
          <p:cNvPr id="2185" name="Google Shape;2185;p69"/>
          <p:cNvPicPr preferRelativeResize="0"/>
          <p:nvPr/>
        </p:nvPicPr>
        <p:blipFill>
          <a:blip r:embed="rId7">
            <a:alphaModFix/>
          </a:blip>
          <a:stretch>
            <a:fillRect/>
          </a:stretch>
        </p:blipFill>
        <p:spPr>
          <a:xfrm>
            <a:off x="1229166" y="4105412"/>
            <a:ext cx="3800201" cy="878198"/>
          </a:xfrm>
          <a:prstGeom prst="rect">
            <a:avLst/>
          </a:prstGeom>
          <a:noFill/>
          <a:ln>
            <a:noFill/>
          </a:ln>
        </p:spPr>
      </p:pic>
      <p:sp>
        <p:nvSpPr>
          <p:cNvPr id="9" name="TextBox 8">
            <a:extLst>
              <a:ext uri="{FF2B5EF4-FFF2-40B4-BE49-F238E27FC236}">
                <a16:creationId xmlns:a16="http://schemas.microsoft.com/office/drawing/2014/main" id="{593EA907-1FE1-FA26-686F-AF6E366044B9}"/>
              </a:ext>
            </a:extLst>
          </p:cNvPr>
          <p:cNvSpPr txBox="1"/>
          <p:nvPr/>
        </p:nvSpPr>
        <p:spPr>
          <a:xfrm>
            <a:off x="6318807" y="210822"/>
            <a:ext cx="2732203" cy="5177251"/>
          </a:xfrm>
          <a:prstGeom prst="rect">
            <a:avLst/>
          </a:prstGeom>
          <a:noFill/>
        </p:spPr>
        <p:txBody>
          <a:bodyPr wrap="square" rtlCol="0">
            <a:spAutoFit/>
          </a:bodyPr>
          <a:lstStyle/>
          <a:p>
            <a:pPr marL="0" marR="0">
              <a:lnSpc>
                <a:spcPct val="107000"/>
              </a:lnSpc>
              <a:spcBef>
                <a:spcPts val="0"/>
              </a:spcBef>
              <a:spcAft>
                <a:spcPts val="0"/>
              </a:spcAft>
            </a:pPr>
            <a:r>
              <a:rPr lang="en-US" sz="1100" b="1" kern="1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Target Market Segments</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 Small to medium-sized businesses (SMBs)</a:t>
            </a:r>
          </a:p>
          <a:p>
            <a:pPr marL="0" marR="0">
              <a:lnSpc>
                <a:spcPct val="107000"/>
              </a:lnSpc>
              <a:spcBef>
                <a:spcPts val="0"/>
              </a:spcBef>
              <a:spcAft>
                <a:spcPts val="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 Retail and e-commerce industries</a:t>
            </a:r>
          </a:p>
          <a:p>
            <a:pPr marL="0" marR="0">
              <a:lnSpc>
                <a:spcPct val="107000"/>
              </a:lnSpc>
              <a:spcBef>
                <a:spcPts val="0"/>
              </a:spcBef>
              <a:spcAft>
                <a:spcPts val="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 Wholesale and distribution sectors</a:t>
            </a:r>
          </a:p>
          <a:p>
            <a:pPr marL="0" marR="0">
              <a:lnSpc>
                <a:spcPct val="107000"/>
              </a:lnSpc>
              <a:spcBef>
                <a:spcPts val="0"/>
              </a:spcBef>
              <a:spcAft>
                <a:spcPts val="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100" b="1" kern="1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Competitive Landscape</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Key competitors:</a:t>
            </a:r>
          </a:p>
          <a:p>
            <a:pPr marL="0" marR="0">
              <a:lnSpc>
                <a:spcPct val="107000"/>
              </a:lnSpc>
              <a:spcBef>
                <a:spcPts val="0"/>
              </a:spcBef>
              <a:spcAft>
                <a:spcPts val="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1. </a:t>
            </a:r>
            <a:r>
              <a:rPr lang="en-US" sz="11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Zoho</a:t>
            </a: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Inventory</a:t>
            </a:r>
          </a:p>
          <a:p>
            <a:pPr marL="0" marR="0">
              <a:lnSpc>
                <a:spcPct val="107000"/>
              </a:lnSpc>
              <a:spcBef>
                <a:spcPts val="0"/>
              </a:spcBef>
              <a:spcAft>
                <a:spcPts val="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 </a:t>
            </a:r>
            <a:r>
              <a:rPr lang="en-US" sz="11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TradeGecko</a:t>
            </a:r>
            <a:endPar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 </a:t>
            </a:r>
            <a:r>
              <a:rPr lang="en-US" sz="11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Skubana</a:t>
            </a:r>
            <a:endPar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4. Cin7</a:t>
            </a:r>
          </a:p>
          <a:p>
            <a:pPr marL="0" marR="0">
              <a:lnSpc>
                <a:spcPct val="107000"/>
              </a:lnSpc>
              <a:spcBef>
                <a:spcPts val="0"/>
              </a:spcBef>
              <a:spcAft>
                <a:spcPts val="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5. Lightspeed</a:t>
            </a:r>
          </a:p>
          <a:p>
            <a:pPr marL="0" marR="0">
              <a:lnSpc>
                <a:spcPct val="107000"/>
              </a:lnSpc>
              <a:spcBef>
                <a:spcPts val="0"/>
              </a:spcBef>
              <a:spcAft>
                <a:spcPts val="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100" b="1" kern="1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Competitive advantages:</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1</a:t>
            </a: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User-friendly interface</a:t>
            </a:r>
          </a:p>
          <a:p>
            <a:pPr marL="0" marR="0">
              <a:lnSpc>
                <a:spcPct val="107000"/>
              </a:lnSpc>
              <a:spcBef>
                <a:spcPts val="0"/>
              </a:spcBef>
              <a:spcAft>
                <a:spcPts val="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 Advanced analytics and reporting</a:t>
            </a:r>
          </a:p>
          <a:p>
            <a:pPr marL="0" marR="0">
              <a:lnSpc>
                <a:spcPct val="107000"/>
              </a:lnSpc>
              <a:spcBef>
                <a:spcPts val="0"/>
              </a:spcBef>
              <a:spcAft>
                <a:spcPts val="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 Seamless integrations with e-commerce platforms and accounting software</a:t>
            </a:r>
          </a:p>
          <a:p>
            <a:pPr marL="0" marR="0">
              <a:lnSpc>
                <a:spcPct val="107000"/>
              </a:lnSpc>
              <a:spcBef>
                <a:spcPts val="0"/>
              </a:spcBef>
              <a:spcAft>
                <a:spcPts val="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100" b="1" kern="1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Market Trends</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1</a:t>
            </a: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Cloud-based inventory management</a:t>
            </a:r>
          </a:p>
          <a:p>
            <a:pPr marL="0" marR="0">
              <a:lnSpc>
                <a:spcPct val="107000"/>
              </a:lnSpc>
              <a:spcBef>
                <a:spcPts val="0"/>
              </a:spcBef>
              <a:spcAft>
                <a:spcPts val="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 Mobile accessibility</a:t>
            </a:r>
          </a:p>
          <a:p>
            <a:pPr marL="0" marR="0">
              <a:lnSpc>
                <a:spcPct val="107000"/>
              </a:lnSpc>
              <a:spcBef>
                <a:spcPts val="0"/>
              </a:spcBef>
              <a:spcAft>
                <a:spcPts val="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 Artificial intelligence (AI) and machine learning (ML) integration</a:t>
            </a:r>
          </a:p>
          <a:p>
            <a:pPr marL="0" marR="0">
              <a:lnSpc>
                <a:spcPct val="107000"/>
              </a:lnSpc>
              <a:spcBef>
                <a:spcPts val="0"/>
              </a:spcBef>
              <a:spcAft>
                <a:spcPts val="0"/>
              </a:spcAft>
            </a:pPr>
            <a:r>
              <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4. Internet of Things (IoT) adoption</a:t>
            </a:r>
          </a:p>
          <a:p>
            <a:pPr marL="0" marR="0">
              <a:lnSpc>
                <a:spcPct val="107000"/>
              </a:lnSpc>
              <a:spcBef>
                <a:spcPts val="0"/>
              </a:spcBef>
              <a:spcAft>
                <a:spcPts val="0"/>
              </a:spcAft>
            </a:pP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endParaRPr lang="en-US" dirty="0">
              <a:solidFill>
                <a:schemeClr val="bg1"/>
              </a:solidFill>
            </a:endParaRPr>
          </a:p>
        </p:txBody>
      </p:sp>
      <p:sp>
        <p:nvSpPr>
          <p:cNvPr id="10" name="TextBox 9">
            <a:extLst>
              <a:ext uri="{FF2B5EF4-FFF2-40B4-BE49-F238E27FC236}">
                <a16:creationId xmlns:a16="http://schemas.microsoft.com/office/drawing/2014/main" id="{F97D91B5-869C-1C9F-F7DD-A9D89DBF3CD0}"/>
              </a:ext>
            </a:extLst>
          </p:cNvPr>
          <p:cNvSpPr txBox="1"/>
          <p:nvPr/>
        </p:nvSpPr>
        <p:spPr>
          <a:xfrm>
            <a:off x="332354" y="2717075"/>
            <a:ext cx="2796912" cy="1962076"/>
          </a:xfrm>
          <a:prstGeom prst="rect">
            <a:avLst/>
          </a:prstGeom>
          <a:noFill/>
        </p:spPr>
        <p:txBody>
          <a:bodyPr wrap="square" rtlCol="0">
            <a:spAutoFit/>
          </a:bodyPr>
          <a:lstStyle/>
          <a:p>
            <a:pPr marL="0" marR="0" indent="0">
              <a:lnSpc>
                <a:spcPct val="107000"/>
              </a:lnSpc>
              <a:spcBef>
                <a:spcPts val="0"/>
              </a:spcBef>
              <a:spcAft>
                <a:spcPts val="800"/>
              </a:spcAft>
              <a:buNone/>
            </a:pPr>
            <a:r>
              <a:rPr lang="en-US" sz="1050"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PRODUCT STRATEGY:</a:t>
            </a:r>
            <a:r>
              <a:rPr lang="en-US" sz="500" kern="100" dirty="0">
                <a:solidFill>
                  <a:srgbClr val="FF0000"/>
                </a:solidFill>
                <a:latin typeface="Calibri" panose="020F0502020204030204" pitchFamily="34" charset="0"/>
                <a:ea typeface="Calibri" panose="020F0502020204030204" pitchFamily="34" charset="0"/>
                <a:cs typeface="Times New Roman" panose="02020603050405020304" pitchFamily="18" charset="0"/>
              </a:rPr>
              <a:t> </a:t>
            </a:r>
            <a:r>
              <a:rPr lang="en-US" sz="105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This is a high level-plan that defines the vision, goals, and objectives for a product. It focuses on the “Why” and “What” i.e. why a product exist and what it aims to achieve. </a:t>
            </a:r>
          </a:p>
          <a:p>
            <a:pPr marL="0" marR="0" indent="0">
              <a:lnSpc>
                <a:spcPct val="107000"/>
              </a:lnSpc>
              <a:spcBef>
                <a:spcPts val="0"/>
              </a:spcBef>
              <a:spcAft>
                <a:spcPts val="800"/>
              </a:spcAft>
              <a:buNone/>
            </a:pPr>
            <a:r>
              <a:rPr lang="en-US" sz="1050" kern="100" dirty="0">
                <a:solidFill>
                  <a:srgbClr val="FF0000"/>
                </a:solidFill>
                <a:latin typeface="Calibri" panose="020F0502020204030204" pitchFamily="34" charset="0"/>
                <a:ea typeface="Calibri" panose="020F0502020204030204" pitchFamily="34" charset="0"/>
                <a:cs typeface="Times New Roman" panose="02020603050405020304" pitchFamily="18" charset="0"/>
              </a:rPr>
              <a:t>PRODDUCT ROADMAP: </a:t>
            </a:r>
            <a:r>
              <a:rPr lang="en-US" sz="105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A</a:t>
            </a:r>
            <a:r>
              <a:rPr lang="en-US" sz="105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strategic document showing the planned path to achieve the product strategy. </a:t>
            </a:r>
            <a:endParaRPr lang="en-US" sz="105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11" name="Picture 6" descr="Unveiling the Power of Product-led Business Growth: Part 2">
            <a:extLst>
              <a:ext uri="{FF2B5EF4-FFF2-40B4-BE49-F238E27FC236}">
                <a16:creationId xmlns:a16="http://schemas.microsoft.com/office/drawing/2014/main" id="{AEB1A94E-3FF3-8DD1-91B8-77B7883B2A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3928" y="752056"/>
            <a:ext cx="2736573" cy="19620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1" name="Google Shape;2191;p70"/>
          <p:cNvSpPr txBox="1">
            <a:spLocks noGrp="1"/>
          </p:cNvSpPr>
          <p:nvPr>
            <p:ph type="body" idx="1"/>
          </p:nvPr>
        </p:nvSpPr>
        <p:spPr>
          <a:xfrm>
            <a:off x="148086" y="271586"/>
            <a:ext cx="2866334" cy="2239139"/>
          </a:xfrm>
          <a:prstGeom prst="rect">
            <a:avLst/>
          </a:prstGeom>
        </p:spPr>
        <p:txBody>
          <a:bodyPr spcFirstLastPara="1" wrap="square" lIns="91425" tIns="91425" rIns="91425" bIns="91425" anchor="t" anchorCtr="0">
            <a:noAutofit/>
          </a:bodyPr>
          <a:lstStyle/>
          <a:p>
            <a:pPr marL="0" marR="0" indent="0">
              <a:lnSpc>
                <a:spcPct val="107000"/>
              </a:lnSpc>
              <a:spcBef>
                <a:spcPts val="0"/>
              </a:spcBef>
              <a:spcAft>
                <a:spcPts val="0"/>
              </a:spcAft>
              <a:buNone/>
            </a:pPr>
            <a:r>
              <a:rPr lang="en-US" sz="1200" b="1" kern="100" dirty="0">
                <a:solidFill>
                  <a:schemeClr val="tx1"/>
                </a:solidFill>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Customer Needs and Pain Points</a:t>
            </a:r>
            <a:endParaRPr lang="en-US" sz="10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1. Real-time inventory tracking</a:t>
            </a:r>
            <a:endParaRPr lang="en-US" sz="1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2. Automated reporting and analytics</a:t>
            </a:r>
            <a:endParaRPr lang="en-US" sz="1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3. Efficient order management</a:t>
            </a:r>
            <a:endParaRPr lang="en-US" sz="1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4. Seamless integrations with existing systems</a:t>
            </a:r>
            <a:endParaRPr lang="en-US" sz="1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5. Scalable and flexible solutions</a:t>
            </a:r>
          </a:p>
          <a:p>
            <a:pPr marL="0" marR="0" indent="0">
              <a:lnSpc>
                <a:spcPct val="107000"/>
              </a:lnSpc>
              <a:spcBef>
                <a:spcPts val="0"/>
              </a:spcBef>
              <a:spcAft>
                <a:spcPts val="0"/>
              </a:spcAft>
              <a:buNone/>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6.  Set alerts for low stock and expiration dates</a:t>
            </a:r>
          </a:p>
          <a:p>
            <a:pPr marL="0" marR="0" indent="0">
              <a:lnSpc>
                <a:spcPct val="107000"/>
              </a:lnSpc>
              <a:spcBef>
                <a:spcPts val="0"/>
              </a:spcBef>
              <a:spcAft>
                <a:spcPts val="0"/>
              </a:spcAft>
              <a:buNone/>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7.  Optimize storage and reduce waste</a:t>
            </a:r>
          </a:p>
          <a:p>
            <a:pPr marL="0" marR="0" indent="0">
              <a:lnSpc>
                <a:spcPct val="107000"/>
              </a:lnSpc>
              <a:spcBef>
                <a:spcPts val="0"/>
              </a:spcBef>
              <a:spcAft>
                <a:spcPts val="0"/>
              </a:spcAft>
              <a:buNone/>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8.  Make data-driven decisions to improve profitability</a:t>
            </a:r>
          </a:p>
          <a:p>
            <a:pPr marL="342900" marR="0" indent="-342900">
              <a:lnSpc>
                <a:spcPct val="107000"/>
              </a:lnSpc>
              <a:spcBef>
                <a:spcPts val="0"/>
              </a:spcBef>
              <a:spcAft>
                <a:spcPts val="0"/>
              </a:spcAft>
              <a:buFont typeface="+mj-lt"/>
              <a:buAutoNum type="arabicPeriod"/>
            </a:pPr>
            <a:endParaRPr lang="en-US" sz="10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lvl="0" indent="-317500" algn="l" rtl="0">
              <a:spcBef>
                <a:spcPts val="0"/>
              </a:spcBef>
              <a:spcAft>
                <a:spcPts val="0"/>
              </a:spcAft>
              <a:buSzPts val="1400"/>
              <a:buChar char="●"/>
            </a:pPr>
            <a:endParaRPr dirty="0"/>
          </a:p>
        </p:txBody>
      </p:sp>
      <p:sp>
        <p:nvSpPr>
          <p:cNvPr id="2" name="TextBox 1">
            <a:extLst>
              <a:ext uri="{FF2B5EF4-FFF2-40B4-BE49-F238E27FC236}">
                <a16:creationId xmlns:a16="http://schemas.microsoft.com/office/drawing/2014/main" id="{5541020E-B239-E43C-2EF5-30551B382D8B}"/>
              </a:ext>
            </a:extLst>
          </p:cNvPr>
          <p:cNvSpPr txBox="1"/>
          <p:nvPr/>
        </p:nvSpPr>
        <p:spPr>
          <a:xfrm>
            <a:off x="4998204" y="2571750"/>
            <a:ext cx="4355024" cy="2523768"/>
          </a:xfrm>
          <a:prstGeom prst="rect">
            <a:avLst/>
          </a:prstGeom>
          <a:noFill/>
        </p:spPr>
        <p:txBody>
          <a:bodyPr wrap="square" rtlCol="0">
            <a:spAutoFit/>
          </a:bodyPr>
          <a:lstStyle/>
          <a:p>
            <a:pPr marL="0" marR="0">
              <a:lnSpc>
                <a:spcPct val="150000"/>
              </a:lnSpc>
              <a:spcBef>
                <a:spcPts val="0"/>
              </a:spcBef>
              <a:spcAft>
                <a:spcPts val="0"/>
              </a:spcAft>
            </a:pPr>
            <a:r>
              <a:rPr lang="en-US"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InventoryMax is well-positioned to capitalize on the growing demand for inventory management solutions. </a:t>
            </a:r>
          </a:p>
          <a:p>
            <a:pPr marL="0" marR="0">
              <a:lnSpc>
                <a:spcPct val="150000"/>
              </a:lnSpc>
              <a:spcBef>
                <a:spcPts val="0"/>
              </a:spcBef>
              <a:spcAft>
                <a:spcPts val="0"/>
              </a:spcAft>
            </a:pPr>
            <a:r>
              <a:rPr lang="en-US"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By focusing on user-friendly design, advanced analytics, and seamless integrations, InventoryMax can differentiate itself in a competitive market and achieve significant revenue growth.</a:t>
            </a:r>
          </a:p>
          <a:p>
            <a:pPr marL="0" marR="0">
              <a:lnSpc>
                <a:spcPct val="150000"/>
              </a:lnSpc>
              <a:spcBef>
                <a:spcPts val="0"/>
              </a:spcBef>
              <a:spcAft>
                <a:spcPts val="0"/>
              </a:spcAft>
            </a:pPr>
            <a:r>
              <a:rPr lang="en-US" sz="1200" kern="1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600" kern="1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8" name="Picture 7">
            <a:extLst>
              <a:ext uri="{FF2B5EF4-FFF2-40B4-BE49-F238E27FC236}">
                <a16:creationId xmlns:a16="http://schemas.microsoft.com/office/drawing/2014/main" id="{7E28D545-CC6D-F4B0-4114-6B8D76E2CA4B}"/>
              </a:ext>
            </a:extLst>
          </p:cNvPr>
          <p:cNvPicPr>
            <a:picLocks noChangeAspect="1"/>
          </p:cNvPicPr>
          <p:nvPr/>
        </p:nvPicPr>
        <p:blipFill>
          <a:blip r:embed="rId3"/>
          <a:stretch>
            <a:fillRect/>
          </a:stretch>
        </p:blipFill>
        <p:spPr>
          <a:xfrm>
            <a:off x="2712200" y="217016"/>
            <a:ext cx="4246536" cy="2193101"/>
          </a:xfrm>
          <a:prstGeom prst="rect">
            <a:avLst/>
          </a:prstGeom>
        </p:spPr>
      </p:pic>
      <p:sp>
        <p:nvSpPr>
          <p:cNvPr id="9" name="TextBox 8">
            <a:extLst>
              <a:ext uri="{FF2B5EF4-FFF2-40B4-BE49-F238E27FC236}">
                <a16:creationId xmlns:a16="http://schemas.microsoft.com/office/drawing/2014/main" id="{EE6597AB-F244-2848-C8FE-44008A0137C3}"/>
              </a:ext>
            </a:extLst>
          </p:cNvPr>
          <p:cNvSpPr txBox="1"/>
          <p:nvPr/>
        </p:nvSpPr>
        <p:spPr>
          <a:xfrm>
            <a:off x="1867546" y="2512029"/>
            <a:ext cx="3130658" cy="2481577"/>
          </a:xfrm>
          <a:prstGeom prst="rect">
            <a:avLst/>
          </a:prstGeom>
          <a:noFill/>
        </p:spPr>
        <p:txBody>
          <a:bodyPr wrap="square" rtlCol="0">
            <a:spAutoFit/>
          </a:bodyPr>
          <a:lstStyle/>
          <a:p>
            <a:pPr marL="0" marR="0" indent="0">
              <a:lnSpc>
                <a:spcPct val="107000"/>
              </a:lnSpc>
              <a:spcBef>
                <a:spcPts val="0"/>
              </a:spcBef>
              <a:spcAft>
                <a:spcPts val="0"/>
              </a:spcAft>
              <a:buNone/>
            </a:pPr>
            <a:r>
              <a:rPr lang="en-US" sz="1200" b="1" kern="100" dirty="0">
                <a:solidFill>
                  <a:schemeClr val="tx1"/>
                </a:solidFill>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Go-to-Market Strategy</a:t>
            </a:r>
            <a:endParaRPr lang="en-US" sz="7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 Content marketing</a:t>
            </a:r>
            <a:endParaRPr lang="en-US" sz="7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 Social media campaigns</a:t>
            </a:r>
            <a:endParaRPr lang="en-US" sz="7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 Influencer partnerships</a:t>
            </a:r>
            <a:endParaRPr lang="en-US" sz="7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4. Paid advertising (Google Ads, Facebook Ads)</a:t>
            </a:r>
            <a:endParaRPr lang="en-US" sz="7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5. Strategic partnerships with e-commerce platforms and accounting software providers</a:t>
            </a:r>
            <a:endParaRPr lang="en-US" sz="7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US" sz="7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200" b="1" kern="100" dirty="0">
                <a:solidFill>
                  <a:schemeClr val="tx1"/>
                </a:solidFill>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Pricing Strategy</a:t>
            </a:r>
            <a:endParaRPr lang="en-US" sz="7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Tiered pricing model</a:t>
            </a:r>
            <a:endParaRPr lang="en-US" sz="7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US" sz="7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10" name="TextBox 9">
            <a:extLst>
              <a:ext uri="{FF2B5EF4-FFF2-40B4-BE49-F238E27FC236}">
                <a16:creationId xmlns:a16="http://schemas.microsoft.com/office/drawing/2014/main" id="{A78CBF95-79EF-F950-5655-2299A4719A7C}"/>
              </a:ext>
            </a:extLst>
          </p:cNvPr>
          <p:cNvSpPr txBox="1"/>
          <p:nvPr/>
        </p:nvSpPr>
        <p:spPr>
          <a:xfrm>
            <a:off x="6772758" y="488151"/>
            <a:ext cx="2463371" cy="1806007"/>
          </a:xfrm>
          <a:prstGeom prst="rect">
            <a:avLst/>
          </a:prstGeom>
          <a:noFill/>
        </p:spPr>
        <p:txBody>
          <a:bodyPr wrap="square" rtlCol="0">
            <a:spAutoFit/>
          </a:bodyPr>
          <a:lstStyle/>
          <a:p>
            <a:pPr marL="0" marR="0" indent="0">
              <a:lnSpc>
                <a:spcPct val="107000"/>
              </a:lnSpc>
              <a:spcBef>
                <a:spcPts val="0"/>
              </a:spcBef>
              <a:spcAft>
                <a:spcPts val="0"/>
              </a:spcAft>
              <a:buNone/>
            </a:pPr>
            <a:r>
              <a:rPr lang="en-US" sz="1300" b="1" kern="100" dirty="0">
                <a:solidFill>
                  <a:schemeClr val="tx1"/>
                </a:solidFill>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Key Performance Indicators (KPIs)</a:t>
            </a:r>
            <a:endParaRPr lang="en-US" sz="13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3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 Customer acquisition rate</a:t>
            </a:r>
          </a:p>
          <a:p>
            <a:pPr marL="0" marR="0" indent="0">
              <a:lnSpc>
                <a:spcPct val="107000"/>
              </a:lnSpc>
              <a:spcBef>
                <a:spcPts val="0"/>
              </a:spcBef>
              <a:spcAft>
                <a:spcPts val="0"/>
              </a:spcAft>
              <a:buNone/>
            </a:pPr>
            <a:r>
              <a:rPr lang="en-US" sz="13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 Customer retention rate</a:t>
            </a:r>
          </a:p>
          <a:p>
            <a:pPr marL="0" marR="0" indent="0">
              <a:lnSpc>
                <a:spcPct val="107000"/>
              </a:lnSpc>
              <a:spcBef>
                <a:spcPts val="0"/>
              </a:spcBef>
              <a:spcAft>
                <a:spcPts val="0"/>
              </a:spcAft>
              <a:buNone/>
            </a:pPr>
            <a:r>
              <a:rPr lang="en-US" sz="13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 Revenue growth</a:t>
            </a:r>
          </a:p>
          <a:p>
            <a:pPr marL="0" marR="0" indent="0">
              <a:lnSpc>
                <a:spcPct val="107000"/>
              </a:lnSpc>
              <a:spcBef>
                <a:spcPts val="0"/>
              </a:spcBef>
              <a:spcAft>
                <a:spcPts val="0"/>
              </a:spcAft>
              <a:buNone/>
            </a:pPr>
            <a:r>
              <a:rPr lang="en-US" sz="13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4. Customer satisfaction (CSAT)</a:t>
            </a:r>
          </a:p>
          <a:p>
            <a:pPr marL="0" marR="0" indent="0">
              <a:lnSpc>
                <a:spcPct val="107000"/>
              </a:lnSpc>
              <a:spcBef>
                <a:spcPts val="0"/>
              </a:spcBef>
              <a:spcAft>
                <a:spcPts val="0"/>
              </a:spcAft>
              <a:buNone/>
            </a:pPr>
            <a:r>
              <a:rPr lang="en-US" sz="13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5. Net promoter score (NPS)</a:t>
            </a:r>
          </a:p>
          <a:p>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6"/>
          <p:cNvSpPr txBox="1"/>
          <p:nvPr/>
        </p:nvSpPr>
        <p:spPr>
          <a:xfrm>
            <a:off x="514350" y="2435543"/>
            <a:ext cx="1100105" cy="359073"/>
          </a:xfrm>
          <a:prstGeom prst="rect">
            <a:avLst/>
          </a:prstGeom>
        </p:spPr>
        <p:txBody>
          <a:bodyPr lIns="0" tIns="0" rIns="0" bIns="0" rtlCol="0" anchor="t">
            <a:spAutoFit/>
          </a:bodyPr>
          <a:lstStyle/>
          <a:p>
            <a:pPr>
              <a:lnSpc>
                <a:spcPts val="1380"/>
              </a:lnSpc>
              <a:spcBef>
                <a:spcPct val="0"/>
              </a:spcBef>
            </a:pPr>
            <a:r>
              <a:rPr lang="en-US" sz="1200" b="1" dirty="0">
                <a:solidFill>
                  <a:srgbClr val="0070C0"/>
                </a:solidFill>
                <a:latin typeface="Fira Sans Medium"/>
                <a:ea typeface="Fira Sans Medium"/>
                <a:cs typeface="Fira Sans Medium"/>
                <a:sym typeface="Fira Sans Medium"/>
              </a:rPr>
              <a:t>Software Development</a:t>
            </a:r>
          </a:p>
        </p:txBody>
      </p:sp>
      <p:sp>
        <p:nvSpPr>
          <p:cNvPr id="17" name="TextBox 17"/>
          <p:cNvSpPr txBox="1"/>
          <p:nvPr/>
        </p:nvSpPr>
        <p:spPr>
          <a:xfrm>
            <a:off x="514350" y="3126129"/>
            <a:ext cx="1100105" cy="359073"/>
          </a:xfrm>
          <a:prstGeom prst="rect">
            <a:avLst/>
          </a:prstGeom>
        </p:spPr>
        <p:txBody>
          <a:bodyPr lIns="0" tIns="0" rIns="0" bIns="0" rtlCol="0" anchor="t">
            <a:spAutoFit/>
          </a:bodyPr>
          <a:lstStyle/>
          <a:p>
            <a:pPr>
              <a:lnSpc>
                <a:spcPts val="1380"/>
              </a:lnSpc>
            </a:pPr>
            <a:r>
              <a:rPr lang="en-US" sz="1200" b="1" dirty="0">
                <a:solidFill>
                  <a:srgbClr val="0070C0"/>
                </a:solidFill>
                <a:latin typeface="Fira Sans Medium"/>
                <a:ea typeface="Fira Sans Medium"/>
                <a:cs typeface="Fira Sans Medium"/>
                <a:sym typeface="Fira Sans Medium"/>
              </a:rPr>
              <a:t>Platform</a:t>
            </a:r>
          </a:p>
          <a:p>
            <a:pPr>
              <a:lnSpc>
                <a:spcPts val="1380"/>
              </a:lnSpc>
              <a:spcBef>
                <a:spcPct val="0"/>
              </a:spcBef>
            </a:pPr>
            <a:r>
              <a:rPr lang="en-US" sz="1200" b="1" dirty="0">
                <a:solidFill>
                  <a:srgbClr val="0070C0"/>
                </a:solidFill>
                <a:latin typeface="Fira Sans Medium"/>
                <a:ea typeface="Fira Sans Medium"/>
                <a:cs typeface="Fira Sans Medium"/>
                <a:sym typeface="Fira Sans Medium"/>
              </a:rPr>
              <a:t>Design</a:t>
            </a:r>
          </a:p>
        </p:txBody>
      </p:sp>
      <p:sp>
        <p:nvSpPr>
          <p:cNvPr id="18" name="TextBox 18"/>
          <p:cNvSpPr txBox="1"/>
          <p:nvPr/>
        </p:nvSpPr>
        <p:spPr>
          <a:xfrm>
            <a:off x="514350" y="3964583"/>
            <a:ext cx="1100105" cy="179536"/>
          </a:xfrm>
          <a:prstGeom prst="rect">
            <a:avLst/>
          </a:prstGeom>
        </p:spPr>
        <p:txBody>
          <a:bodyPr lIns="0" tIns="0" rIns="0" bIns="0" rtlCol="0" anchor="t">
            <a:spAutoFit/>
          </a:bodyPr>
          <a:lstStyle/>
          <a:p>
            <a:pPr>
              <a:lnSpc>
                <a:spcPts val="1380"/>
              </a:lnSpc>
              <a:spcBef>
                <a:spcPct val="0"/>
              </a:spcBef>
            </a:pPr>
            <a:r>
              <a:rPr lang="en-US" sz="1200" b="1" dirty="0">
                <a:solidFill>
                  <a:srgbClr val="0070C0"/>
                </a:solidFill>
                <a:latin typeface="Fira Sans Medium"/>
                <a:ea typeface="Fira Sans Medium"/>
                <a:cs typeface="Fira Sans Medium"/>
                <a:sym typeface="Fira Sans Medium"/>
              </a:rPr>
              <a:t>Marketing</a:t>
            </a:r>
          </a:p>
        </p:txBody>
      </p:sp>
      <p:sp>
        <p:nvSpPr>
          <p:cNvPr id="25" name="TextBox 25"/>
          <p:cNvSpPr txBox="1"/>
          <p:nvPr/>
        </p:nvSpPr>
        <p:spPr>
          <a:xfrm>
            <a:off x="514350" y="1480616"/>
            <a:ext cx="932170" cy="230832"/>
          </a:xfrm>
          <a:prstGeom prst="rect">
            <a:avLst/>
          </a:prstGeom>
        </p:spPr>
        <p:txBody>
          <a:bodyPr lIns="0" tIns="0" rIns="0" bIns="0" rtlCol="0" anchor="t">
            <a:spAutoFit/>
          </a:bodyPr>
          <a:lstStyle/>
          <a:p>
            <a:pPr>
              <a:lnSpc>
                <a:spcPts val="1840"/>
              </a:lnSpc>
              <a:spcBef>
                <a:spcPct val="0"/>
              </a:spcBef>
            </a:pPr>
            <a:r>
              <a:rPr lang="en-US" sz="1600" b="1">
                <a:solidFill>
                  <a:srgbClr val="1836B2"/>
                </a:solidFill>
                <a:latin typeface="Fira Sans Semi-Bold"/>
                <a:ea typeface="Fira Sans Semi-Bold"/>
                <a:cs typeface="Fira Sans Semi-Bold"/>
                <a:sym typeface="Fira Sans Semi-Bold"/>
              </a:rPr>
              <a:t>Teams</a:t>
            </a:r>
          </a:p>
        </p:txBody>
      </p:sp>
      <p:sp>
        <p:nvSpPr>
          <p:cNvPr id="26" name="TextBox 26"/>
          <p:cNvSpPr txBox="1"/>
          <p:nvPr/>
        </p:nvSpPr>
        <p:spPr>
          <a:xfrm>
            <a:off x="1742827" y="119141"/>
            <a:ext cx="6725949" cy="389209"/>
          </a:xfrm>
          <a:prstGeom prst="rect">
            <a:avLst/>
          </a:prstGeom>
        </p:spPr>
        <p:txBody>
          <a:bodyPr wrap="square" lIns="0" tIns="0" rIns="0" bIns="0" rtlCol="0" anchor="t">
            <a:spAutoFit/>
          </a:bodyPr>
          <a:lstStyle/>
          <a:p>
            <a:pPr>
              <a:lnSpc>
                <a:spcPts val="3480"/>
              </a:lnSpc>
            </a:pPr>
            <a:r>
              <a:rPr lang="en-US" sz="1800" b="1" dirty="0">
                <a:solidFill>
                  <a:srgbClr val="00B050"/>
                </a:solidFill>
                <a:latin typeface="Fira Sans Ultra-Bold"/>
                <a:ea typeface="Fira Sans Ultra-Bold"/>
                <a:cs typeface="Fira Sans Ultra-Bold"/>
                <a:sym typeface="Fira Sans Ultra-Bold"/>
              </a:rPr>
              <a:t>INVENTORYMAX PRODUCT ROADMAP</a:t>
            </a:r>
            <a:endParaRPr lang="en-US" sz="2400" b="1" dirty="0">
              <a:solidFill>
                <a:srgbClr val="00B050"/>
              </a:solidFill>
              <a:latin typeface="Fira Sans Ultra-Bold"/>
              <a:ea typeface="Fira Sans Ultra-Bold"/>
              <a:cs typeface="Fira Sans Ultra-Bold"/>
              <a:sym typeface="Fira Sans Ultra-Bold"/>
            </a:endParaRPr>
          </a:p>
        </p:txBody>
      </p:sp>
      <p:sp>
        <p:nvSpPr>
          <p:cNvPr id="28" name="AutoShape 28"/>
          <p:cNvSpPr/>
          <p:nvPr/>
        </p:nvSpPr>
        <p:spPr>
          <a:xfrm>
            <a:off x="1613973" y="3639119"/>
            <a:ext cx="6588525" cy="0"/>
          </a:xfrm>
          <a:prstGeom prst="line">
            <a:avLst/>
          </a:prstGeom>
          <a:ln w="28575" cap="flat">
            <a:solidFill>
              <a:srgbClr val="CBCBCB"/>
            </a:solidFill>
            <a:prstDash val="solid"/>
            <a:headEnd type="none" w="sm" len="sm"/>
            <a:tailEnd type="none" w="sm" len="sm"/>
          </a:ln>
        </p:spPr>
        <p:txBody>
          <a:bodyPr/>
          <a:lstStyle/>
          <a:p>
            <a:endParaRPr lang="en-US" sz="700" dirty="0"/>
          </a:p>
        </p:txBody>
      </p:sp>
      <p:sp>
        <p:nvSpPr>
          <p:cNvPr id="29" name="AutoShape 29"/>
          <p:cNvSpPr/>
          <p:nvPr/>
        </p:nvSpPr>
        <p:spPr>
          <a:xfrm>
            <a:off x="1619514" y="4424133"/>
            <a:ext cx="6629318" cy="31390"/>
          </a:xfrm>
          <a:prstGeom prst="line">
            <a:avLst/>
          </a:prstGeom>
          <a:ln w="28575" cap="flat">
            <a:solidFill>
              <a:srgbClr val="CBCBCB"/>
            </a:solidFill>
            <a:prstDash val="solid"/>
            <a:headEnd type="none" w="sm" len="sm"/>
            <a:tailEnd type="none" w="sm" len="sm"/>
          </a:ln>
        </p:spPr>
      </p:sp>
      <p:grpSp>
        <p:nvGrpSpPr>
          <p:cNvPr id="4" name="Group 3">
            <a:extLst>
              <a:ext uri="{FF2B5EF4-FFF2-40B4-BE49-F238E27FC236}">
                <a16:creationId xmlns:a16="http://schemas.microsoft.com/office/drawing/2014/main" id="{BFAD72EE-7ED2-4B33-4CD0-0FF6823334AB}"/>
              </a:ext>
            </a:extLst>
          </p:cNvPr>
          <p:cNvGrpSpPr/>
          <p:nvPr/>
        </p:nvGrpSpPr>
        <p:grpSpPr>
          <a:xfrm>
            <a:off x="1614455" y="1918595"/>
            <a:ext cx="6607415" cy="2522510"/>
            <a:chOff x="1931775" y="2223939"/>
            <a:chExt cx="6607415" cy="2522510"/>
          </a:xfrm>
        </p:grpSpPr>
        <p:sp>
          <p:nvSpPr>
            <p:cNvPr id="5" name="AutoShape 5"/>
            <p:cNvSpPr/>
            <p:nvPr/>
          </p:nvSpPr>
          <p:spPr>
            <a:xfrm rot="5400000">
              <a:off x="2348148" y="3481621"/>
              <a:ext cx="2515364" cy="0"/>
            </a:xfrm>
            <a:prstGeom prst="line">
              <a:avLst/>
            </a:prstGeom>
            <a:ln w="28575" cap="flat">
              <a:solidFill>
                <a:srgbClr val="CBCBCB"/>
              </a:solidFill>
              <a:prstDash val="solid"/>
              <a:headEnd type="none" w="sm" len="sm"/>
              <a:tailEnd type="none" w="sm" len="sm"/>
            </a:ln>
          </p:spPr>
        </p:sp>
        <p:sp>
          <p:nvSpPr>
            <p:cNvPr id="6" name="AutoShape 6"/>
            <p:cNvSpPr/>
            <p:nvPr/>
          </p:nvSpPr>
          <p:spPr>
            <a:xfrm rot="5400000" flipV="1">
              <a:off x="3979540" y="3477099"/>
              <a:ext cx="2515365" cy="23332"/>
            </a:xfrm>
            <a:prstGeom prst="line">
              <a:avLst/>
            </a:prstGeom>
            <a:ln w="28575" cap="flat">
              <a:solidFill>
                <a:srgbClr val="CBCBCB"/>
              </a:solidFill>
              <a:prstDash val="solid"/>
              <a:headEnd type="none" w="sm" len="sm"/>
              <a:tailEnd type="none" w="sm" len="sm"/>
            </a:ln>
          </p:spPr>
        </p:sp>
        <p:sp>
          <p:nvSpPr>
            <p:cNvPr id="7" name="AutoShape 7"/>
            <p:cNvSpPr/>
            <p:nvPr/>
          </p:nvSpPr>
          <p:spPr>
            <a:xfrm rot="5400000">
              <a:off x="5619672" y="3487689"/>
              <a:ext cx="2515365" cy="2151"/>
            </a:xfrm>
            <a:prstGeom prst="line">
              <a:avLst/>
            </a:prstGeom>
            <a:ln w="28575" cap="flat">
              <a:solidFill>
                <a:srgbClr val="CBCBCB"/>
              </a:solidFill>
              <a:prstDash val="solid"/>
              <a:headEnd type="none" w="sm" len="sm"/>
              <a:tailEnd type="none" w="sm" len="sm"/>
            </a:ln>
          </p:spPr>
        </p:sp>
        <p:sp>
          <p:nvSpPr>
            <p:cNvPr id="8" name="AutoShape 8"/>
            <p:cNvSpPr/>
            <p:nvPr/>
          </p:nvSpPr>
          <p:spPr>
            <a:xfrm rot="5400000" flipV="1">
              <a:off x="7276584" y="3483843"/>
              <a:ext cx="2515366" cy="9846"/>
            </a:xfrm>
            <a:prstGeom prst="line">
              <a:avLst/>
            </a:prstGeom>
            <a:ln w="28575" cap="flat">
              <a:solidFill>
                <a:srgbClr val="CBCBCB"/>
              </a:solidFill>
              <a:prstDash val="solid"/>
              <a:headEnd type="none" w="sm" len="sm"/>
              <a:tailEnd type="none" w="sm" len="sm"/>
            </a:ln>
          </p:spPr>
        </p:sp>
        <p:sp>
          <p:nvSpPr>
            <p:cNvPr id="9" name="AutoShape 9"/>
            <p:cNvSpPr/>
            <p:nvPr/>
          </p:nvSpPr>
          <p:spPr>
            <a:xfrm rot="5400000">
              <a:off x="689330" y="3473528"/>
              <a:ext cx="2508221" cy="23332"/>
            </a:xfrm>
            <a:prstGeom prst="line">
              <a:avLst/>
            </a:prstGeom>
            <a:ln w="28575" cap="flat">
              <a:solidFill>
                <a:srgbClr val="CBCBCB"/>
              </a:solidFill>
              <a:prstDash val="solid"/>
              <a:headEnd type="none" w="sm" len="sm"/>
              <a:tailEnd type="none" w="sm" len="sm"/>
            </a:ln>
          </p:spPr>
        </p:sp>
        <p:sp>
          <p:nvSpPr>
            <p:cNvPr id="10" name="AutoShape 10"/>
            <p:cNvSpPr/>
            <p:nvPr/>
          </p:nvSpPr>
          <p:spPr>
            <a:xfrm>
              <a:off x="1955106" y="2231082"/>
              <a:ext cx="2009291" cy="407906"/>
            </a:xfrm>
            <a:prstGeom prst="rect">
              <a:avLst/>
            </a:prstGeom>
            <a:solidFill>
              <a:srgbClr val="86C7ED"/>
            </a:solidFill>
          </p:spPr>
          <p:txBody>
            <a:bodyPr/>
            <a:lstStyle/>
            <a:p>
              <a:r>
                <a:rPr lang="en-US" sz="1200" b="1" dirty="0">
                  <a:latin typeface="Calibri" panose="020F0502020204030204" pitchFamily="34" charset="0"/>
                  <a:ea typeface="SimSun" panose="02010600030101010101" pitchFamily="2" charset="-122"/>
                  <a:cs typeface="Times New Roman" panose="02020603050405020304" pitchFamily="18" charset="0"/>
                </a:rPr>
                <a:t>Launch </a:t>
              </a:r>
              <a:r>
                <a:rPr lang="en-US" sz="1200" b="1" dirty="0" err="1">
                  <a:latin typeface="Calibri" panose="020F0502020204030204" pitchFamily="34" charset="0"/>
                  <a:ea typeface="SimSun" panose="02010600030101010101" pitchFamily="2" charset="-122"/>
                  <a:cs typeface="Times New Roman" panose="02020603050405020304" pitchFamily="18" charset="0"/>
                </a:rPr>
                <a:t>InventoryMax</a:t>
              </a:r>
              <a:r>
                <a:rPr lang="en-US" sz="1200" b="1" dirty="0">
                  <a:latin typeface="Calibri" panose="020F0502020204030204" pitchFamily="34" charset="0"/>
                  <a:ea typeface="SimSun" panose="02010600030101010101" pitchFamily="2" charset="-122"/>
                  <a:cs typeface="Times New Roman" panose="02020603050405020304" pitchFamily="18" charset="0"/>
                </a:rPr>
                <a:t> 1.0 with core features</a:t>
              </a:r>
              <a:endParaRPr lang="en-US" sz="1200" b="1" dirty="0"/>
            </a:p>
          </p:txBody>
        </p:sp>
        <p:sp>
          <p:nvSpPr>
            <p:cNvPr id="11" name="AutoShape 11"/>
            <p:cNvSpPr/>
            <p:nvPr/>
          </p:nvSpPr>
          <p:spPr>
            <a:xfrm>
              <a:off x="2760626" y="2916298"/>
              <a:ext cx="2115657" cy="260515"/>
            </a:xfrm>
            <a:prstGeom prst="rect">
              <a:avLst/>
            </a:prstGeom>
            <a:solidFill>
              <a:srgbClr val="86C7ED"/>
            </a:solidFill>
          </p:spPr>
          <p:txBody>
            <a:bodyPr/>
            <a:lstStyle/>
            <a:p>
              <a:r>
                <a:rPr lang="en-US" sz="1000" b="1" dirty="0">
                  <a:latin typeface="Calibri" panose="020F0502020204030204" pitchFamily="34" charset="0"/>
                  <a:ea typeface="SimSun" panose="02010600030101010101" pitchFamily="2" charset="-122"/>
                  <a:cs typeface="Times New Roman" panose="02020603050405020304" pitchFamily="18" charset="0"/>
                </a:rPr>
                <a:t>Introduce customer success program</a:t>
              </a:r>
              <a:endParaRPr lang="en-US" sz="1000" b="1" dirty="0"/>
            </a:p>
          </p:txBody>
        </p:sp>
        <p:sp>
          <p:nvSpPr>
            <p:cNvPr id="12" name="AutoShape 12"/>
            <p:cNvSpPr/>
            <p:nvPr/>
          </p:nvSpPr>
          <p:spPr>
            <a:xfrm>
              <a:off x="4886129" y="3638550"/>
              <a:ext cx="2320441" cy="407906"/>
            </a:xfrm>
            <a:prstGeom prst="rect">
              <a:avLst/>
            </a:prstGeom>
            <a:solidFill>
              <a:srgbClr val="86C7ED"/>
            </a:solidFill>
          </p:spPr>
          <p:txBody>
            <a:bodyPr/>
            <a:lstStyle/>
            <a:p>
              <a:pPr>
                <a:lnSpc>
                  <a:spcPct val="115000"/>
                </a:lnSpc>
              </a:pPr>
              <a:r>
                <a:rPr lang="en-US" sz="1000" b="1" dirty="0">
                  <a:latin typeface="Calibri" panose="020F0502020204030204" pitchFamily="34" charset="0"/>
                  <a:ea typeface="SimSun" panose="02010600030101010101" pitchFamily="2" charset="-122"/>
                  <a:cs typeface="Times New Roman" panose="02020603050405020304" pitchFamily="18" charset="0"/>
                </a:rPr>
                <a:t>Release InventoryMax 2.0 with:</a:t>
              </a:r>
            </a:p>
            <a:p>
              <a:pPr>
                <a:lnSpc>
                  <a:spcPct val="115000"/>
                </a:lnSpc>
              </a:pPr>
              <a:r>
                <a:rPr lang="en-US" sz="1000" b="1" dirty="0">
                  <a:latin typeface="Calibri" panose="020F0502020204030204" pitchFamily="34" charset="0"/>
                  <a:ea typeface="SimSun" panose="02010600030101010101" pitchFamily="2" charset="-122"/>
                  <a:cs typeface="Times New Roman" panose="02020603050405020304" pitchFamily="18" charset="0"/>
                </a:rPr>
                <a:t>    - AI-powered inventory forecasting</a:t>
              </a:r>
            </a:p>
            <a:p>
              <a:endParaRPr lang="en-US" sz="700" dirty="0"/>
            </a:p>
          </p:txBody>
        </p:sp>
        <p:sp>
          <p:nvSpPr>
            <p:cNvPr id="13" name="AutoShape 13"/>
            <p:cNvSpPr/>
            <p:nvPr/>
          </p:nvSpPr>
          <p:spPr>
            <a:xfrm>
              <a:off x="3600963" y="2446961"/>
              <a:ext cx="2325293" cy="407905"/>
            </a:xfrm>
            <a:prstGeom prst="rect">
              <a:avLst/>
            </a:prstGeom>
            <a:solidFill>
              <a:srgbClr val="3886E1"/>
            </a:solidFill>
          </p:spPr>
          <p:txBody>
            <a:bodyPr/>
            <a:lstStyle/>
            <a:p>
              <a:endParaRPr lang="en-US" sz="700" dirty="0"/>
            </a:p>
          </p:txBody>
        </p:sp>
        <p:sp>
          <p:nvSpPr>
            <p:cNvPr id="14" name="AutoShape 14"/>
            <p:cNvSpPr/>
            <p:nvPr/>
          </p:nvSpPr>
          <p:spPr>
            <a:xfrm>
              <a:off x="3192934" y="3269882"/>
              <a:ext cx="2674465" cy="409942"/>
            </a:xfrm>
            <a:prstGeom prst="rect">
              <a:avLst/>
            </a:prstGeom>
            <a:solidFill>
              <a:srgbClr val="3886E1"/>
            </a:solidFill>
          </p:spPr>
          <p:txBody>
            <a:bodyPr/>
            <a:lstStyle/>
            <a:p>
              <a:r>
                <a:rPr lang="en-US" sz="1200" dirty="0">
                  <a:latin typeface="Calibri" panose="020F0502020204030204" pitchFamily="34" charset="0"/>
                  <a:ea typeface="SimSun" panose="02010600030101010101" pitchFamily="2" charset="-122"/>
                  <a:cs typeface="Times New Roman" panose="02020603050405020304" pitchFamily="18" charset="0"/>
                </a:rPr>
                <a:t>Develop API for custom integrations</a:t>
              </a:r>
              <a:endParaRPr lang="en-US" sz="1200" dirty="0">
                <a:solidFill>
                  <a:srgbClr val="0070C0"/>
                </a:solidFill>
              </a:endParaRPr>
            </a:p>
          </p:txBody>
        </p:sp>
        <p:sp>
          <p:nvSpPr>
            <p:cNvPr id="15" name="AutoShape 15"/>
            <p:cNvSpPr/>
            <p:nvPr/>
          </p:nvSpPr>
          <p:spPr>
            <a:xfrm>
              <a:off x="6367456" y="4057650"/>
              <a:ext cx="2118701" cy="657408"/>
            </a:xfrm>
            <a:prstGeom prst="rect">
              <a:avLst/>
            </a:prstGeom>
            <a:solidFill>
              <a:srgbClr val="3886E1"/>
            </a:solidFill>
          </p:spPr>
          <p:txBody>
            <a:bodyPr/>
            <a:lstStyle/>
            <a:p>
              <a:pPr>
                <a:lnSpc>
                  <a:spcPct val="115000"/>
                </a:lnSpc>
              </a:pPr>
              <a:r>
                <a:rPr lang="en-US" sz="850" b="1" dirty="0">
                  <a:latin typeface="Calibri" panose="020F0502020204030204" pitchFamily="34" charset="0"/>
                  <a:ea typeface="SimSun" panose="02010600030101010101" pitchFamily="2" charset="-122"/>
                  <a:cs typeface="Times New Roman" panose="02020603050405020304" pitchFamily="18" charset="0"/>
                </a:rPr>
                <a:t>Expand customer success program to include:</a:t>
              </a:r>
            </a:p>
            <a:p>
              <a:pPr>
                <a:lnSpc>
                  <a:spcPct val="115000"/>
                </a:lnSpc>
              </a:pPr>
              <a:r>
                <a:rPr lang="en-US" sz="850" b="1" dirty="0">
                  <a:latin typeface="Calibri" panose="020F0502020204030204" pitchFamily="34" charset="0"/>
                  <a:ea typeface="SimSun" panose="02010600030101010101" pitchFamily="2" charset="-122"/>
                  <a:cs typeface="Times New Roman" panose="02020603050405020304" pitchFamily="18" charset="0"/>
                </a:rPr>
                <a:t>    - Regular business reviews</a:t>
              </a:r>
            </a:p>
            <a:p>
              <a:pPr>
                <a:lnSpc>
                  <a:spcPct val="115000"/>
                </a:lnSpc>
              </a:pPr>
              <a:r>
                <a:rPr lang="en-US" sz="850" b="1" dirty="0">
                  <a:latin typeface="Calibri" panose="020F0502020204030204" pitchFamily="34" charset="0"/>
                  <a:ea typeface="SimSun" panose="02010600030101010101" pitchFamily="2" charset="-122"/>
                  <a:cs typeface="Times New Roman" panose="02020603050405020304" pitchFamily="18" charset="0"/>
                </a:rPr>
                <a:t>    - Customized training and support</a:t>
              </a:r>
            </a:p>
            <a:p>
              <a:endParaRPr lang="en-US" sz="700" dirty="0"/>
            </a:p>
          </p:txBody>
        </p:sp>
        <p:sp>
          <p:nvSpPr>
            <p:cNvPr id="22" name="TextBox 22"/>
            <p:cNvSpPr txBox="1"/>
            <p:nvPr/>
          </p:nvSpPr>
          <p:spPr>
            <a:xfrm>
              <a:off x="3778177" y="2480874"/>
              <a:ext cx="2089222" cy="333425"/>
            </a:xfrm>
            <a:prstGeom prst="rect">
              <a:avLst/>
            </a:prstGeom>
          </p:spPr>
          <p:txBody>
            <a:bodyPr wrap="square" lIns="0" tIns="0" rIns="0" bIns="0" rtlCol="0" anchor="t">
              <a:spAutoFit/>
            </a:bodyPr>
            <a:lstStyle/>
            <a:p>
              <a:pPr>
                <a:lnSpc>
                  <a:spcPts val="1260"/>
                </a:lnSpc>
                <a:spcBef>
                  <a:spcPct val="0"/>
                </a:spcBef>
              </a:pPr>
              <a:r>
                <a:rPr lang="en-US" sz="1200" dirty="0">
                  <a:latin typeface="Calibri" panose="020F0502020204030204" pitchFamily="34" charset="0"/>
                  <a:ea typeface="SimSun" panose="02010600030101010101" pitchFamily="2" charset="-122"/>
                  <a:cs typeface="Times New Roman" panose="02020603050405020304" pitchFamily="18" charset="0"/>
                </a:rPr>
                <a:t>Establish partnerships with 5 e-commerce platforms</a:t>
              </a:r>
              <a:endParaRPr lang="en-US" sz="1000" b="1" spc="4" dirty="0">
                <a:solidFill>
                  <a:srgbClr val="FFFFFF"/>
                </a:solidFill>
                <a:latin typeface="Fira Sans Medium"/>
                <a:ea typeface="Fira Sans Medium"/>
                <a:cs typeface="Fira Sans Medium"/>
                <a:sym typeface="Fira Sans Medium"/>
              </a:endParaRPr>
            </a:p>
          </p:txBody>
        </p:sp>
        <p:sp>
          <p:nvSpPr>
            <p:cNvPr id="27" name="AutoShape 27"/>
            <p:cNvSpPr/>
            <p:nvPr/>
          </p:nvSpPr>
          <p:spPr>
            <a:xfrm>
              <a:off x="1943100" y="2916298"/>
              <a:ext cx="6588525" cy="0"/>
            </a:xfrm>
            <a:prstGeom prst="line">
              <a:avLst/>
            </a:prstGeom>
            <a:ln w="28575" cap="flat">
              <a:solidFill>
                <a:srgbClr val="CBCBCB"/>
              </a:solidFill>
              <a:prstDash val="solid"/>
              <a:headEnd type="none" w="sm" len="sm"/>
              <a:tailEnd type="none" w="sm" len="sm"/>
            </a:ln>
          </p:spPr>
          <p:txBody>
            <a:bodyPr/>
            <a:lstStyle/>
            <a:p>
              <a:endParaRPr lang="en-US" sz="700" dirty="0"/>
            </a:p>
          </p:txBody>
        </p:sp>
        <p:sp>
          <p:nvSpPr>
            <p:cNvPr id="30" name="AutoShape 30"/>
            <p:cNvSpPr/>
            <p:nvPr/>
          </p:nvSpPr>
          <p:spPr>
            <a:xfrm>
              <a:off x="1955106" y="2231083"/>
              <a:ext cx="6574238" cy="0"/>
            </a:xfrm>
            <a:prstGeom prst="line">
              <a:avLst/>
            </a:prstGeom>
            <a:ln w="28575" cap="flat">
              <a:solidFill>
                <a:srgbClr val="CBCBCB"/>
              </a:solidFill>
              <a:prstDash val="solid"/>
              <a:headEnd type="none" w="sm" len="sm"/>
              <a:tailEnd type="none" w="sm" len="sm"/>
            </a:ln>
          </p:spPr>
          <p:txBody>
            <a:bodyPr/>
            <a:lstStyle/>
            <a:p>
              <a:endParaRPr lang="en-US" sz="700" dirty="0"/>
            </a:p>
          </p:txBody>
        </p:sp>
      </p:grpSp>
      <p:grpSp>
        <p:nvGrpSpPr>
          <p:cNvPr id="3" name="Group 2">
            <a:extLst>
              <a:ext uri="{FF2B5EF4-FFF2-40B4-BE49-F238E27FC236}">
                <a16:creationId xmlns:a16="http://schemas.microsoft.com/office/drawing/2014/main" id="{2FE59C0B-5E26-06EF-129A-1B12F71BD93F}"/>
              </a:ext>
            </a:extLst>
          </p:cNvPr>
          <p:cNvGrpSpPr/>
          <p:nvPr/>
        </p:nvGrpSpPr>
        <p:grpSpPr>
          <a:xfrm>
            <a:off x="1603537" y="1391929"/>
            <a:ext cx="6827854" cy="422781"/>
            <a:chOff x="1827467" y="1383843"/>
            <a:chExt cx="6827854" cy="422781"/>
          </a:xfrm>
        </p:grpSpPr>
        <p:grpSp>
          <p:nvGrpSpPr>
            <p:cNvPr id="31" name="Group 31"/>
            <p:cNvGrpSpPr/>
            <p:nvPr/>
          </p:nvGrpSpPr>
          <p:grpSpPr>
            <a:xfrm>
              <a:off x="1827467" y="1383843"/>
              <a:ext cx="1898051" cy="422781"/>
              <a:chOff x="0" y="0"/>
              <a:chExt cx="24117736" cy="5372100"/>
            </a:xfrm>
          </p:grpSpPr>
          <p:sp>
            <p:nvSpPr>
              <p:cNvPr id="32" name="Freeform 32"/>
              <p:cNvSpPr/>
              <p:nvPr/>
            </p:nvSpPr>
            <p:spPr>
              <a:xfrm>
                <a:off x="0" y="0"/>
                <a:ext cx="24117736" cy="5372100"/>
              </a:xfrm>
              <a:custGeom>
                <a:avLst/>
                <a:gdLst/>
                <a:ahLst/>
                <a:cxnLst/>
                <a:rect l="l" t="t" r="r" b="b"/>
                <a:pathLst>
                  <a:path w="24117736" h="5372100">
                    <a:moveTo>
                      <a:pt x="22567066" y="0"/>
                    </a:moveTo>
                    <a:lnTo>
                      <a:pt x="1550670" y="0"/>
                    </a:lnTo>
                    <a:lnTo>
                      <a:pt x="0" y="2686050"/>
                    </a:lnTo>
                    <a:lnTo>
                      <a:pt x="1550670" y="5372100"/>
                    </a:lnTo>
                    <a:lnTo>
                      <a:pt x="22567066" y="5372100"/>
                    </a:lnTo>
                    <a:lnTo>
                      <a:pt x="24117736" y="2686050"/>
                    </a:lnTo>
                    <a:lnTo>
                      <a:pt x="22567066" y="0"/>
                    </a:lnTo>
                    <a:close/>
                  </a:path>
                </a:pathLst>
              </a:custGeom>
              <a:solidFill>
                <a:srgbClr val="A066CB"/>
              </a:solidFill>
            </p:spPr>
          </p:sp>
        </p:grpSp>
        <p:grpSp>
          <p:nvGrpSpPr>
            <p:cNvPr id="33" name="Group 33"/>
            <p:cNvGrpSpPr/>
            <p:nvPr/>
          </p:nvGrpSpPr>
          <p:grpSpPr>
            <a:xfrm>
              <a:off x="3477299" y="1383843"/>
              <a:ext cx="1898051" cy="422781"/>
              <a:chOff x="0" y="0"/>
              <a:chExt cx="24117736" cy="5372100"/>
            </a:xfrm>
          </p:grpSpPr>
          <p:sp>
            <p:nvSpPr>
              <p:cNvPr id="34" name="Freeform 34"/>
              <p:cNvSpPr/>
              <p:nvPr/>
            </p:nvSpPr>
            <p:spPr>
              <a:xfrm>
                <a:off x="0" y="0"/>
                <a:ext cx="24117736" cy="5372100"/>
              </a:xfrm>
              <a:custGeom>
                <a:avLst/>
                <a:gdLst/>
                <a:ahLst/>
                <a:cxnLst/>
                <a:rect l="l" t="t" r="r" b="b"/>
                <a:pathLst>
                  <a:path w="24117736" h="5372100">
                    <a:moveTo>
                      <a:pt x="22567066" y="0"/>
                    </a:moveTo>
                    <a:lnTo>
                      <a:pt x="1550670" y="0"/>
                    </a:lnTo>
                    <a:lnTo>
                      <a:pt x="0" y="2686050"/>
                    </a:lnTo>
                    <a:lnTo>
                      <a:pt x="1550670" y="5372100"/>
                    </a:lnTo>
                    <a:lnTo>
                      <a:pt x="22567066" y="5372100"/>
                    </a:lnTo>
                    <a:lnTo>
                      <a:pt x="24117736" y="2686050"/>
                    </a:lnTo>
                    <a:lnTo>
                      <a:pt x="22567066" y="0"/>
                    </a:lnTo>
                    <a:close/>
                  </a:path>
                </a:pathLst>
              </a:custGeom>
              <a:solidFill>
                <a:srgbClr val="1836B2"/>
              </a:solidFill>
            </p:spPr>
          </p:sp>
        </p:grpSp>
        <p:grpSp>
          <p:nvGrpSpPr>
            <p:cNvPr id="35" name="Group 35"/>
            <p:cNvGrpSpPr/>
            <p:nvPr/>
          </p:nvGrpSpPr>
          <p:grpSpPr>
            <a:xfrm>
              <a:off x="5105802" y="1383843"/>
              <a:ext cx="1898051" cy="422781"/>
              <a:chOff x="0" y="0"/>
              <a:chExt cx="24117736" cy="5372100"/>
            </a:xfrm>
          </p:grpSpPr>
          <p:sp>
            <p:nvSpPr>
              <p:cNvPr id="36" name="Freeform 36"/>
              <p:cNvSpPr/>
              <p:nvPr/>
            </p:nvSpPr>
            <p:spPr>
              <a:xfrm>
                <a:off x="0" y="0"/>
                <a:ext cx="24117736" cy="5372100"/>
              </a:xfrm>
              <a:custGeom>
                <a:avLst/>
                <a:gdLst/>
                <a:ahLst/>
                <a:cxnLst/>
                <a:rect l="l" t="t" r="r" b="b"/>
                <a:pathLst>
                  <a:path w="24117736" h="5372100">
                    <a:moveTo>
                      <a:pt x="22567066" y="0"/>
                    </a:moveTo>
                    <a:lnTo>
                      <a:pt x="1550670" y="0"/>
                    </a:lnTo>
                    <a:lnTo>
                      <a:pt x="0" y="2686050"/>
                    </a:lnTo>
                    <a:lnTo>
                      <a:pt x="1550670" y="5372100"/>
                    </a:lnTo>
                    <a:lnTo>
                      <a:pt x="22567066" y="5372100"/>
                    </a:lnTo>
                    <a:lnTo>
                      <a:pt x="24117736" y="2686050"/>
                    </a:lnTo>
                    <a:lnTo>
                      <a:pt x="22567066" y="0"/>
                    </a:lnTo>
                    <a:close/>
                  </a:path>
                </a:pathLst>
              </a:custGeom>
              <a:solidFill>
                <a:srgbClr val="A066CB"/>
              </a:solidFill>
            </p:spPr>
          </p:sp>
        </p:grpSp>
        <p:grpSp>
          <p:nvGrpSpPr>
            <p:cNvPr id="37" name="Group 37"/>
            <p:cNvGrpSpPr/>
            <p:nvPr/>
          </p:nvGrpSpPr>
          <p:grpSpPr>
            <a:xfrm>
              <a:off x="6757270" y="1383843"/>
              <a:ext cx="1898051" cy="422781"/>
              <a:chOff x="0" y="0"/>
              <a:chExt cx="24117736" cy="5372100"/>
            </a:xfrm>
          </p:grpSpPr>
          <p:sp>
            <p:nvSpPr>
              <p:cNvPr id="38" name="Freeform 38"/>
              <p:cNvSpPr/>
              <p:nvPr/>
            </p:nvSpPr>
            <p:spPr>
              <a:xfrm>
                <a:off x="0" y="0"/>
                <a:ext cx="24117736" cy="5372100"/>
              </a:xfrm>
              <a:custGeom>
                <a:avLst/>
                <a:gdLst/>
                <a:ahLst/>
                <a:cxnLst/>
                <a:rect l="l" t="t" r="r" b="b"/>
                <a:pathLst>
                  <a:path w="24117736" h="5372100">
                    <a:moveTo>
                      <a:pt x="22567066" y="0"/>
                    </a:moveTo>
                    <a:lnTo>
                      <a:pt x="1550670" y="0"/>
                    </a:lnTo>
                    <a:lnTo>
                      <a:pt x="0" y="2686050"/>
                    </a:lnTo>
                    <a:lnTo>
                      <a:pt x="1550670" y="5372100"/>
                    </a:lnTo>
                    <a:lnTo>
                      <a:pt x="22567066" y="5372100"/>
                    </a:lnTo>
                    <a:lnTo>
                      <a:pt x="24117736" y="2686050"/>
                    </a:lnTo>
                    <a:lnTo>
                      <a:pt x="22567066" y="0"/>
                    </a:lnTo>
                    <a:close/>
                  </a:path>
                </a:pathLst>
              </a:custGeom>
              <a:solidFill>
                <a:srgbClr val="1836B2"/>
              </a:solidFill>
            </p:spPr>
          </p:sp>
        </p:grpSp>
        <p:sp>
          <p:nvSpPr>
            <p:cNvPr id="39" name="TextBox 39"/>
            <p:cNvSpPr txBox="1"/>
            <p:nvPr/>
          </p:nvSpPr>
          <p:spPr>
            <a:xfrm>
              <a:off x="2186293" y="1473972"/>
              <a:ext cx="1186345" cy="230832"/>
            </a:xfrm>
            <a:prstGeom prst="rect">
              <a:avLst/>
            </a:prstGeom>
          </p:spPr>
          <p:txBody>
            <a:bodyPr wrap="square" lIns="0" tIns="0" rIns="0" bIns="0" rtlCol="0" anchor="t">
              <a:spAutoFit/>
            </a:bodyPr>
            <a:lstStyle/>
            <a:p>
              <a:pPr>
                <a:lnSpc>
                  <a:spcPts val="1840"/>
                </a:lnSpc>
                <a:spcBef>
                  <a:spcPct val="0"/>
                </a:spcBef>
              </a:pPr>
              <a:r>
                <a:rPr lang="en-US" sz="1600" b="1" dirty="0">
                  <a:solidFill>
                    <a:srgbClr val="FFFFFF"/>
                  </a:solidFill>
                  <a:latin typeface="Fira Sans Semi-Bold"/>
                  <a:ea typeface="Fira Sans Semi-Bold"/>
                  <a:cs typeface="Fira Sans Semi-Bold"/>
                  <a:sym typeface="Fira Sans Semi-Bold"/>
                </a:rPr>
                <a:t>1st Quarter</a:t>
              </a:r>
            </a:p>
          </p:txBody>
        </p:sp>
        <p:sp>
          <p:nvSpPr>
            <p:cNvPr id="40" name="TextBox 40"/>
            <p:cNvSpPr txBox="1"/>
            <p:nvPr/>
          </p:nvSpPr>
          <p:spPr>
            <a:xfrm>
              <a:off x="3778177" y="1480616"/>
              <a:ext cx="1186345" cy="230832"/>
            </a:xfrm>
            <a:prstGeom prst="rect">
              <a:avLst/>
            </a:prstGeom>
          </p:spPr>
          <p:txBody>
            <a:bodyPr wrap="square" lIns="0" tIns="0" rIns="0" bIns="0" rtlCol="0" anchor="t">
              <a:spAutoFit/>
            </a:bodyPr>
            <a:lstStyle/>
            <a:p>
              <a:pPr>
                <a:lnSpc>
                  <a:spcPts val="1840"/>
                </a:lnSpc>
                <a:spcBef>
                  <a:spcPct val="0"/>
                </a:spcBef>
              </a:pPr>
              <a:r>
                <a:rPr lang="en-US" sz="1600" b="1">
                  <a:solidFill>
                    <a:srgbClr val="FFFFFF"/>
                  </a:solidFill>
                  <a:latin typeface="Fira Sans Semi-Bold"/>
                  <a:ea typeface="Fira Sans Semi-Bold"/>
                  <a:cs typeface="Fira Sans Semi-Bold"/>
                  <a:sym typeface="Fira Sans Semi-Bold"/>
                </a:rPr>
                <a:t>2nd Quarter</a:t>
              </a:r>
            </a:p>
          </p:txBody>
        </p:sp>
        <p:sp>
          <p:nvSpPr>
            <p:cNvPr id="41" name="TextBox 41"/>
            <p:cNvSpPr txBox="1"/>
            <p:nvPr/>
          </p:nvSpPr>
          <p:spPr>
            <a:xfrm>
              <a:off x="5375350" y="1480616"/>
              <a:ext cx="1186345" cy="230832"/>
            </a:xfrm>
            <a:prstGeom prst="rect">
              <a:avLst/>
            </a:prstGeom>
          </p:spPr>
          <p:txBody>
            <a:bodyPr wrap="square" lIns="0" tIns="0" rIns="0" bIns="0" rtlCol="0" anchor="t">
              <a:spAutoFit/>
            </a:bodyPr>
            <a:lstStyle/>
            <a:p>
              <a:pPr>
                <a:lnSpc>
                  <a:spcPts val="1840"/>
                </a:lnSpc>
                <a:spcBef>
                  <a:spcPct val="0"/>
                </a:spcBef>
              </a:pPr>
              <a:r>
                <a:rPr lang="en-US" sz="1600" b="1">
                  <a:solidFill>
                    <a:srgbClr val="FFFFFF"/>
                  </a:solidFill>
                  <a:latin typeface="Fira Sans Semi-Bold"/>
                  <a:ea typeface="Fira Sans Semi-Bold"/>
                  <a:cs typeface="Fira Sans Semi-Bold"/>
                  <a:sym typeface="Fira Sans Semi-Bold"/>
                </a:rPr>
                <a:t>3rd Quarter</a:t>
              </a:r>
            </a:p>
          </p:txBody>
        </p:sp>
        <p:sp>
          <p:nvSpPr>
            <p:cNvPr id="42" name="TextBox 42"/>
            <p:cNvSpPr txBox="1"/>
            <p:nvPr/>
          </p:nvSpPr>
          <p:spPr>
            <a:xfrm>
              <a:off x="7026817" y="1480616"/>
              <a:ext cx="1186345" cy="230832"/>
            </a:xfrm>
            <a:prstGeom prst="rect">
              <a:avLst/>
            </a:prstGeom>
          </p:spPr>
          <p:txBody>
            <a:bodyPr wrap="square" lIns="0" tIns="0" rIns="0" bIns="0" rtlCol="0" anchor="t">
              <a:spAutoFit/>
            </a:bodyPr>
            <a:lstStyle/>
            <a:p>
              <a:pPr>
                <a:lnSpc>
                  <a:spcPts val="1840"/>
                </a:lnSpc>
                <a:spcBef>
                  <a:spcPct val="0"/>
                </a:spcBef>
              </a:pPr>
              <a:r>
                <a:rPr lang="en-US" sz="1600" b="1">
                  <a:solidFill>
                    <a:srgbClr val="FFFFFF"/>
                  </a:solidFill>
                  <a:latin typeface="Fira Sans Semi-Bold"/>
                  <a:ea typeface="Fira Sans Semi-Bold"/>
                  <a:cs typeface="Fira Sans Semi-Bold"/>
                  <a:sym typeface="Fira Sans Semi-Bold"/>
                </a:rPr>
                <a:t>4th Quarter</a:t>
              </a:r>
            </a:p>
          </p:txBody>
        </p:sp>
      </p:grpSp>
      <p:sp>
        <p:nvSpPr>
          <p:cNvPr id="43" name="TextBox 42">
            <a:extLst>
              <a:ext uri="{FF2B5EF4-FFF2-40B4-BE49-F238E27FC236}">
                <a16:creationId xmlns:a16="http://schemas.microsoft.com/office/drawing/2014/main" id="{77C37B17-835B-3633-4388-DDC3859BDBC4}"/>
              </a:ext>
            </a:extLst>
          </p:cNvPr>
          <p:cNvSpPr txBox="1"/>
          <p:nvPr/>
        </p:nvSpPr>
        <p:spPr>
          <a:xfrm>
            <a:off x="2019299" y="496361"/>
            <a:ext cx="3848100" cy="338554"/>
          </a:xfrm>
          <a:prstGeom prst="rect">
            <a:avLst/>
          </a:prstGeom>
          <a:noFill/>
        </p:spPr>
        <p:txBody>
          <a:bodyPr wrap="square" rtlCol="0">
            <a:spAutoFit/>
          </a:bodyPr>
          <a:lstStyle/>
          <a:p>
            <a:r>
              <a:rPr lang="en-US" sz="1600" b="1" dirty="0">
                <a:solidFill>
                  <a:schemeClr val="bg1"/>
                </a:solidFill>
                <a:latin typeface="Calibri" panose="020F0502020204030204" pitchFamily="34" charset="0"/>
                <a:ea typeface="SimSun" panose="02010600030101010101" pitchFamily="2" charset="-122"/>
                <a:cs typeface="Times New Roman" panose="02020603050405020304" pitchFamily="18" charset="0"/>
              </a:rPr>
              <a:t>Short-Term Roadmap (Next 6-12 Months)</a:t>
            </a:r>
            <a:endParaRPr lang="en-US" sz="1600" b="1" dirty="0">
              <a:solidFill>
                <a:schemeClr val="bg1"/>
              </a:solidFill>
            </a:endParaRPr>
          </a:p>
        </p:txBody>
      </p:sp>
      <p:pic>
        <p:nvPicPr>
          <p:cNvPr id="73" name="Google Shape;2184;p69">
            <a:extLst>
              <a:ext uri="{FF2B5EF4-FFF2-40B4-BE49-F238E27FC236}">
                <a16:creationId xmlns:a16="http://schemas.microsoft.com/office/drawing/2014/main" id="{50926A48-419B-7AF0-2818-49161AA81D82}"/>
              </a:ext>
            </a:extLst>
          </p:cNvPr>
          <p:cNvPicPr preferRelativeResize="0"/>
          <p:nvPr/>
        </p:nvPicPr>
        <p:blipFill>
          <a:blip r:embed="rId2">
            <a:alphaModFix/>
          </a:blip>
          <a:stretch>
            <a:fillRect/>
          </a:stretch>
        </p:blipFill>
        <p:spPr>
          <a:xfrm>
            <a:off x="1251546" y="3411106"/>
            <a:ext cx="2939569" cy="682400"/>
          </a:xfrm>
          <a:prstGeom prst="rect">
            <a:avLst/>
          </a:prstGeom>
          <a:noFill/>
          <a:ln>
            <a:noFill/>
          </a:ln>
        </p:spPr>
      </p:pic>
      <p:pic>
        <p:nvPicPr>
          <p:cNvPr id="74" name="Google Shape;2184;p69">
            <a:extLst>
              <a:ext uri="{FF2B5EF4-FFF2-40B4-BE49-F238E27FC236}">
                <a16:creationId xmlns:a16="http://schemas.microsoft.com/office/drawing/2014/main" id="{A7245BB0-0963-8D6A-CA0A-ADD99173D2B8}"/>
              </a:ext>
            </a:extLst>
          </p:cNvPr>
          <p:cNvPicPr preferRelativeResize="0"/>
          <p:nvPr/>
        </p:nvPicPr>
        <p:blipFill>
          <a:blip r:embed="rId2">
            <a:alphaModFix/>
          </a:blip>
          <a:stretch>
            <a:fillRect/>
          </a:stretch>
        </p:blipFill>
        <p:spPr>
          <a:xfrm>
            <a:off x="5878484" y="1719534"/>
            <a:ext cx="2939569" cy="682400"/>
          </a:xfrm>
          <a:prstGeom prst="rect">
            <a:avLst/>
          </a:prstGeom>
          <a:noFill/>
          <a:ln>
            <a:noFill/>
          </a:ln>
        </p:spPr>
      </p:pic>
      <p:pic>
        <p:nvPicPr>
          <p:cNvPr id="75" name="Google Shape;2184;p69">
            <a:extLst>
              <a:ext uri="{FF2B5EF4-FFF2-40B4-BE49-F238E27FC236}">
                <a16:creationId xmlns:a16="http://schemas.microsoft.com/office/drawing/2014/main" id="{D9FA49D4-9DA9-4B06-C703-7FC86881F6B5}"/>
              </a:ext>
            </a:extLst>
          </p:cNvPr>
          <p:cNvPicPr preferRelativeResize="0"/>
          <p:nvPr/>
        </p:nvPicPr>
        <p:blipFill>
          <a:blip r:embed="rId2">
            <a:alphaModFix/>
          </a:blip>
          <a:stretch>
            <a:fillRect/>
          </a:stretch>
        </p:blipFill>
        <p:spPr>
          <a:xfrm>
            <a:off x="6337765" y="4377213"/>
            <a:ext cx="2939569" cy="682400"/>
          </a:xfrm>
          <a:prstGeom prst="rect">
            <a:avLst/>
          </a:prstGeom>
          <a:noFill/>
          <a:ln>
            <a:noFill/>
          </a:ln>
        </p:spPr>
      </p:pic>
      <p:pic>
        <p:nvPicPr>
          <p:cNvPr id="76" name="Google Shape;2184;p69">
            <a:extLst>
              <a:ext uri="{FF2B5EF4-FFF2-40B4-BE49-F238E27FC236}">
                <a16:creationId xmlns:a16="http://schemas.microsoft.com/office/drawing/2014/main" id="{7E5337BD-7B34-FA9E-A9E4-C7E47884EA0B}"/>
              </a:ext>
            </a:extLst>
          </p:cNvPr>
          <p:cNvPicPr preferRelativeResize="0"/>
          <p:nvPr/>
        </p:nvPicPr>
        <p:blipFill>
          <a:blip r:embed="rId2">
            <a:alphaModFix/>
          </a:blip>
          <a:stretch>
            <a:fillRect/>
          </a:stretch>
        </p:blipFill>
        <p:spPr>
          <a:xfrm>
            <a:off x="30939" y="73191"/>
            <a:ext cx="2939569" cy="682400"/>
          </a:xfrm>
          <a:prstGeom prst="rect">
            <a:avLst/>
          </a:prstGeom>
          <a:noFill/>
          <a:ln>
            <a:noFill/>
          </a:ln>
        </p:spPr>
      </p:pic>
    </p:spTree>
    <p:extLst>
      <p:ext uri="{BB962C8B-B14F-4D97-AF65-F5344CB8AC3E}">
        <p14:creationId xmlns:p14="http://schemas.microsoft.com/office/powerpoint/2010/main" val="4508534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51"/>
        <p:cNvGrpSpPr/>
        <p:nvPr/>
      </p:nvGrpSpPr>
      <p:grpSpPr>
        <a:xfrm>
          <a:off x="0" y="0"/>
          <a:ext cx="0" cy="0"/>
          <a:chOff x="0" y="0"/>
          <a:chExt cx="0" cy="0"/>
        </a:xfrm>
      </p:grpSpPr>
      <p:pic>
        <p:nvPicPr>
          <p:cNvPr id="3" name="Picture 2">
            <a:extLst>
              <a:ext uri="{FF2B5EF4-FFF2-40B4-BE49-F238E27FC236}">
                <a16:creationId xmlns:a16="http://schemas.microsoft.com/office/drawing/2014/main" id="{E1A8F20B-00DB-4790-5DE4-1DF43CD477D1}"/>
              </a:ext>
            </a:extLst>
          </p:cNvPr>
          <p:cNvPicPr>
            <a:picLocks noChangeAspect="1"/>
          </p:cNvPicPr>
          <p:nvPr/>
        </p:nvPicPr>
        <p:blipFill>
          <a:blip r:embed="rId3"/>
          <a:stretch>
            <a:fillRect/>
          </a:stretch>
        </p:blipFill>
        <p:spPr>
          <a:xfrm>
            <a:off x="2764631" y="0"/>
            <a:ext cx="6379369" cy="2150269"/>
          </a:xfrm>
          <a:prstGeom prst="rect">
            <a:avLst/>
          </a:prstGeom>
        </p:spPr>
      </p:pic>
      <p:sp>
        <p:nvSpPr>
          <p:cNvPr id="2152" name="Google Shape;2152;p67"/>
          <p:cNvSpPr txBox="1">
            <a:spLocks noGrp="1"/>
          </p:cNvSpPr>
          <p:nvPr>
            <p:ph type="title"/>
          </p:nvPr>
        </p:nvSpPr>
        <p:spPr>
          <a:xfrm>
            <a:off x="112928" y="169324"/>
            <a:ext cx="2712852" cy="103439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b="1" dirty="0"/>
              <a:t>PRODUCT LAUNCH AND GO-TO-MARKET STRATEGY</a:t>
            </a:r>
            <a:endParaRPr sz="2000" dirty="0"/>
          </a:p>
        </p:txBody>
      </p:sp>
      <p:sp>
        <p:nvSpPr>
          <p:cNvPr id="2153" name="Google Shape;2153;p67"/>
          <p:cNvSpPr txBox="1">
            <a:spLocks noGrp="1"/>
          </p:cNvSpPr>
          <p:nvPr>
            <p:ph type="subTitle" idx="1"/>
          </p:nvPr>
        </p:nvSpPr>
        <p:spPr>
          <a:xfrm>
            <a:off x="164307" y="1690327"/>
            <a:ext cx="4070165" cy="3432571"/>
          </a:xfrm>
          <a:prstGeom prst="rect">
            <a:avLst/>
          </a:prstGeom>
        </p:spPr>
        <p:txBody>
          <a:bodyPr spcFirstLastPara="1" wrap="square" lIns="91425" tIns="91425" rIns="91425" bIns="91425" anchor="t" anchorCtr="0">
            <a:noAutofit/>
          </a:bodyPr>
          <a:lstStyle/>
          <a:p>
            <a:pPr marL="0" marR="0" algn="just">
              <a:lnSpc>
                <a:spcPct val="115000"/>
              </a:lnSpc>
              <a:spcBef>
                <a:spcPts val="0"/>
              </a:spcBef>
              <a:spcAft>
                <a:spcPts val="0"/>
              </a:spcAft>
            </a:pPr>
            <a:r>
              <a:rPr lang="en-US" b="1"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rPr>
              <a:t>Product Launch:</a:t>
            </a:r>
            <a:endParaRPr lang="en-US" sz="800"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0" marR="0" algn="just">
              <a:lnSpc>
                <a:spcPct val="115000"/>
              </a:lnSpc>
              <a:spcBef>
                <a:spcPts val="0"/>
              </a:spcBef>
              <a:spcAft>
                <a:spcPts val="0"/>
              </a:spcAft>
            </a:pPr>
            <a:r>
              <a:rPr lang="en-US" sz="1050" dirty="0">
                <a:effectLst/>
                <a:latin typeface="Calibri" panose="020F0502020204030204" pitchFamily="34" charset="0"/>
                <a:ea typeface="SimSun" panose="02010600030101010101" pitchFamily="2" charset="-122"/>
                <a:cs typeface="Times New Roman" panose="02020603050405020304" pitchFamily="18" charset="0"/>
              </a:rPr>
              <a:t> </a:t>
            </a:r>
            <a:endParaRPr lang="en-US" sz="700" dirty="0">
              <a:effectLst/>
              <a:latin typeface="Calibri" panose="020F0502020204030204" pitchFamily="34" charset="0"/>
              <a:ea typeface="SimSun" panose="02010600030101010101" pitchFamily="2" charset="-122"/>
              <a:cs typeface="Times New Roman" panose="02020603050405020304" pitchFamily="18" charset="0"/>
            </a:endParaRPr>
          </a:p>
          <a:p>
            <a:pPr marL="0" marR="0" algn="just">
              <a:lnSpc>
                <a:spcPct val="115000"/>
              </a:lnSpc>
              <a:spcBef>
                <a:spcPts val="0"/>
              </a:spcBef>
              <a:spcAft>
                <a:spcPts val="0"/>
              </a:spcAft>
            </a:pPr>
            <a:r>
              <a:rPr lang="en-US" sz="1000" b="1"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rPr>
              <a:t>Product Launch Definition</a:t>
            </a:r>
            <a:endParaRPr lang="en-US" sz="700"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0" marR="0" algn="just">
              <a:lnSpc>
                <a:spcPct val="115000"/>
              </a:lnSpc>
              <a:spcBef>
                <a:spcPts val="0"/>
              </a:spcBef>
              <a:spcAft>
                <a:spcPts val="0"/>
              </a:spcAft>
            </a:pPr>
            <a:r>
              <a:rPr lang="en-US" sz="1000" dirty="0">
                <a:effectLst/>
                <a:latin typeface="Calibri" panose="020F0502020204030204" pitchFamily="34" charset="0"/>
                <a:ea typeface="SimSun" panose="02010600030101010101" pitchFamily="2" charset="-122"/>
                <a:cs typeface="Times New Roman" panose="02020603050405020304" pitchFamily="18" charset="0"/>
              </a:rPr>
              <a:t>A product launch is the introduction of a new product or service to the market, aiming to generate buzz, drive sales, and establish a strong market presence.</a:t>
            </a:r>
            <a:endParaRPr lang="en-US" sz="700" dirty="0">
              <a:effectLst/>
              <a:latin typeface="Calibri" panose="020F0502020204030204" pitchFamily="34" charset="0"/>
              <a:ea typeface="SimSun" panose="02010600030101010101" pitchFamily="2" charset="-122"/>
              <a:cs typeface="Times New Roman" panose="02020603050405020304" pitchFamily="18" charset="0"/>
            </a:endParaRPr>
          </a:p>
          <a:p>
            <a:pPr marL="0" marR="0" algn="just">
              <a:lnSpc>
                <a:spcPct val="115000"/>
              </a:lnSpc>
              <a:spcBef>
                <a:spcPts val="0"/>
              </a:spcBef>
              <a:spcAft>
                <a:spcPts val="0"/>
              </a:spcAft>
            </a:pPr>
            <a:r>
              <a:rPr lang="en-US" sz="1000" dirty="0">
                <a:effectLst/>
                <a:latin typeface="Calibri" panose="020F0502020204030204" pitchFamily="34" charset="0"/>
                <a:ea typeface="SimSun" panose="02010600030101010101" pitchFamily="2" charset="-122"/>
                <a:cs typeface="Times New Roman" panose="02020603050405020304" pitchFamily="18" charset="0"/>
              </a:rPr>
              <a:t> </a:t>
            </a:r>
            <a:endParaRPr lang="en-US" sz="700" dirty="0">
              <a:effectLst/>
              <a:latin typeface="Calibri" panose="020F0502020204030204" pitchFamily="34" charset="0"/>
              <a:ea typeface="SimSun" panose="02010600030101010101" pitchFamily="2" charset="-122"/>
              <a:cs typeface="Times New Roman" panose="02020603050405020304" pitchFamily="18" charset="0"/>
            </a:endParaRPr>
          </a:p>
          <a:p>
            <a:pPr marL="0" marR="0" algn="just">
              <a:lnSpc>
                <a:spcPct val="115000"/>
              </a:lnSpc>
              <a:spcBef>
                <a:spcPts val="0"/>
              </a:spcBef>
              <a:spcAft>
                <a:spcPts val="0"/>
              </a:spcAft>
            </a:pPr>
            <a:r>
              <a:rPr lang="en-US" sz="1000" b="1"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rPr>
              <a:t>Type of Launch</a:t>
            </a:r>
            <a:endParaRPr lang="en-US" sz="700"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0" marR="0" algn="just">
              <a:lnSpc>
                <a:spcPct val="115000"/>
              </a:lnSpc>
              <a:spcBef>
                <a:spcPts val="0"/>
              </a:spcBef>
              <a:spcAft>
                <a:spcPts val="0"/>
              </a:spcAft>
            </a:pPr>
            <a:r>
              <a:rPr lang="en-US" sz="1000" dirty="0">
                <a:effectLst/>
                <a:latin typeface="Calibri" panose="020F0502020204030204" pitchFamily="34" charset="0"/>
                <a:ea typeface="SimSun" panose="02010600030101010101" pitchFamily="2" charset="-122"/>
                <a:cs typeface="Times New Roman" panose="02020603050405020304" pitchFamily="18" charset="0"/>
              </a:rPr>
              <a:t>I</a:t>
            </a:r>
            <a:r>
              <a:rPr lang="en-US" sz="1000" b="1" dirty="0">
                <a:effectLst/>
                <a:latin typeface="Calibri" panose="020F0502020204030204" pitchFamily="34" charset="0"/>
                <a:ea typeface="SimSun" panose="02010600030101010101" pitchFamily="2" charset="-122"/>
                <a:cs typeface="Times New Roman" panose="02020603050405020304" pitchFamily="18" charset="0"/>
              </a:rPr>
              <a:t>nventoryMax</a:t>
            </a:r>
            <a:r>
              <a:rPr lang="en-US" sz="1000" dirty="0">
                <a:effectLst/>
                <a:latin typeface="Calibri" panose="020F0502020204030204" pitchFamily="34" charset="0"/>
                <a:ea typeface="SimSun" panose="02010600030101010101" pitchFamily="2" charset="-122"/>
                <a:cs typeface="Times New Roman" panose="02020603050405020304" pitchFamily="18" charset="0"/>
              </a:rPr>
              <a:t> is adopting the </a:t>
            </a:r>
            <a:r>
              <a:rPr lang="en-US" sz="1000" b="1" dirty="0">
                <a:effectLst/>
                <a:latin typeface="Calibri" panose="020F0502020204030204" pitchFamily="34" charset="0"/>
                <a:ea typeface="SimSun" panose="02010600030101010101" pitchFamily="2" charset="-122"/>
                <a:cs typeface="Times New Roman" panose="02020603050405020304" pitchFamily="18" charset="0"/>
              </a:rPr>
              <a:t>“Breaking In”</a:t>
            </a:r>
            <a:r>
              <a:rPr lang="en-US" sz="1000" dirty="0">
                <a:effectLst/>
                <a:latin typeface="Calibri" panose="020F0502020204030204" pitchFamily="34" charset="0"/>
                <a:ea typeface="SimSun" panose="02010600030101010101" pitchFamily="2" charset="-122"/>
                <a:cs typeface="Times New Roman" panose="02020603050405020304" pitchFamily="18" charset="0"/>
              </a:rPr>
              <a:t> type of Launch. This is because, there are similar existing products already in place in the market. To disrupts the status quo, </a:t>
            </a:r>
            <a:r>
              <a:rPr lang="en-US" sz="1000" b="1" dirty="0">
                <a:effectLst/>
                <a:latin typeface="Calibri" panose="020F0502020204030204" pitchFamily="34" charset="0"/>
                <a:ea typeface="SimSun" panose="02010600030101010101" pitchFamily="2" charset="-122"/>
                <a:cs typeface="Times New Roman" panose="02020603050405020304" pitchFamily="18" charset="0"/>
              </a:rPr>
              <a:t>InventoryMax</a:t>
            </a:r>
            <a:r>
              <a:rPr lang="en-US" sz="1000" dirty="0">
                <a:effectLst/>
                <a:latin typeface="Calibri" panose="020F0502020204030204" pitchFamily="34" charset="0"/>
                <a:ea typeface="SimSun" panose="02010600030101010101" pitchFamily="2" charset="-122"/>
                <a:cs typeface="Times New Roman" panose="02020603050405020304" pitchFamily="18" charset="0"/>
              </a:rPr>
              <a:t> will differentiate itself from the similar existing products by:</a:t>
            </a:r>
            <a:endParaRPr lang="en-US" sz="700" dirty="0">
              <a:effectLst/>
              <a:latin typeface="Calibri" panose="020F0502020204030204" pitchFamily="34" charset="0"/>
              <a:ea typeface="SimSun" panose="02010600030101010101" pitchFamily="2" charset="-122"/>
              <a:cs typeface="Times New Roman" panose="02020603050405020304" pitchFamily="18" charset="0"/>
            </a:endParaRPr>
          </a:p>
          <a:p>
            <a:pPr marL="0" marR="0" algn="just">
              <a:lnSpc>
                <a:spcPct val="115000"/>
              </a:lnSpc>
              <a:spcBef>
                <a:spcPts val="0"/>
              </a:spcBef>
              <a:spcAft>
                <a:spcPts val="0"/>
              </a:spcAft>
            </a:pPr>
            <a:r>
              <a:rPr lang="en-US" sz="1000" dirty="0">
                <a:effectLst/>
                <a:latin typeface="Calibri" panose="020F0502020204030204" pitchFamily="34" charset="0"/>
                <a:ea typeface="SimSun" panose="02010600030101010101" pitchFamily="2" charset="-122"/>
                <a:cs typeface="Times New Roman" panose="02020603050405020304" pitchFamily="18" charset="0"/>
              </a:rPr>
              <a:t> 1. Emphasizing user-friendly interface and ease of use.</a:t>
            </a:r>
            <a:endParaRPr lang="en-US" sz="700" dirty="0">
              <a:effectLst/>
              <a:latin typeface="Calibri" panose="020F0502020204030204" pitchFamily="34" charset="0"/>
              <a:ea typeface="SimSun" panose="02010600030101010101" pitchFamily="2" charset="-122"/>
              <a:cs typeface="Times New Roman" panose="02020603050405020304" pitchFamily="18" charset="0"/>
            </a:endParaRPr>
          </a:p>
          <a:p>
            <a:pPr marL="0" marR="0" algn="just">
              <a:lnSpc>
                <a:spcPct val="115000"/>
              </a:lnSpc>
              <a:spcBef>
                <a:spcPts val="0"/>
              </a:spcBef>
              <a:spcAft>
                <a:spcPts val="0"/>
              </a:spcAft>
            </a:pPr>
            <a:r>
              <a:rPr lang="en-US" sz="1000" dirty="0">
                <a:effectLst/>
                <a:latin typeface="Calibri" panose="020F0502020204030204" pitchFamily="34" charset="0"/>
                <a:ea typeface="SimSun" panose="02010600030101010101" pitchFamily="2" charset="-122"/>
                <a:cs typeface="Times New Roman" panose="02020603050405020304" pitchFamily="18" charset="0"/>
              </a:rPr>
              <a:t>2. Highlighting advanced analytics and reporting capabilities.</a:t>
            </a:r>
            <a:endParaRPr lang="en-US" sz="700" dirty="0">
              <a:effectLst/>
              <a:latin typeface="Calibri" panose="020F0502020204030204" pitchFamily="34" charset="0"/>
              <a:ea typeface="SimSun" panose="02010600030101010101" pitchFamily="2" charset="-122"/>
              <a:cs typeface="Times New Roman" panose="02020603050405020304" pitchFamily="18" charset="0"/>
            </a:endParaRPr>
          </a:p>
          <a:p>
            <a:pPr marL="0" marR="0" algn="just">
              <a:lnSpc>
                <a:spcPct val="115000"/>
              </a:lnSpc>
              <a:spcBef>
                <a:spcPts val="0"/>
              </a:spcBef>
              <a:spcAft>
                <a:spcPts val="0"/>
              </a:spcAft>
            </a:pPr>
            <a:r>
              <a:rPr lang="en-US" sz="1000" dirty="0">
                <a:effectLst/>
                <a:latin typeface="Calibri" panose="020F0502020204030204" pitchFamily="34" charset="0"/>
                <a:ea typeface="SimSun" panose="02010600030101010101" pitchFamily="2" charset="-122"/>
                <a:cs typeface="Times New Roman" panose="02020603050405020304" pitchFamily="18" charset="0"/>
              </a:rPr>
              <a:t>3. Focusing on seamless integrations with e-commerce platforms and accounting software.</a:t>
            </a:r>
            <a:endParaRPr lang="en-US" sz="700" dirty="0">
              <a:effectLst/>
              <a:latin typeface="Calibri" panose="020F0502020204030204" pitchFamily="34" charset="0"/>
              <a:ea typeface="SimSun" panose="02010600030101010101" pitchFamily="2" charset="-122"/>
              <a:cs typeface="Times New Roman" panose="02020603050405020304" pitchFamily="18" charset="0"/>
            </a:endParaRPr>
          </a:p>
          <a:p>
            <a:pPr marL="0" marR="0" algn="just">
              <a:lnSpc>
                <a:spcPct val="115000"/>
              </a:lnSpc>
              <a:spcBef>
                <a:spcPts val="0"/>
              </a:spcBef>
              <a:spcAft>
                <a:spcPts val="0"/>
              </a:spcAft>
            </a:pPr>
            <a:r>
              <a:rPr lang="en-US" sz="1000" dirty="0">
                <a:effectLst/>
                <a:latin typeface="Calibri" panose="020F0502020204030204" pitchFamily="34" charset="0"/>
                <a:ea typeface="SimSun" panose="02010600030101010101" pitchFamily="2" charset="-122"/>
                <a:cs typeface="Times New Roman" panose="02020603050405020304" pitchFamily="18" charset="0"/>
              </a:rPr>
              <a:t>4. Offering customizable dashboards and workflows and </a:t>
            </a:r>
            <a:endParaRPr lang="en-US" sz="700" dirty="0">
              <a:effectLst/>
              <a:latin typeface="Calibri" panose="020F0502020204030204" pitchFamily="34" charset="0"/>
              <a:ea typeface="SimSun" panose="02010600030101010101" pitchFamily="2" charset="-122"/>
              <a:cs typeface="Times New Roman" panose="02020603050405020304" pitchFamily="18" charset="0"/>
            </a:endParaRPr>
          </a:p>
          <a:p>
            <a:pPr marL="0" marR="0" algn="just">
              <a:lnSpc>
                <a:spcPct val="115000"/>
              </a:lnSpc>
              <a:spcBef>
                <a:spcPts val="0"/>
              </a:spcBef>
              <a:spcAft>
                <a:spcPts val="0"/>
              </a:spcAft>
            </a:pPr>
            <a:r>
              <a:rPr lang="en-US" sz="1000" dirty="0">
                <a:effectLst/>
                <a:latin typeface="Calibri" panose="020F0502020204030204" pitchFamily="34" charset="0"/>
                <a:ea typeface="SimSun" panose="02010600030101010101" pitchFamily="2" charset="-122"/>
                <a:cs typeface="Times New Roman" panose="02020603050405020304" pitchFamily="18" charset="0"/>
              </a:rPr>
              <a:t>5. Providing exceptional customer support.</a:t>
            </a:r>
            <a:endParaRPr lang="en-US" sz="700" dirty="0">
              <a:effectLst/>
              <a:latin typeface="Calibri" panose="020F0502020204030204" pitchFamily="34" charset="0"/>
              <a:ea typeface="SimSun" panose="02010600030101010101" pitchFamily="2" charset="-122"/>
              <a:cs typeface="Times New Roman" panose="02020603050405020304" pitchFamily="18" charset="0"/>
            </a:endParaRPr>
          </a:p>
          <a:p>
            <a:pPr marL="0" marR="0" algn="just">
              <a:lnSpc>
                <a:spcPct val="115000"/>
              </a:lnSpc>
              <a:spcBef>
                <a:spcPts val="0"/>
              </a:spcBef>
              <a:spcAft>
                <a:spcPts val="0"/>
              </a:spcAft>
            </a:pPr>
            <a:r>
              <a:rPr lang="en-US" sz="1000" dirty="0">
                <a:effectLst/>
                <a:latin typeface="Calibri" panose="020F0502020204030204" pitchFamily="34" charset="0"/>
                <a:ea typeface="SimSun" panose="02010600030101010101" pitchFamily="2" charset="-122"/>
                <a:cs typeface="Times New Roman" panose="02020603050405020304" pitchFamily="18" charset="0"/>
              </a:rPr>
              <a:t> </a:t>
            </a:r>
            <a:endParaRPr lang="en-US" sz="700" dirty="0">
              <a:effectLst/>
              <a:latin typeface="Calibri" panose="020F0502020204030204" pitchFamily="34" charset="0"/>
              <a:ea typeface="SimSun" panose="02010600030101010101" pitchFamily="2" charset="-122"/>
              <a:cs typeface="Times New Roman" panose="02020603050405020304" pitchFamily="18" charset="0"/>
            </a:endParaRPr>
          </a:p>
        </p:txBody>
      </p:sp>
      <p:cxnSp>
        <p:nvCxnSpPr>
          <p:cNvPr id="2154" name="Google Shape;2154;p67"/>
          <p:cNvCxnSpPr/>
          <p:nvPr/>
        </p:nvCxnSpPr>
        <p:spPr>
          <a:xfrm>
            <a:off x="3345479" y="839805"/>
            <a:ext cx="2763000" cy="0"/>
          </a:xfrm>
          <a:prstGeom prst="straightConnector1">
            <a:avLst/>
          </a:prstGeom>
          <a:noFill/>
          <a:ln w="127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4" name="TextBox 3">
            <a:extLst>
              <a:ext uri="{FF2B5EF4-FFF2-40B4-BE49-F238E27FC236}">
                <a16:creationId xmlns:a16="http://schemas.microsoft.com/office/drawing/2014/main" id="{C14EE882-9D5B-413B-CD62-356062966A0A}"/>
              </a:ext>
            </a:extLst>
          </p:cNvPr>
          <p:cNvSpPr txBox="1"/>
          <p:nvPr/>
        </p:nvSpPr>
        <p:spPr>
          <a:xfrm>
            <a:off x="4909530" y="2083360"/>
            <a:ext cx="3698689" cy="3024289"/>
          </a:xfrm>
          <a:prstGeom prst="rect">
            <a:avLst/>
          </a:prstGeom>
          <a:noFill/>
        </p:spPr>
        <p:txBody>
          <a:bodyPr wrap="square" rtlCol="0">
            <a:spAutoFit/>
          </a:bodyPr>
          <a:lstStyle/>
          <a:p>
            <a:pPr marL="0" marR="0" algn="just">
              <a:lnSpc>
                <a:spcPct val="115000"/>
              </a:lnSpc>
              <a:spcBef>
                <a:spcPts val="0"/>
              </a:spcBef>
              <a:spcAft>
                <a:spcPts val="0"/>
              </a:spcAft>
            </a:pPr>
            <a:r>
              <a:rPr lang="en-US" sz="1100" b="1"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rPr>
              <a:t>Product Launch Users Checklist for InventoryMax</a:t>
            </a:r>
            <a:endParaRPr lang="en-US" sz="8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algn="just">
              <a:lnSpc>
                <a:spcPct val="115000"/>
              </a:lnSpc>
              <a:spcBef>
                <a:spcPts val="0"/>
              </a:spcBef>
              <a:spcAft>
                <a:spcPts val="0"/>
              </a:spcAft>
            </a:pPr>
            <a:r>
              <a:rPr lang="en-US" sz="11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To ensure a successful product launch, Inventorymax will effectively differentiate itself in the market and drive user adoption by considering the following on the Product Launch User Checklist.</a:t>
            </a:r>
            <a:endParaRPr lang="en-US" sz="8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algn="just">
              <a:lnSpc>
                <a:spcPct val="115000"/>
              </a:lnSpc>
              <a:spcBef>
                <a:spcPts val="0"/>
              </a:spcBef>
              <a:spcAft>
                <a:spcPts val="0"/>
              </a:spcAft>
            </a:pPr>
            <a:r>
              <a:rPr lang="en-US" sz="105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 </a:t>
            </a:r>
            <a:endParaRPr lang="en-US" sz="8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algn="just">
              <a:lnSpc>
                <a:spcPct val="115000"/>
              </a:lnSpc>
              <a:spcBef>
                <a:spcPts val="0"/>
              </a:spcBef>
              <a:spcAft>
                <a:spcPts val="0"/>
              </a:spcAft>
            </a:pPr>
            <a:r>
              <a:rPr lang="en-US" sz="1100" b="1"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rPr>
              <a:t>Pre-Launch (Weeks 1-4)</a:t>
            </a:r>
            <a:endParaRPr lang="en-US" sz="600"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0" marR="0" algn="just">
              <a:lnSpc>
                <a:spcPct val="115000"/>
              </a:lnSpc>
              <a:spcBef>
                <a:spcPts val="0"/>
              </a:spcBef>
              <a:spcAft>
                <a:spcPts val="0"/>
              </a:spcAft>
            </a:pPr>
            <a:r>
              <a:rPr lang="en-US" sz="11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1. Finalize product development.</a:t>
            </a:r>
            <a:endParaRPr lang="en-US" sz="6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algn="just">
              <a:lnSpc>
                <a:spcPct val="115000"/>
              </a:lnSpc>
              <a:spcBef>
                <a:spcPts val="0"/>
              </a:spcBef>
              <a:spcAft>
                <a:spcPts val="0"/>
              </a:spcAft>
            </a:pPr>
            <a:r>
              <a:rPr lang="en-US" sz="11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2. Conduct beta testing and gather feedback.</a:t>
            </a:r>
            <a:endParaRPr lang="en-US" sz="6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algn="just">
              <a:lnSpc>
                <a:spcPct val="115000"/>
              </a:lnSpc>
              <a:spcBef>
                <a:spcPts val="0"/>
              </a:spcBef>
              <a:spcAft>
                <a:spcPts val="0"/>
              </a:spcAft>
            </a:pPr>
            <a:r>
              <a:rPr lang="en-US" sz="11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3. Establish partnerships with e-commerce platforms and accounting software providers.</a:t>
            </a:r>
            <a:endParaRPr lang="en-US" sz="6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algn="just">
              <a:lnSpc>
                <a:spcPct val="115000"/>
              </a:lnSpc>
              <a:spcBef>
                <a:spcPts val="0"/>
              </a:spcBef>
              <a:spcAft>
                <a:spcPts val="0"/>
              </a:spcAft>
            </a:pPr>
            <a:r>
              <a:rPr lang="en-US" sz="11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4. Develop marketing materials (website, social media, content).</a:t>
            </a:r>
            <a:endParaRPr lang="en-US" sz="6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algn="just">
              <a:lnSpc>
                <a:spcPct val="115000"/>
              </a:lnSpc>
              <a:spcBef>
                <a:spcPts val="0"/>
              </a:spcBef>
              <a:spcAft>
                <a:spcPts val="0"/>
              </a:spcAft>
            </a:pPr>
            <a:r>
              <a:rPr lang="en-US" sz="11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5. Plan launch event and promotional activities.</a:t>
            </a:r>
            <a:endParaRPr lang="en-US" sz="1100" dirty="0">
              <a:solidFill>
                <a:schemeClr val="bg1"/>
              </a:solidFill>
            </a:endParaRPr>
          </a:p>
          <a:p>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3" name="Text Placeholder 2">
            <a:extLst>
              <a:ext uri="{FF2B5EF4-FFF2-40B4-BE49-F238E27FC236}">
                <a16:creationId xmlns:a16="http://schemas.microsoft.com/office/drawing/2014/main" id="{AE513307-18CE-F3C7-1024-68EA8E9A676A}"/>
              </a:ext>
            </a:extLst>
          </p:cNvPr>
          <p:cNvSpPr>
            <a:spLocks noGrp="1"/>
          </p:cNvSpPr>
          <p:nvPr>
            <p:ph type="body" idx="1"/>
          </p:nvPr>
        </p:nvSpPr>
        <p:spPr>
          <a:xfrm>
            <a:off x="169482" y="2399177"/>
            <a:ext cx="3186900" cy="2078831"/>
          </a:xfrm>
        </p:spPr>
        <p:txBody>
          <a:bodyPr/>
          <a:lstStyle/>
          <a:p>
            <a:pPr marL="0" marR="0" indent="0" algn="just">
              <a:lnSpc>
                <a:spcPct val="115000"/>
              </a:lnSpc>
              <a:spcBef>
                <a:spcPts val="0"/>
              </a:spcBef>
              <a:spcAft>
                <a:spcPts val="0"/>
              </a:spcAft>
              <a:buNone/>
            </a:pPr>
            <a:r>
              <a:rPr lang="en-US" b="1" dirty="0">
                <a:solidFill>
                  <a:schemeClr val="accent5">
                    <a:lumMod val="40000"/>
                    <a:lumOff val="60000"/>
                  </a:schemeClr>
                </a:solidFill>
                <a:effectLst/>
                <a:latin typeface="Calibri" panose="020F0502020204030204" pitchFamily="34" charset="0"/>
                <a:ea typeface="SimSun" panose="02010600030101010101" pitchFamily="2" charset="-122"/>
                <a:cs typeface="Times New Roman" panose="02020603050405020304" pitchFamily="18" charset="0"/>
              </a:rPr>
              <a:t>Launch</a:t>
            </a:r>
            <a:endParaRPr lang="en-US" sz="800" dirty="0">
              <a:solidFill>
                <a:schemeClr val="accent5">
                  <a:lumMod val="40000"/>
                  <a:lumOff val="60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50000"/>
              </a:lnSpc>
              <a:spcBef>
                <a:spcPts val="0"/>
              </a:spcBef>
              <a:spcAft>
                <a:spcPts val="0"/>
              </a:spcAft>
              <a:buNone/>
            </a:pPr>
            <a:r>
              <a:rPr lang="en-US" sz="1200" dirty="0">
                <a:effectLst/>
                <a:latin typeface="Calibri" panose="020F0502020204030204" pitchFamily="34" charset="0"/>
                <a:ea typeface="SimSun" panose="02010600030101010101" pitchFamily="2" charset="-122"/>
                <a:cs typeface="Times New Roman" panose="02020603050405020304" pitchFamily="18" charset="0"/>
              </a:rPr>
              <a:t>1. Launch InventoryMax website and social media campaigns.</a:t>
            </a:r>
            <a:endParaRPr lang="en-US" sz="7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50000"/>
              </a:lnSpc>
              <a:spcBef>
                <a:spcPts val="0"/>
              </a:spcBef>
              <a:spcAft>
                <a:spcPts val="0"/>
              </a:spcAft>
              <a:buNone/>
            </a:pPr>
            <a:r>
              <a:rPr lang="en-US" sz="1200" dirty="0">
                <a:effectLst/>
                <a:latin typeface="Calibri" panose="020F0502020204030204" pitchFamily="34" charset="0"/>
                <a:ea typeface="SimSun" panose="02010600030101010101" pitchFamily="2" charset="-122"/>
                <a:cs typeface="Times New Roman" panose="02020603050405020304" pitchFamily="18" charset="0"/>
              </a:rPr>
              <a:t>2. Send out press releases and newsletters.</a:t>
            </a:r>
            <a:endParaRPr lang="en-US" sz="7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50000"/>
              </a:lnSpc>
              <a:spcBef>
                <a:spcPts val="0"/>
              </a:spcBef>
              <a:spcAft>
                <a:spcPts val="0"/>
              </a:spcAft>
              <a:buNone/>
            </a:pPr>
            <a:r>
              <a:rPr lang="en-US" sz="1200" dirty="0">
                <a:effectLst/>
                <a:latin typeface="Calibri" panose="020F0502020204030204" pitchFamily="34" charset="0"/>
                <a:ea typeface="SimSun" panose="02010600030101010101" pitchFamily="2" charset="-122"/>
                <a:cs typeface="Times New Roman" panose="02020603050405020304" pitchFamily="18" charset="0"/>
              </a:rPr>
              <a:t>3. Offer limited-time promotions or discounts.</a:t>
            </a:r>
            <a:endParaRPr lang="en-US" sz="7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50000"/>
              </a:lnSpc>
              <a:spcBef>
                <a:spcPts val="0"/>
              </a:spcBef>
              <a:spcAft>
                <a:spcPts val="0"/>
              </a:spcAft>
              <a:buNone/>
            </a:pPr>
            <a:r>
              <a:rPr lang="en-US" sz="1200" dirty="0">
                <a:effectLst/>
                <a:latin typeface="Calibri" panose="020F0502020204030204" pitchFamily="34" charset="0"/>
                <a:ea typeface="SimSun" panose="02010600030101010101" pitchFamily="2" charset="-122"/>
                <a:cs typeface="Times New Roman" panose="02020603050405020304" pitchFamily="18" charset="0"/>
              </a:rPr>
              <a:t>4. Host webinars or demos.</a:t>
            </a:r>
            <a:endParaRPr lang="en-US" sz="7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50000"/>
              </a:lnSpc>
              <a:spcBef>
                <a:spcPts val="0"/>
              </a:spcBef>
              <a:spcAft>
                <a:spcPts val="0"/>
              </a:spcAft>
              <a:buNone/>
            </a:pPr>
            <a:r>
              <a:rPr lang="en-US" sz="1200" dirty="0">
                <a:effectLst/>
                <a:latin typeface="Calibri" panose="020F0502020204030204" pitchFamily="34" charset="0"/>
                <a:ea typeface="SimSun" panose="02010600030101010101" pitchFamily="2" charset="-122"/>
                <a:cs typeface="Times New Roman" panose="02020603050405020304" pitchFamily="18" charset="0"/>
              </a:rPr>
              <a:t>5. Monitor and respond to customer feedback.</a:t>
            </a:r>
            <a:endParaRPr lang="en-US" sz="7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50000"/>
              </a:lnSpc>
              <a:spcBef>
                <a:spcPts val="0"/>
              </a:spcBef>
              <a:spcAft>
                <a:spcPts val="0"/>
              </a:spcAft>
              <a:buNone/>
            </a:pPr>
            <a:r>
              <a:rPr lang="en-US" dirty="0">
                <a:effectLst/>
                <a:latin typeface="Calibri" panose="020F0502020204030204" pitchFamily="34" charset="0"/>
                <a:ea typeface="SimSun" panose="02010600030101010101" pitchFamily="2" charset="-122"/>
                <a:cs typeface="Times New Roman" panose="02020603050405020304" pitchFamily="18" charset="0"/>
              </a:rPr>
              <a:t> </a:t>
            </a: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p>
            <a:endParaRPr lang="en-US" dirty="0"/>
          </a:p>
        </p:txBody>
      </p:sp>
      <p:sp>
        <p:nvSpPr>
          <p:cNvPr id="4" name="Text Placeholder 3">
            <a:extLst>
              <a:ext uri="{FF2B5EF4-FFF2-40B4-BE49-F238E27FC236}">
                <a16:creationId xmlns:a16="http://schemas.microsoft.com/office/drawing/2014/main" id="{97AE74BE-BE34-C7C8-59E6-DAD16B12D955}"/>
              </a:ext>
            </a:extLst>
          </p:cNvPr>
          <p:cNvSpPr>
            <a:spLocks noGrp="1"/>
          </p:cNvSpPr>
          <p:nvPr>
            <p:ph type="body" idx="2"/>
          </p:nvPr>
        </p:nvSpPr>
        <p:spPr>
          <a:xfrm>
            <a:off x="5723327" y="214769"/>
            <a:ext cx="3049198" cy="2271256"/>
          </a:xfrm>
        </p:spPr>
        <p:txBody>
          <a:bodyPr/>
          <a:lstStyle/>
          <a:p>
            <a:pPr marL="0" marR="0" indent="0" algn="just">
              <a:lnSpc>
                <a:spcPct val="115000"/>
              </a:lnSpc>
              <a:spcBef>
                <a:spcPts val="0"/>
              </a:spcBef>
              <a:spcAft>
                <a:spcPts val="0"/>
              </a:spcAft>
              <a:buNone/>
            </a:pPr>
            <a:r>
              <a:rPr lang="en-US" b="1" dirty="0">
                <a:solidFill>
                  <a:schemeClr val="accent5">
                    <a:lumMod val="40000"/>
                    <a:lumOff val="60000"/>
                  </a:schemeClr>
                </a:solidFill>
                <a:effectLst/>
                <a:latin typeface="Calibri" panose="020F0502020204030204" pitchFamily="34" charset="0"/>
                <a:ea typeface="SimSun" panose="02010600030101010101" pitchFamily="2" charset="-122"/>
                <a:cs typeface="Times New Roman" panose="02020603050405020304" pitchFamily="18" charset="0"/>
              </a:rPr>
              <a:t>User Segments to Target</a:t>
            </a:r>
            <a:endParaRPr lang="en-US" sz="800" dirty="0">
              <a:solidFill>
                <a:schemeClr val="accent5">
                  <a:lumMod val="40000"/>
                  <a:lumOff val="60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50000"/>
              </a:lnSpc>
              <a:spcBef>
                <a:spcPts val="0"/>
              </a:spcBef>
              <a:spcAft>
                <a:spcPts val="0"/>
              </a:spcAft>
              <a:buNone/>
            </a:pPr>
            <a:r>
              <a:rPr lang="en-US" sz="1200" dirty="0">
                <a:effectLst/>
                <a:latin typeface="Calibri" panose="020F0502020204030204" pitchFamily="34" charset="0"/>
                <a:ea typeface="SimSun" panose="02010600030101010101" pitchFamily="2" charset="-122"/>
                <a:cs typeface="Times New Roman" panose="02020603050405020304" pitchFamily="18" charset="0"/>
              </a:rPr>
              <a:t>Basic areas to target are:</a:t>
            </a:r>
            <a:endParaRPr lang="en-US" sz="7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50000"/>
              </a:lnSpc>
              <a:spcBef>
                <a:spcPts val="0"/>
              </a:spcBef>
              <a:spcAft>
                <a:spcPts val="0"/>
              </a:spcAft>
              <a:buNone/>
            </a:pPr>
            <a:r>
              <a:rPr lang="en-US" sz="1200" dirty="0">
                <a:effectLst/>
                <a:latin typeface="Calibri" panose="020F0502020204030204" pitchFamily="34" charset="0"/>
                <a:ea typeface="SimSun" panose="02010600030101010101" pitchFamily="2" charset="-122"/>
                <a:cs typeface="Times New Roman" panose="02020603050405020304" pitchFamily="18" charset="0"/>
              </a:rPr>
              <a:t>1. Small to medium-sized businesses (SMBs).</a:t>
            </a:r>
            <a:endParaRPr lang="en-US" sz="7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50000"/>
              </a:lnSpc>
              <a:spcBef>
                <a:spcPts val="0"/>
              </a:spcBef>
              <a:spcAft>
                <a:spcPts val="0"/>
              </a:spcAft>
              <a:buNone/>
            </a:pPr>
            <a:r>
              <a:rPr lang="en-US" sz="1200" dirty="0">
                <a:effectLst/>
                <a:latin typeface="Calibri" panose="020F0502020204030204" pitchFamily="34" charset="0"/>
                <a:ea typeface="SimSun" panose="02010600030101010101" pitchFamily="2" charset="-122"/>
                <a:cs typeface="Times New Roman" panose="02020603050405020304" pitchFamily="18" charset="0"/>
              </a:rPr>
              <a:t>2. E-commerce entrepreneurs.</a:t>
            </a:r>
            <a:endParaRPr lang="en-US" sz="7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50000"/>
              </a:lnSpc>
              <a:spcBef>
                <a:spcPts val="0"/>
              </a:spcBef>
              <a:spcAft>
                <a:spcPts val="0"/>
              </a:spcAft>
              <a:buNone/>
            </a:pPr>
            <a:r>
              <a:rPr lang="en-US" sz="1200" dirty="0">
                <a:effectLst/>
                <a:latin typeface="Calibri" panose="020F0502020204030204" pitchFamily="34" charset="0"/>
                <a:ea typeface="SimSun" panose="02010600030101010101" pitchFamily="2" charset="-122"/>
                <a:cs typeface="Times New Roman" panose="02020603050405020304" pitchFamily="18" charset="0"/>
              </a:rPr>
              <a:t>3. Inventory managers.</a:t>
            </a:r>
            <a:endParaRPr lang="en-US" sz="7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50000"/>
              </a:lnSpc>
              <a:spcBef>
                <a:spcPts val="0"/>
              </a:spcBef>
              <a:spcAft>
                <a:spcPts val="0"/>
              </a:spcAft>
              <a:buNone/>
            </a:pPr>
            <a:r>
              <a:rPr lang="en-US" sz="1200" dirty="0">
                <a:effectLst/>
                <a:latin typeface="Calibri" panose="020F0502020204030204" pitchFamily="34" charset="0"/>
                <a:ea typeface="SimSun" panose="02010600030101010101" pitchFamily="2" charset="-122"/>
                <a:cs typeface="Times New Roman" panose="02020603050405020304" pitchFamily="18" charset="0"/>
              </a:rPr>
              <a:t>4. Supply chain professionals.</a:t>
            </a:r>
            <a:endParaRPr lang="en-US" sz="7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50000"/>
              </a:lnSpc>
              <a:spcBef>
                <a:spcPts val="0"/>
              </a:spcBef>
              <a:spcAft>
                <a:spcPts val="0"/>
              </a:spcAft>
              <a:buNone/>
            </a:pPr>
            <a:r>
              <a:rPr lang="en-US" sz="1200" dirty="0">
                <a:effectLst/>
                <a:latin typeface="Calibri" panose="020F0502020204030204" pitchFamily="34" charset="0"/>
                <a:ea typeface="SimSun" panose="02010600030101010101" pitchFamily="2" charset="-122"/>
                <a:cs typeface="Times New Roman" panose="02020603050405020304" pitchFamily="18" charset="0"/>
              </a:rPr>
              <a:t>5. Accountants and bookkeepers.</a:t>
            </a:r>
            <a:endParaRPr lang="en-US" sz="7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50000"/>
              </a:lnSpc>
              <a:spcBef>
                <a:spcPts val="0"/>
              </a:spcBef>
              <a:spcAft>
                <a:spcPts val="0"/>
              </a:spcAft>
              <a:buNone/>
            </a:pPr>
            <a:r>
              <a:rPr lang="en-US" sz="1200" dirty="0">
                <a:effectLst/>
                <a:latin typeface="Calibri" panose="020F0502020204030204" pitchFamily="34" charset="0"/>
                <a:ea typeface="SimSun" panose="02010600030101010101" pitchFamily="2" charset="-122"/>
                <a:cs typeface="Times New Roman" panose="02020603050405020304" pitchFamily="18" charset="0"/>
              </a:rPr>
              <a:t> </a:t>
            </a:r>
            <a:endParaRPr lang="en-US" sz="7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8" name="Picture 7">
            <a:extLst>
              <a:ext uri="{FF2B5EF4-FFF2-40B4-BE49-F238E27FC236}">
                <a16:creationId xmlns:a16="http://schemas.microsoft.com/office/drawing/2014/main" id="{C18315AB-7283-F3D3-709C-B63370D20888}"/>
              </a:ext>
            </a:extLst>
          </p:cNvPr>
          <p:cNvPicPr>
            <a:picLocks noChangeAspect="1"/>
          </p:cNvPicPr>
          <p:nvPr/>
        </p:nvPicPr>
        <p:blipFill>
          <a:blip r:embed="rId3"/>
          <a:stretch>
            <a:fillRect/>
          </a:stretch>
        </p:blipFill>
        <p:spPr>
          <a:xfrm>
            <a:off x="7143" y="-1"/>
            <a:ext cx="4714875" cy="2163089"/>
          </a:xfrm>
          <a:prstGeom prst="rect">
            <a:avLst/>
          </a:prstGeom>
        </p:spPr>
      </p:pic>
      <p:sp>
        <p:nvSpPr>
          <p:cNvPr id="9" name="TextBox 8">
            <a:extLst>
              <a:ext uri="{FF2B5EF4-FFF2-40B4-BE49-F238E27FC236}">
                <a16:creationId xmlns:a16="http://schemas.microsoft.com/office/drawing/2014/main" id="{AF2B9039-FCF6-E57B-AFF9-887AB08F4A99}"/>
              </a:ext>
            </a:extLst>
          </p:cNvPr>
          <p:cNvSpPr txBox="1"/>
          <p:nvPr/>
        </p:nvSpPr>
        <p:spPr>
          <a:xfrm>
            <a:off x="3423039" y="2364009"/>
            <a:ext cx="2464594" cy="2820772"/>
          </a:xfrm>
          <a:prstGeom prst="rect">
            <a:avLst/>
          </a:prstGeom>
          <a:noFill/>
        </p:spPr>
        <p:txBody>
          <a:bodyPr wrap="square" rtlCol="0">
            <a:spAutoFit/>
          </a:bodyPr>
          <a:lstStyle/>
          <a:p>
            <a:pPr marL="0" marR="0" indent="0" algn="just">
              <a:lnSpc>
                <a:spcPct val="115000"/>
              </a:lnSpc>
              <a:spcBef>
                <a:spcPts val="0"/>
              </a:spcBef>
              <a:spcAft>
                <a:spcPts val="0"/>
              </a:spcAft>
              <a:buNone/>
            </a:pPr>
            <a:r>
              <a:rPr lang="en-US" sz="1200" b="1" dirty="0">
                <a:solidFill>
                  <a:schemeClr val="accent5">
                    <a:lumMod val="40000"/>
                    <a:lumOff val="60000"/>
                  </a:schemeClr>
                </a:solidFill>
                <a:effectLst/>
                <a:latin typeface="Calibri" panose="020F0502020204030204" pitchFamily="34" charset="0"/>
                <a:ea typeface="SimSun" panose="02010600030101010101" pitchFamily="2" charset="-122"/>
                <a:cs typeface="Times New Roman" panose="02020603050405020304" pitchFamily="18" charset="0"/>
              </a:rPr>
              <a:t>Post-Launch (Weeks 5-12)</a:t>
            </a:r>
            <a:endParaRPr lang="en-US" sz="700" b="1" dirty="0">
              <a:solidFill>
                <a:schemeClr val="accent5">
                  <a:lumMod val="40000"/>
                  <a:lumOff val="60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1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 </a:t>
            </a:r>
            <a:r>
              <a:rPr lang="en-US" sz="12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1. Analyze customer feedback and iterate on product improvements.</a:t>
            </a:r>
            <a:endParaRPr lang="en-US" sz="7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2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2. Optimize marketing campaigns based on performance data.</a:t>
            </a:r>
            <a:endParaRPr lang="en-US" sz="7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2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3. Expand partnerships and integrations.</a:t>
            </a:r>
            <a:endParaRPr lang="en-US" sz="7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2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4. Develop case studies and success stories.</a:t>
            </a:r>
            <a:endParaRPr lang="en-US" sz="7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2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5. Plan future product updates and enhancements.</a:t>
            </a:r>
            <a:endParaRPr lang="en-US" sz="7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05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 </a:t>
            </a:r>
            <a:endParaRPr lang="en-US" sz="7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endParaRPr lang="en-US" dirty="0"/>
          </a:p>
        </p:txBody>
      </p:sp>
      <p:sp>
        <p:nvSpPr>
          <p:cNvPr id="10" name="TextBox 9">
            <a:extLst>
              <a:ext uri="{FF2B5EF4-FFF2-40B4-BE49-F238E27FC236}">
                <a16:creationId xmlns:a16="http://schemas.microsoft.com/office/drawing/2014/main" id="{F9888FA8-58B0-630F-FBE9-27BFC7E6DDF9}"/>
              </a:ext>
            </a:extLst>
          </p:cNvPr>
          <p:cNvSpPr txBox="1"/>
          <p:nvPr/>
        </p:nvSpPr>
        <p:spPr>
          <a:xfrm>
            <a:off x="6365081" y="2486025"/>
            <a:ext cx="2536032" cy="1905137"/>
          </a:xfrm>
          <a:prstGeom prst="rect">
            <a:avLst/>
          </a:prstGeom>
          <a:noFill/>
        </p:spPr>
        <p:txBody>
          <a:bodyPr wrap="square" rtlCol="0">
            <a:spAutoFit/>
          </a:bodyPr>
          <a:lstStyle/>
          <a:p>
            <a:pPr marL="0" marR="0" indent="0" algn="just">
              <a:lnSpc>
                <a:spcPct val="115000"/>
              </a:lnSpc>
              <a:spcBef>
                <a:spcPts val="0"/>
              </a:spcBef>
              <a:spcAft>
                <a:spcPts val="0"/>
              </a:spcAft>
              <a:buNone/>
            </a:pPr>
            <a:r>
              <a:rPr lang="en-US" sz="1200" b="1" dirty="0">
                <a:solidFill>
                  <a:schemeClr val="accent5">
                    <a:lumMod val="40000"/>
                    <a:lumOff val="60000"/>
                  </a:schemeClr>
                </a:solidFill>
                <a:effectLst/>
                <a:latin typeface="Calibri" panose="020F0502020204030204" pitchFamily="34" charset="0"/>
                <a:ea typeface="SimSun" panose="02010600030101010101" pitchFamily="2" charset="-122"/>
                <a:cs typeface="Times New Roman" panose="02020603050405020304" pitchFamily="18" charset="0"/>
              </a:rPr>
              <a:t>Launch Metrics to Track</a:t>
            </a:r>
            <a:endParaRPr lang="en-US" sz="700" dirty="0">
              <a:solidFill>
                <a:schemeClr val="accent5">
                  <a:lumMod val="40000"/>
                  <a:lumOff val="60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50000"/>
              </a:lnSpc>
              <a:spcBef>
                <a:spcPts val="0"/>
              </a:spcBef>
              <a:spcAft>
                <a:spcPts val="0"/>
              </a:spcAft>
              <a:buNone/>
            </a:pPr>
            <a:r>
              <a:rPr lang="en-US" sz="12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1. Website traffic.</a:t>
            </a:r>
            <a:endParaRPr lang="en-US" sz="7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50000"/>
              </a:lnSpc>
              <a:spcBef>
                <a:spcPts val="0"/>
              </a:spcBef>
              <a:spcAft>
                <a:spcPts val="0"/>
              </a:spcAft>
              <a:buNone/>
            </a:pPr>
            <a:r>
              <a:rPr lang="en-US" sz="12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2. Social media engagement.</a:t>
            </a:r>
            <a:endParaRPr lang="en-US" sz="7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50000"/>
              </a:lnSpc>
              <a:spcBef>
                <a:spcPts val="0"/>
              </a:spcBef>
              <a:spcAft>
                <a:spcPts val="0"/>
              </a:spcAft>
              <a:buNone/>
            </a:pPr>
            <a:r>
              <a:rPr lang="en-US" sz="12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3. Customer acquisition rate.</a:t>
            </a:r>
            <a:endParaRPr lang="en-US" sz="7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50000"/>
              </a:lnSpc>
              <a:spcBef>
                <a:spcPts val="0"/>
              </a:spcBef>
              <a:spcAft>
                <a:spcPts val="0"/>
              </a:spcAft>
              <a:buNone/>
            </a:pPr>
            <a:r>
              <a:rPr lang="en-US" sz="12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4. Revenue growth.</a:t>
            </a:r>
            <a:endParaRPr lang="en-US" sz="7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50000"/>
              </a:lnSpc>
              <a:spcBef>
                <a:spcPts val="0"/>
              </a:spcBef>
              <a:spcAft>
                <a:spcPts val="0"/>
              </a:spcAft>
              <a:buNone/>
            </a:pPr>
            <a:r>
              <a:rPr lang="en-US" sz="12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5. Customer satisfaction (CSAT</a:t>
            </a:r>
            <a:r>
              <a:rPr lang="en-US" sz="105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a:t>
            </a:r>
            <a:endParaRPr lang="en-US" sz="1200" dirty="0">
              <a:solidFill>
                <a:schemeClr val="bg1"/>
              </a:solidFill>
            </a:endParaRPr>
          </a:p>
          <a:p>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743CA3-1210-52F9-67EB-710E97F3D591}"/>
              </a:ext>
            </a:extLst>
          </p:cNvPr>
          <p:cNvPicPr>
            <a:picLocks noChangeAspect="1"/>
          </p:cNvPicPr>
          <p:nvPr/>
        </p:nvPicPr>
        <p:blipFill rotWithShape="1">
          <a:blip r:embed="rId3"/>
          <a:srcRect l="3878" t="27752" r="-3668" b="9670"/>
          <a:stretch/>
        </p:blipFill>
        <p:spPr>
          <a:xfrm>
            <a:off x="-20940" y="-2"/>
            <a:ext cx="1149610" cy="5143499"/>
          </a:xfrm>
          <a:prstGeom prst="rect">
            <a:avLst/>
          </a:prstGeom>
        </p:spPr>
      </p:pic>
      <p:pic>
        <p:nvPicPr>
          <p:cNvPr id="4" name="Picture 3">
            <a:extLst>
              <a:ext uri="{FF2B5EF4-FFF2-40B4-BE49-F238E27FC236}">
                <a16:creationId xmlns:a16="http://schemas.microsoft.com/office/drawing/2014/main" id="{E1A5A954-CB56-48D8-21DC-34810B4AF838}"/>
              </a:ext>
            </a:extLst>
          </p:cNvPr>
          <p:cNvPicPr>
            <a:picLocks noChangeAspect="1"/>
          </p:cNvPicPr>
          <p:nvPr/>
        </p:nvPicPr>
        <p:blipFill rotWithShape="1">
          <a:blip r:embed="rId3"/>
          <a:srcRect l="3878" t="27752" r="-3668" b="9670"/>
          <a:stretch/>
        </p:blipFill>
        <p:spPr>
          <a:xfrm rot="10800000">
            <a:off x="8115110" y="-4"/>
            <a:ext cx="1028888" cy="5143499"/>
          </a:xfrm>
          <a:prstGeom prst="rect">
            <a:avLst/>
          </a:prstGeom>
        </p:spPr>
      </p:pic>
      <p:sp>
        <p:nvSpPr>
          <p:cNvPr id="6" name="Freeform 6"/>
          <p:cNvSpPr/>
          <p:nvPr/>
        </p:nvSpPr>
        <p:spPr>
          <a:xfrm>
            <a:off x="3897235" y="103307"/>
            <a:ext cx="1378932" cy="3610944"/>
          </a:xfrm>
          <a:custGeom>
            <a:avLst/>
            <a:gdLst/>
            <a:ahLst/>
            <a:cxnLst/>
            <a:rect l="l" t="t" r="r" b="b"/>
            <a:pathLst>
              <a:path w="704555" h="1639336">
                <a:moveTo>
                  <a:pt x="0" y="0"/>
                </a:moveTo>
                <a:lnTo>
                  <a:pt x="704555" y="0"/>
                </a:lnTo>
                <a:lnTo>
                  <a:pt x="704555" y="1639336"/>
                </a:lnTo>
                <a:lnTo>
                  <a:pt x="0" y="1639336"/>
                </a:lnTo>
                <a:close/>
              </a:path>
            </a:pathLst>
          </a:custGeom>
          <a:solidFill>
            <a:srgbClr val="D9D9D9"/>
          </a:solidFill>
          <a:ln w="28575">
            <a:solidFill>
              <a:srgbClr val="0070C0"/>
            </a:solidFill>
          </a:ln>
        </p:spPr>
        <p:txBody>
          <a:bodyPr/>
          <a:lstStyle/>
          <a:p>
            <a:pPr algn="ctr"/>
            <a:r>
              <a:rPr lang="en-US" sz="681" b="1" dirty="0">
                <a:highlight>
                  <a:srgbClr val="FFFF00"/>
                </a:highlight>
              </a:rPr>
              <a:t>VALUE PREPOSITION</a:t>
            </a:r>
          </a:p>
          <a:p>
            <a:pPr algn="just">
              <a:lnSpc>
                <a:spcPct val="115000"/>
              </a:lnSpc>
            </a:pPr>
            <a:r>
              <a:rPr lang="en-US" sz="544"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Core Value Proposition</a:t>
            </a:r>
            <a:r>
              <a:rPr lang="en-US" sz="476"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a:t>
            </a:r>
            <a:endParaRPr lang="en-US" sz="476"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pPr>
            <a:r>
              <a:rPr lang="en-US" sz="476" dirty="0">
                <a:latin typeface="Calibri" panose="020F0502020204030204" pitchFamily="34" charset="0"/>
                <a:ea typeface="Calibri" panose="020F0502020204030204" pitchFamily="34" charset="0"/>
                <a:cs typeface="Times New Roman" panose="02020603050405020304" pitchFamily="18" charset="0"/>
              </a:rPr>
              <a:t>People will buy </a:t>
            </a:r>
            <a:r>
              <a:rPr lang="en-US" sz="476" dirty="0" err="1">
                <a:latin typeface="Calibri" panose="020F0502020204030204" pitchFamily="34" charset="0"/>
                <a:ea typeface="Calibri" panose="020F0502020204030204" pitchFamily="34" charset="0"/>
                <a:cs typeface="Times New Roman" panose="02020603050405020304" pitchFamily="18" charset="0"/>
              </a:rPr>
              <a:t>InventoryMax</a:t>
            </a:r>
            <a:r>
              <a:rPr lang="en-US" sz="476" dirty="0">
                <a:latin typeface="Calibri" panose="020F0502020204030204" pitchFamily="34" charset="0"/>
                <a:ea typeface="Calibri" panose="020F0502020204030204" pitchFamily="34" charset="0"/>
                <a:cs typeface="Times New Roman" panose="02020603050405020304" pitchFamily="18" charset="0"/>
              </a:rPr>
              <a:t> because of the solution it provides:</a:t>
            </a:r>
          </a:p>
          <a:p>
            <a:pPr algn="just">
              <a:lnSpc>
                <a:spcPct val="115000"/>
              </a:lnSpc>
            </a:pPr>
            <a:r>
              <a:rPr lang="en-US" sz="476" dirty="0">
                <a:latin typeface="Calibri" panose="020F0502020204030204" pitchFamily="34" charset="0"/>
                <a:ea typeface="Calibri" panose="020F0502020204030204" pitchFamily="34" charset="0"/>
                <a:cs typeface="Times New Roman" panose="02020603050405020304" pitchFamily="18" charset="0"/>
              </a:rPr>
              <a:t>1. </a:t>
            </a:r>
            <a:r>
              <a:rPr lang="en-US" sz="476" b="1" dirty="0">
                <a:latin typeface="Calibri" panose="020F0502020204030204" pitchFamily="34" charset="0"/>
                <a:ea typeface="Calibri" panose="020F0502020204030204" pitchFamily="34" charset="0"/>
                <a:cs typeface="Times New Roman" panose="02020603050405020304" pitchFamily="18" charset="0"/>
              </a:rPr>
              <a:t>Real-time Inventory Visibility:</a:t>
            </a:r>
            <a:r>
              <a:rPr lang="en-US" sz="476" dirty="0">
                <a:latin typeface="Calibri" panose="020F0502020204030204" pitchFamily="34" charset="0"/>
                <a:ea typeface="Calibri" panose="020F0502020204030204" pitchFamily="34" charset="0"/>
                <a:cs typeface="Times New Roman" panose="02020603050405020304" pitchFamily="18" charset="0"/>
              </a:rPr>
              <a:t> Accurate, up-to-the-minute inventory tracking across multiple locations.</a:t>
            </a:r>
          </a:p>
          <a:p>
            <a:pPr algn="just">
              <a:lnSpc>
                <a:spcPct val="115000"/>
              </a:lnSpc>
            </a:pPr>
            <a:r>
              <a:rPr lang="en-US" sz="476" dirty="0">
                <a:latin typeface="Calibri" panose="020F0502020204030204" pitchFamily="34" charset="0"/>
                <a:ea typeface="Calibri" panose="020F0502020204030204" pitchFamily="34" charset="0"/>
                <a:cs typeface="Times New Roman" panose="02020603050405020304" pitchFamily="18" charset="0"/>
              </a:rPr>
              <a:t>2. </a:t>
            </a:r>
            <a:r>
              <a:rPr lang="en-US" sz="476" b="1" dirty="0">
                <a:latin typeface="Calibri" panose="020F0502020204030204" pitchFamily="34" charset="0"/>
                <a:ea typeface="Calibri" panose="020F0502020204030204" pitchFamily="34" charset="0"/>
                <a:cs typeface="Times New Roman" panose="02020603050405020304" pitchFamily="18" charset="0"/>
              </a:rPr>
              <a:t>Automated Tracking:</a:t>
            </a:r>
            <a:r>
              <a:rPr lang="en-US" sz="476" dirty="0">
                <a:latin typeface="Calibri" panose="020F0502020204030204" pitchFamily="34" charset="0"/>
                <a:ea typeface="Calibri" panose="020F0502020204030204" pitchFamily="34" charset="0"/>
                <a:cs typeface="Times New Roman" panose="02020603050405020304" pitchFamily="18" charset="0"/>
              </a:rPr>
              <a:t> Eliminate manual errors and streamline inventory management with barcode scanning and RFID integration.</a:t>
            </a:r>
          </a:p>
          <a:p>
            <a:pPr algn="just">
              <a:lnSpc>
                <a:spcPct val="115000"/>
              </a:lnSpc>
            </a:pPr>
            <a:r>
              <a:rPr lang="en-US" sz="476" dirty="0">
                <a:latin typeface="Calibri" panose="020F0502020204030204" pitchFamily="34" charset="0"/>
                <a:ea typeface="Calibri" panose="020F0502020204030204" pitchFamily="34" charset="0"/>
                <a:cs typeface="Times New Roman" panose="02020603050405020304" pitchFamily="18" charset="0"/>
              </a:rPr>
              <a:t>3. </a:t>
            </a:r>
            <a:r>
              <a:rPr lang="en-US" sz="476" b="1" dirty="0">
                <a:latin typeface="Calibri" panose="020F0502020204030204" pitchFamily="34" charset="0"/>
                <a:ea typeface="Calibri" panose="020F0502020204030204" pitchFamily="34" charset="0"/>
                <a:cs typeface="Times New Roman" panose="02020603050405020304" pitchFamily="18" charset="0"/>
              </a:rPr>
              <a:t>Intelligent Reporting:</a:t>
            </a:r>
            <a:r>
              <a:rPr lang="en-US" sz="476" dirty="0">
                <a:latin typeface="Calibri" panose="020F0502020204030204" pitchFamily="34" charset="0"/>
                <a:ea typeface="Calibri" panose="020F0502020204030204" pitchFamily="34" charset="0"/>
                <a:cs typeface="Times New Roman" panose="02020603050405020304" pitchFamily="18" charset="0"/>
              </a:rPr>
              <a:t> Make data-driven decisions with customizable reports and analytics.</a:t>
            </a:r>
          </a:p>
          <a:p>
            <a:pPr algn="just">
              <a:lnSpc>
                <a:spcPct val="115000"/>
              </a:lnSpc>
            </a:pPr>
            <a:r>
              <a:rPr lang="en-US" sz="476" dirty="0">
                <a:latin typeface="Calibri" panose="020F0502020204030204" pitchFamily="34" charset="0"/>
                <a:ea typeface="Calibri" panose="020F0502020204030204" pitchFamily="34" charset="0"/>
                <a:cs typeface="Times New Roman" panose="02020603050405020304" pitchFamily="18" charset="0"/>
              </a:rPr>
              <a:t>4. </a:t>
            </a:r>
            <a:r>
              <a:rPr lang="en-US" sz="476" b="1" dirty="0">
                <a:latin typeface="Calibri" panose="020F0502020204030204" pitchFamily="34" charset="0"/>
                <a:ea typeface="Calibri" panose="020F0502020204030204" pitchFamily="34" charset="0"/>
                <a:cs typeface="Times New Roman" panose="02020603050405020304" pitchFamily="18" charset="0"/>
              </a:rPr>
              <a:t>Seamless Integration:</a:t>
            </a:r>
            <a:r>
              <a:rPr lang="en-US" sz="476" dirty="0">
                <a:latin typeface="Calibri" panose="020F0502020204030204" pitchFamily="34" charset="0"/>
                <a:ea typeface="Calibri" panose="020F0502020204030204" pitchFamily="34" charset="0"/>
                <a:cs typeface="Times New Roman" panose="02020603050405020304" pitchFamily="18" charset="0"/>
              </a:rPr>
              <a:t> Connect with popular e-commerce platforms, accounting software, and other business apps.</a:t>
            </a:r>
          </a:p>
          <a:p>
            <a:pPr algn="just">
              <a:lnSpc>
                <a:spcPct val="115000"/>
              </a:lnSpc>
            </a:pPr>
            <a:r>
              <a:rPr lang="en-US" sz="476" dirty="0">
                <a:latin typeface="Calibri" panose="020F0502020204030204" pitchFamily="34" charset="0"/>
                <a:ea typeface="Calibri" panose="020F0502020204030204" pitchFamily="34" charset="0"/>
                <a:cs typeface="Times New Roman" panose="02020603050405020304" pitchFamily="18" charset="0"/>
              </a:rPr>
              <a:t> </a:t>
            </a:r>
          </a:p>
          <a:p>
            <a:pPr algn="just">
              <a:lnSpc>
                <a:spcPct val="115000"/>
              </a:lnSpc>
            </a:pPr>
            <a:r>
              <a:rPr lang="en-US" sz="476" b="1" dirty="0">
                <a:latin typeface="Calibri" panose="020F0502020204030204" pitchFamily="34" charset="0"/>
                <a:ea typeface="Calibri" panose="020F0502020204030204" pitchFamily="34" charset="0"/>
                <a:cs typeface="Times New Roman" panose="02020603050405020304" pitchFamily="18" charset="0"/>
              </a:rPr>
              <a:t>Because of our Unique Selling Points (USPs) and Competitive Advantage:</a:t>
            </a:r>
            <a:endParaRPr lang="en-US" sz="476"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pPr>
            <a:r>
              <a:rPr lang="en-US" sz="476" dirty="0">
                <a:latin typeface="Calibri" panose="020F0502020204030204" pitchFamily="34" charset="0"/>
                <a:ea typeface="Calibri" panose="020F0502020204030204" pitchFamily="34" charset="0"/>
                <a:cs typeface="Times New Roman" panose="02020603050405020304" pitchFamily="18" charset="0"/>
              </a:rPr>
              <a:t>1. </a:t>
            </a:r>
            <a:r>
              <a:rPr lang="en-US" sz="476" b="1" dirty="0">
                <a:latin typeface="Calibri" panose="020F0502020204030204" pitchFamily="34" charset="0"/>
                <a:ea typeface="Calibri" panose="020F0502020204030204" pitchFamily="34" charset="0"/>
                <a:cs typeface="Times New Roman" panose="02020603050405020304" pitchFamily="18" charset="0"/>
              </a:rPr>
              <a:t>RFID Integration:</a:t>
            </a:r>
            <a:r>
              <a:rPr lang="en-US" sz="476" dirty="0">
                <a:latin typeface="Calibri" panose="020F0502020204030204" pitchFamily="34" charset="0"/>
                <a:ea typeface="Calibri" panose="020F0502020204030204" pitchFamily="34" charset="0"/>
                <a:cs typeface="Times New Roman" panose="02020603050405020304" pitchFamily="18" charset="0"/>
              </a:rPr>
              <a:t> Advanced inventory tracking capabilities for improved accuracy.</a:t>
            </a:r>
          </a:p>
          <a:p>
            <a:pPr algn="just">
              <a:lnSpc>
                <a:spcPct val="115000"/>
              </a:lnSpc>
            </a:pPr>
            <a:r>
              <a:rPr lang="en-US" sz="476" dirty="0">
                <a:latin typeface="Calibri" panose="020F0502020204030204" pitchFamily="34" charset="0"/>
                <a:ea typeface="Calibri" panose="020F0502020204030204" pitchFamily="34" charset="0"/>
                <a:cs typeface="Times New Roman" panose="02020603050405020304" pitchFamily="18" charset="0"/>
              </a:rPr>
              <a:t>2. </a:t>
            </a:r>
            <a:r>
              <a:rPr lang="en-US" sz="476" b="1" dirty="0">
                <a:latin typeface="Calibri" panose="020F0502020204030204" pitchFamily="34" charset="0"/>
                <a:ea typeface="Calibri" panose="020F0502020204030204" pitchFamily="34" charset="0"/>
                <a:cs typeface="Times New Roman" panose="02020603050405020304" pitchFamily="18" charset="0"/>
              </a:rPr>
              <a:t>User-Friendly Interface:</a:t>
            </a:r>
            <a:r>
              <a:rPr lang="en-US" sz="476" dirty="0">
                <a:latin typeface="Calibri" panose="020F0502020204030204" pitchFamily="34" charset="0"/>
                <a:ea typeface="Calibri" panose="020F0502020204030204" pitchFamily="34" charset="0"/>
                <a:cs typeface="Times New Roman" panose="02020603050405020304" pitchFamily="18" charset="0"/>
              </a:rPr>
              <a:t> Intuitive design for easy adoption and minimal training.</a:t>
            </a:r>
          </a:p>
          <a:p>
            <a:pPr algn="just">
              <a:lnSpc>
                <a:spcPct val="115000"/>
              </a:lnSpc>
            </a:pPr>
            <a:r>
              <a:rPr lang="en-US" sz="476" dirty="0">
                <a:latin typeface="Calibri" panose="020F0502020204030204" pitchFamily="34" charset="0"/>
                <a:ea typeface="Calibri" panose="020F0502020204030204" pitchFamily="34" charset="0"/>
                <a:cs typeface="Times New Roman" panose="02020603050405020304" pitchFamily="18" charset="0"/>
              </a:rPr>
              <a:t>3. </a:t>
            </a:r>
            <a:r>
              <a:rPr lang="en-US" sz="476" b="1" dirty="0">
                <a:latin typeface="Calibri" panose="020F0502020204030204" pitchFamily="34" charset="0"/>
                <a:ea typeface="Calibri" panose="020F0502020204030204" pitchFamily="34" charset="0"/>
                <a:cs typeface="Times New Roman" panose="02020603050405020304" pitchFamily="18" charset="0"/>
              </a:rPr>
              <a:t>Customizable Reporting:</a:t>
            </a:r>
            <a:r>
              <a:rPr lang="en-US" sz="476" dirty="0">
                <a:latin typeface="Calibri" panose="020F0502020204030204" pitchFamily="34" charset="0"/>
                <a:ea typeface="Calibri" panose="020F0502020204030204" pitchFamily="34" charset="0"/>
                <a:cs typeface="Times New Roman" panose="02020603050405020304" pitchFamily="18" charset="0"/>
              </a:rPr>
              <a:t> Tailor reports to your business needs for informed decision-making.</a:t>
            </a:r>
          </a:p>
          <a:p>
            <a:pPr algn="just">
              <a:lnSpc>
                <a:spcPct val="115000"/>
              </a:lnSpc>
            </a:pPr>
            <a:r>
              <a:rPr lang="en-US" sz="476" dirty="0">
                <a:latin typeface="Calibri" panose="020F0502020204030204" pitchFamily="34" charset="0"/>
                <a:ea typeface="Calibri" panose="020F0502020204030204" pitchFamily="34" charset="0"/>
                <a:cs typeface="Times New Roman" panose="02020603050405020304" pitchFamily="18" charset="0"/>
              </a:rPr>
              <a:t>4. </a:t>
            </a:r>
            <a:r>
              <a:rPr lang="en-US" sz="476" b="1" dirty="0">
                <a:latin typeface="Calibri" panose="020F0502020204030204" pitchFamily="34" charset="0"/>
                <a:ea typeface="Calibri" panose="020F0502020204030204" pitchFamily="34" charset="0"/>
                <a:cs typeface="Times New Roman" panose="02020603050405020304" pitchFamily="18" charset="0"/>
              </a:rPr>
              <a:t>Streamlines inventory management </a:t>
            </a:r>
            <a:r>
              <a:rPr lang="en-US" sz="476" dirty="0">
                <a:latin typeface="Calibri" panose="020F0502020204030204" pitchFamily="34" charset="0"/>
                <a:ea typeface="Calibri" panose="020F0502020204030204" pitchFamily="34" charset="0"/>
                <a:cs typeface="Times New Roman" panose="02020603050405020304" pitchFamily="18" charset="0"/>
              </a:rPr>
              <a:t>for small to medium-sized businesses</a:t>
            </a:r>
          </a:p>
          <a:p>
            <a:pPr algn="just">
              <a:lnSpc>
                <a:spcPct val="115000"/>
              </a:lnSpc>
            </a:pPr>
            <a:r>
              <a:rPr lang="en-US" sz="476" dirty="0">
                <a:latin typeface="Calibri" panose="020F0502020204030204" pitchFamily="34" charset="0"/>
                <a:ea typeface="Calibri" panose="020F0502020204030204" pitchFamily="34" charset="0"/>
                <a:cs typeface="Times New Roman" panose="02020603050405020304" pitchFamily="18" charset="0"/>
              </a:rPr>
              <a:t> </a:t>
            </a:r>
          </a:p>
          <a:p>
            <a:pPr algn="just">
              <a:lnSpc>
                <a:spcPct val="115000"/>
              </a:lnSpc>
            </a:pPr>
            <a:r>
              <a:rPr lang="en-US" sz="476" b="1" dirty="0">
                <a:latin typeface="Calibri" panose="020F0502020204030204" pitchFamily="34" charset="0"/>
                <a:ea typeface="Calibri" panose="020F0502020204030204" pitchFamily="34" charset="0"/>
                <a:cs typeface="Times New Roman" panose="02020603050405020304" pitchFamily="18" charset="0"/>
              </a:rPr>
              <a:t>Because of the Key Benefits:</a:t>
            </a:r>
            <a:endParaRPr lang="en-US" sz="476"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pPr>
            <a:r>
              <a:rPr lang="en-US" sz="476" dirty="0">
                <a:latin typeface="Calibri" panose="020F0502020204030204" pitchFamily="34" charset="0"/>
                <a:ea typeface="Calibri" panose="020F0502020204030204" pitchFamily="34" charset="0"/>
                <a:cs typeface="Times New Roman" panose="02020603050405020304" pitchFamily="18" charset="0"/>
              </a:rPr>
              <a:t>1. Reduce Stockouts and Overstocking 2. Increase Efficiency 3. Improve Accuracy</a:t>
            </a:r>
          </a:p>
          <a:p>
            <a:pPr algn="just">
              <a:lnSpc>
                <a:spcPct val="115000"/>
              </a:lnSpc>
            </a:pPr>
            <a:r>
              <a:rPr lang="en-US" sz="476" dirty="0">
                <a:latin typeface="Calibri" panose="020F0502020204030204" pitchFamily="34" charset="0"/>
                <a:ea typeface="Calibri" panose="020F0502020204030204" pitchFamily="34" charset="0"/>
                <a:cs typeface="Times New Roman" panose="02020603050405020304" pitchFamily="18" charset="0"/>
              </a:rPr>
              <a:t>4. Enhance Customer Satisfaction 5. Scale Your Business: </a:t>
            </a:r>
          </a:p>
          <a:p>
            <a:pPr algn="just">
              <a:lnSpc>
                <a:spcPct val="115000"/>
              </a:lnSpc>
            </a:pPr>
            <a:r>
              <a:rPr lang="en-US" sz="476" dirty="0">
                <a:latin typeface="Calibri" panose="020F0502020204030204" pitchFamily="34" charset="0"/>
                <a:ea typeface="Calibri" panose="020F0502020204030204" pitchFamily="34" charset="0"/>
                <a:cs typeface="Times New Roman" panose="02020603050405020304" pitchFamily="18" charset="0"/>
              </a:rPr>
              <a:t> </a:t>
            </a:r>
          </a:p>
          <a:p>
            <a:pPr algn="just">
              <a:lnSpc>
                <a:spcPct val="115000"/>
              </a:lnSpc>
            </a:pPr>
            <a:r>
              <a:rPr lang="en-US" sz="476" b="1" dirty="0">
                <a:latin typeface="Calibri" panose="020F0502020204030204" pitchFamily="34" charset="0"/>
                <a:ea typeface="Calibri" panose="020F0502020204030204" pitchFamily="34" charset="0"/>
                <a:cs typeface="Times New Roman" panose="02020603050405020304" pitchFamily="18" charset="0"/>
              </a:rPr>
              <a:t>Because of the key pain points addressed</a:t>
            </a:r>
            <a:endParaRPr lang="en-US" sz="476"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pPr>
            <a:r>
              <a:rPr lang="en-US" sz="476" dirty="0">
                <a:latin typeface="Calibri" panose="020F0502020204030204" pitchFamily="34" charset="0"/>
                <a:ea typeface="Calibri" panose="020F0502020204030204" pitchFamily="34" charset="0"/>
                <a:cs typeface="Times New Roman" panose="02020603050405020304" pitchFamily="18" charset="0"/>
              </a:rPr>
              <a:t>1. Inaccurate inventory tracking (2.) Manual inventory management</a:t>
            </a:r>
          </a:p>
          <a:p>
            <a:pPr algn="just">
              <a:lnSpc>
                <a:spcPct val="115000"/>
              </a:lnSpc>
            </a:pPr>
            <a:r>
              <a:rPr lang="en-US" sz="476" dirty="0">
                <a:latin typeface="Calibri" panose="020F0502020204030204" pitchFamily="34" charset="0"/>
                <a:ea typeface="Calibri" panose="020F0502020204030204" pitchFamily="34" charset="0"/>
                <a:cs typeface="Times New Roman" panose="02020603050405020304" pitchFamily="18" charset="0"/>
              </a:rPr>
              <a:t>3. Stockouts and overstocking (4.) Lack of real-time visibility</a:t>
            </a:r>
          </a:p>
          <a:p>
            <a:pPr algn="just">
              <a:lnSpc>
                <a:spcPct val="115000"/>
              </a:lnSpc>
            </a:pPr>
            <a:r>
              <a:rPr lang="en-US" sz="476" dirty="0">
                <a:latin typeface="Calibri" panose="020F0502020204030204" pitchFamily="34" charset="0"/>
                <a:ea typeface="Calibri" panose="020F0502020204030204" pitchFamily="34" charset="0"/>
                <a:cs typeface="Times New Roman" panose="02020603050405020304" pitchFamily="18" charset="0"/>
              </a:rPr>
              <a:t>5. Limited scalability</a:t>
            </a:r>
          </a:p>
          <a:p>
            <a:pPr algn="just">
              <a:lnSpc>
                <a:spcPct val="115000"/>
              </a:lnSpc>
            </a:pPr>
            <a:r>
              <a:rPr lang="en-US" sz="613" b="1" dirty="0">
                <a:latin typeface="Calibri" panose="020F0502020204030204" pitchFamily="34" charset="0"/>
                <a:ea typeface="Calibri" panose="020F0502020204030204" pitchFamily="34" charset="0"/>
                <a:cs typeface="Times New Roman" panose="02020603050405020304" pitchFamily="18" charset="0"/>
              </a:rPr>
              <a:t> </a:t>
            </a:r>
            <a:endParaRPr lang="en-US" sz="613" dirty="0">
              <a:latin typeface="Calibri" panose="020F0502020204030204" pitchFamily="34" charset="0"/>
              <a:ea typeface="Calibri" panose="020F0502020204030204" pitchFamily="34" charset="0"/>
              <a:cs typeface="Times New Roman" panose="02020603050405020304" pitchFamily="18" charset="0"/>
            </a:endParaRPr>
          </a:p>
          <a:p>
            <a:endParaRPr lang="en-US" sz="1089" b="1" dirty="0">
              <a:highlight>
                <a:srgbClr val="FFFF00"/>
              </a:highlight>
            </a:endParaRPr>
          </a:p>
        </p:txBody>
      </p:sp>
      <p:grpSp>
        <p:nvGrpSpPr>
          <p:cNvPr id="11" name="Group 11"/>
          <p:cNvGrpSpPr/>
          <p:nvPr/>
        </p:nvGrpSpPr>
        <p:grpSpPr>
          <a:xfrm>
            <a:off x="6828806" y="35389"/>
            <a:ext cx="1359124" cy="3695172"/>
            <a:chOff x="-6313148" y="-9934625"/>
            <a:chExt cx="7436361" cy="41326777"/>
          </a:xfrm>
        </p:grpSpPr>
        <p:sp>
          <p:nvSpPr>
            <p:cNvPr id="13" name="Freeform 13"/>
            <p:cNvSpPr/>
            <p:nvPr/>
          </p:nvSpPr>
          <p:spPr>
            <a:xfrm>
              <a:off x="-6313148" y="-9934625"/>
              <a:ext cx="7436361" cy="21303258"/>
            </a:xfrm>
            <a:custGeom>
              <a:avLst/>
              <a:gdLst/>
              <a:ahLst/>
              <a:cxnLst/>
              <a:rect l="l" t="t" r="r" b="b"/>
              <a:pathLst>
                <a:path w="704555" h="817101">
                  <a:moveTo>
                    <a:pt x="0" y="0"/>
                  </a:moveTo>
                  <a:lnTo>
                    <a:pt x="704555" y="0"/>
                  </a:lnTo>
                  <a:lnTo>
                    <a:pt x="704555" y="817101"/>
                  </a:lnTo>
                  <a:lnTo>
                    <a:pt x="0" y="817101"/>
                  </a:lnTo>
                  <a:close/>
                </a:path>
              </a:pathLst>
            </a:custGeom>
            <a:solidFill>
              <a:srgbClr val="D9D9D9"/>
            </a:solidFill>
            <a:ln w="38100">
              <a:solidFill>
                <a:srgbClr val="0070C0"/>
              </a:solidFill>
            </a:ln>
          </p:spPr>
          <p:txBody>
            <a:bodyPr/>
            <a:lstStyle/>
            <a:p>
              <a:r>
                <a:rPr lang="en-US" sz="647" b="1" dirty="0">
                  <a:highlight>
                    <a:srgbClr val="FFFF00"/>
                  </a:highlight>
                </a:rPr>
                <a:t>POST-LAUNCH (FIRST 30,60,90 DAYS)</a:t>
              </a:r>
            </a:p>
            <a:p>
              <a:pPr algn="just">
                <a:lnSpc>
                  <a:spcPct val="115000"/>
                </a:lnSpc>
              </a:pPr>
              <a:r>
                <a:rPr lang="en-US" sz="408" b="1" dirty="0">
                  <a:latin typeface="Calibri" panose="020F0502020204030204" pitchFamily="34" charset="0"/>
                  <a:ea typeface="Calibri" panose="020F0502020204030204" pitchFamily="34" charset="0"/>
                  <a:cs typeface="Times New Roman" panose="02020603050405020304" pitchFamily="18" charset="0"/>
                </a:rPr>
                <a:t>By the first 30 Days: Stabilization and Feedback</a:t>
              </a:r>
              <a:endParaRPr lang="en-US" sz="408"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pPr>
              <a:r>
                <a:rPr lang="en-US" sz="408" b="1" dirty="0">
                  <a:latin typeface="Calibri" panose="020F0502020204030204" pitchFamily="34" charset="0"/>
                  <a:ea typeface="Calibri" panose="020F0502020204030204" pitchFamily="34" charset="0"/>
                  <a:cs typeface="Times New Roman" panose="02020603050405020304" pitchFamily="18" charset="0"/>
                </a:rPr>
                <a:t>60 Days: Growth and Optimization</a:t>
              </a:r>
              <a:endParaRPr lang="en-US" sz="408"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pPr>
              <a:r>
                <a:rPr lang="en-US" sz="408" b="1" dirty="0">
                  <a:latin typeface="Calibri" panose="020F0502020204030204" pitchFamily="34" charset="0"/>
                  <a:ea typeface="Calibri" panose="020F0502020204030204" pitchFamily="34" charset="0"/>
                  <a:cs typeface="Times New Roman" panose="02020603050405020304" pitchFamily="18" charset="0"/>
                </a:rPr>
                <a:t>90 Days: Scaling and Expansion</a:t>
              </a:r>
              <a:endParaRPr lang="en-US" sz="408"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pPr>
              <a:r>
                <a:rPr lang="en-US" sz="408" b="1" dirty="0">
                  <a:latin typeface="Calibri" panose="020F0502020204030204" pitchFamily="34" charset="0"/>
                  <a:ea typeface="Calibri" panose="020F0502020204030204" pitchFamily="34" charset="0"/>
                  <a:cs typeface="Times New Roman" panose="02020603050405020304" pitchFamily="18" charset="0"/>
                </a:rPr>
                <a:t> </a:t>
              </a:r>
              <a:r>
                <a:rPr lang="en-US" sz="442" dirty="0">
                  <a:latin typeface="Calibri" panose="020F0502020204030204" pitchFamily="34" charset="0"/>
                  <a:ea typeface="Calibri" panose="020F0502020204030204" pitchFamily="34" charset="0"/>
                  <a:cs typeface="Times New Roman" panose="02020603050405020304" pitchFamily="18" charset="0"/>
                </a:rPr>
                <a:t>1. Monitor system performance and stability</a:t>
              </a:r>
            </a:p>
            <a:p>
              <a:pPr algn="just">
                <a:lnSpc>
                  <a:spcPct val="115000"/>
                </a:lnSpc>
              </a:pPr>
              <a:r>
                <a:rPr lang="en-US" sz="442" dirty="0">
                  <a:latin typeface="Calibri" panose="020F0502020204030204" pitchFamily="34" charset="0"/>
                  <a:ea typeface="Calibri" panose="020F0502020204030204" pitchFamily="34" charset="0"/>
                  <a:cs typeface="Times New Roman" panose="02020603050405020304" pitchFamily="18" charset="0"/>
                </a:rPr>
                <a:t>2. Gather customer feedback through surveys, support tickets, and social media</a:t>
              </a:r>
            </a:p>
            <a:p>
              <a:pPr algn="just">
                <a:lnSpc>
                  <a:spcPct val="115000"/>
                </a:lnSpc>
              </a:pPr>
              <a:r>
                <a:rPr lang="en-US" sz="442" dirty="0">
                  <a:latin typeface="Calibri" panose="020F0502020204030204" pitchFamily="34" charset="0"/>
                  <a:ea typeface="Calibri" panose="020F0502020204030204" pitchFamily="34" charset="0"/>
                  <a:cs typeface="Times New Roman" panose="02020603050405020304" pitchFamily="18" charset="0"/>
                </a:rPr>
                <a:t>3. Address critical issues and bugs</a:t>
              </a:r>
            </a:p>
            <a:p>
              <a:pPr algn="just">
                <a:lnSpc>
                  <a:spcPct val="115000"/>
                </a:lnSpc>
              </a:pPr>
              <a:r>
                <a:rPr lang="en-US" sz="442" dirty="0">
                  <a:latin typeface="Calibri" panose="020F0502020204030204" pitchFamily="34" charset="0"/>
                  <a:ea typeface="Calibri" panose="020F0502020204030204" pitchFamily="34" charset="0"/>
                  <a:cs typeface="Times New Roman" panose="02020603050405020304" pitchFamily="18" charset="0"/>
                </a:rPr>
                <a:t>4. Optimize onboarding process based on user feedback</a:t>
              </a:r>
            </a:p>
            <a:p>
              <a:pPr algn="just">
                <a:lnSpc>
                  <a:spcPct val="115000"/>
                </a:lnSpc>
              </a:pPr>
              <a:r>
                <a:rPr lang="en-US" sz="442" dirty="0">
                  <a:latin typeface="Calibri" panose="020F0502020204030204" pitchFamily="34" charset="0"/>
                  <a:ea typeface="Calibri" panose="020F0502020204030204" pitchFamily="34" charset="0"/>
                  <a:cs typeface="Times New Roman" panose="02020603050405020304" pitchFamily="18" charset="0"/>
                </a:rPr>
                <a:t>5. Establish customer success team</a:t>
              </a:r>
            </a:p>
            <a:p>
              <a:pPr algn="just">
                <a:lnSpc>
                  <a:spcPct val="115000"/>
                </a:lnSpc>
              </a:pPr>
              <a:r>
                <a:rPr lang="en-US" sz="442" b="1" dirty="0">
                  <a:latin typeface="Calibri" panose="020F0502020204030204" pitchFamily="34" charset="0"/>
                  <a:ea typeface="Calibri" panose="020F0502020204030204" pitchFamily="34" charset="0"/>
                  <a:cs typeface="Times New Roman" panose="02020603050405020304" pitchFamily="18" charset="0"/>
                </a:rPr>
                <a:t>Customer Engagement:</a:t>
              </a:r>
              <a:endParaRPr lang="en-US" sz="442"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pPr>
              <a:r>
                <a:rPr lang="en-US" sz="442" dirty="0">
                  <a:latin typeface="Calibri" panose="020F0502020204030204" pitchFamily="34" charset="0"/>
                  <a:ea typeface="Calibri" panose="020F0502020204030204" pitchFamily="34" charset="0"/>
                  <a:cs typeface="Times New Roman" panose="02020603050405020304" pitchFamily="18" charset="0"/>
                </a:rPr>
                <a:t>1. Welcome email with resources and support information</a:t>
              </a:r>
            </a:p>
            <a:p>
              <a:pPr algn="just">
                <a:lnSpc>
                  <a:spcPct val="115000"/>
                </a:lnSpc>
              </a:pPr>
              <a:r>
                <a:rPr lang="en-US" sz="442" dirty="0">
                  <a:latin typeface="Calibri" panose="020F0502020204030204" pitchFamily="34" charset="0"/>
                  <a:ea typeface="Calibri" panose="020F0502020204030204" pitchFamily="34" charset="0"/>
                  <a:cs typeface="Times New Roman" panose="02020603050405020304" pitchFamily="18" charset="0"/>
                </a:rPr>
                <a:t>2. Onboarding webinar </a:t>
              </a:r>
            </a:p>
            <a:p>
              <a:pPr algn="just">
                <a:lnSpc>
                  <a:spcPct val="115000"/>
                </a:lnSpc>
              </a:pPr>
              <a:r>
                <a:rPr lang="en-US" sz="442" dirty="0">
                  <a:latin typeface="Calibri" panose="020F0502020204030204" pitchFamily="34" charset="0"/>
                  <a:ea typeface="Calibri" panose="020F0502020204030204" pitchFamily="34" charset="0"/>
                  <a:cs typeface="Times New Roman" panose="02020603050405020304" pitchFamily="18" charset="0"/>
                </a:rPr>
                <a:t>3. Regular check-ins with customers (phone, email, or in-app messaging)</a:t>
              </a:r>
            </a:p>
            <a:p>
              <a:pPr algn="just">
                <a:lnSpc>
                  <a:spcPct val="115000"/>
                </a:lnSpc>
              </a:pPr>
              <a:r>
                <a:rPr lang="en-US" sz="442" b="1" dirty="0">
                  <a:latin typeface="Calibri" panose="020F0502020204030204" pitchFamily="34" charset="0"/>
                  <a:ea typeface="Calibri" panose="020F0502020204030204" pitchFamily="34" charset="0"/>
                  <a:cs typeface="Times New Roman" panose="02020603050405020304" pitchFamily="18" charset="0"/>
                </a:rPr>
                <a:t>Marketing Strategies:</a:t>
              </a:r>
              <a:endParaRPr lang="en-US" sz="442"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pPr>
              <a:r>
                <a:rPr lang="en-US" sz="442" dirty="0">
                  <a:latin typeface="Calibri" panose="020F0502020204030204" pitchFamily="34" charset="0"/>
                  <a:ea typeface="Calibri" panose="020F0502020204030204" pitchFamily="34" charset="0"/>
                  <a:cs typeface="Times New Roman" panose="02020603050405020304" pitchFamily="18" charset="0"/>
                </a:rPr>
                <a:t>1. Social media campaigns (Twitter, LinkedIn, Facebook)</a:t>
              </a:r>
            </a:p>
            <a:p>
              <a:pPr algn="just">
                <a:lnSpc>
                  <a:spcPct val="115000"/>
                </a:lnSpc>
              </a:pPr>
              <a:r>
                <a:rPr lang="en-US" sz="442" dirty="0">
                  <a:latin typeface="Calibri" panose="020F0502020204030204" pitchFamily="34" charset="0"/>
                  <a:ea typeface="Calibri" panose="020F0502020204030204" pitchFamily="34" charset="0"/>
                  <a:cs typeface="Times New Roman" panose="02020603050405020304" pitchFamily="18" charset="0"/>
                </a:rPr>
                <a:t>2. Influencer partnerships</a:t>
              </a:r>
            </a:p>
            <a:p>
              <a:pPr algn="just">
                <a:lnSpc>
                  <a:spcPct val="115000"/>
                </a:lnSpc>
              </a:pPr>
              <a:r>
                <a:rPr lang="en-US" sz="442" dirty="0">
                  <a:latin typeface="Calibri" panose="020F0502020204030204" pitchFamily="34" charset="0"/>
                  <a:ea typeface="Calibri" panose="020F0502020204030204" pitchFamily="34" charset="0"/>
                  <a:cs typeface="Times New Roman" panose="02020603050405020304" pitchFamily="18" charset="0"/>
                </a:rPr>
                <a:t>3. Content marketing (blog posts, case studies)</a:t>
              </a:r>
            </a:p>
            <a:p>
              <a:pPr algn="just">
                <a:lnSpc>
                  <a:spcPct val="115000"/>
                </a:lnSpc>
              </a:pPr>
              <a:r>
                <a:rPr lang="en-US" sz="442" dirty="0">
                  <a:latin typeface="Calibri" panose="020F0502020204030204" pitchFamily="34" charset="0"/>
                  <a:ea typeface="Calibri" panose="020F0502020204030204" pitchFamily="34" charset="0"/>
                  <a:cs typeface="Times New Roman" panose="02020603050405020304" pitchFamily="18" charset="0"/>
                </a:rPr>
                <a:t>4. Email marketing (newsletters, promotional emails)</a:t>
              </a:r>
            </a:p>
            <a:p>
              <a:pPr algn="just">
                <a:lnSpc>
                  <a:spcPct val="115000"/>
                </a:lnSpc>
              </a:pPr>
              <a:r>
                <a:rPr lang="en-US" sz="442" dirty="0">
                  <a:latin typeface="Calibri" panose="020F0502020204030204" pitchFamily="34" charset="0"/>
                  <a:ea typeface="Calibri" panose="020F0502020204030204" pitchFamily="34" charset="0"/>
                  <a:cs typeface="Times New Roman" panose="02020603050405020304" pitchFamily="18" charset="0"/>
                </a:rPr>
                <a:t> </a:t>
              </a:r>
            </a:p>
            <a:p>
              <a:endParaRPr lang="en-US" sz="647" b="1" dirty="0">
                <a:highlight>
                  <a:srgbClr val="FFFF00"/>
                </a:highlight>
              </a:endParaRPr>
            </a:p>
          </p:txBody>
        </p:sp>
        <p:sp>
          <p:nvSpPr>
            <p:cNvPr id="16" name="Freeform 16"/>
            <p:cNvSpPr/>
            <p:nvPr/>
          </p:nvSpPr>
          <p:spPr>
            <a:xfrm>
              <a:off x="-6275520" y="11871479"/>
              <a:ext cx="7398733" cy="19520673"/>
            </a:xfrm>
            <a:custGeom>
              <a:avLst/>
              <a:gdLst/>
              <a:ahLst/>
              <a:cxnLst/>
              <a:rect l="l" t="t" r="r" b="b"/>
              <a:pathLst>
                <a:path w="704555" h="800047">
                  <a:moveTo>
                    <a:pt x="0" y="0"/>
                  </a:moveTo>
                  <a:lnTo>
                    <a:pt x="704555" y="0"/>
                  </a:lnTo>
                  <a:lnTo>
                    <a:pt x="704555" y="800047"/>
                  </a:lnTo>
                  <a:lnTo>
                    <a:pt x="0" y="800047"/>
                  </a:lnTo>
                  <a:close/>
                </a:path>
              </a:pathLst>
            </a:custGeom>
            <a:solidFill>
              <a:srgbClr val="D9D9D9"/>
            </a:solidFill>
            <a:ln w="38100">
              <a:solidFill>
                <a:srgbClr val="0070C0"/>
              </a:solidFill>
            </a:ln>
          </p:spPr>
          <p:txBody>
            <a:bodyPr/>
            <a:lstStyle/>
            <a:p>
              <a:pPr algn="ctr"/>
              <a:r>
                <a:rPr lang="en-US" sz="476" b="1" dirty="0"/>
                <a:t> </a:t>
              </a:r>
              <a:r>
                <a:rPr lang="en-US" sz="544" b="1" dirty="0">
                  <a:highlight>
                    <a:srgbClr val="FFFF00"/>
                  </a:highlight>
                </a:rPr>
                <a:t>METRICS</a:t>
              </a:r>
            </a:p>
            <a:p>
              <a:pPr algn="just">
                <a:lnSpc>
                  <a:spcPct val="115000"/>
                </a:lnSpc>
              </a:pPr>
              <a:r>
                <a:rPr lang="en-US" sz="408" b="1" dirty="0">
                  <a:latin typeface="Calibri" panose="020F0502020204030204" pitchFamily="34" charset="0"/>
                  <a:ea typeface="Calibri" panose="020F0502020204030204" pitchFamily="34" charset="0"/>
                  <a:cs typeface="Times New Roman" panose="02020603050405020304" pitchFamily="18" charset="0"/>
                </a:rPr>
                <a:t>Metrics and Key Outcomes</a:t>
              </a:r>
            </a:p>
            <a:p>
              <a:pPr algn="just">
                <a:lnSpc>
                  <a:spcPct val="115000"/>
                </a:lnSpc>
              </a:pPr>
              <a:r>
                <a:rPr lang="en-US" sz="408" dirty="0">
                  <a:latin typeface="Calibri" panose="020F0502020204030204" pitchFamily="34" charset="0"/>
                  <a:ea typeface="Calibri" panose="020F0502020204030204" pitchFamily="34" charset="0"/>
                  <a:cs typeface="Times New Roman" panose="02020603050405020304" pitchFamily="18" charset="0"/>
                </a:rPr>
                <a:t>Metrics tracking can help monitor progress, identify areas for improvement, and make data-driven decisions</a:t>
              </a:r>
            </a:p>
            <a:p>
              <a:pPr algn="just">
                <a:lnSpc>
                  <a:spcPct val="115000"/>
                </a:lnSpc>
              </a:pPr>
              <a:r>
                <a:rPr lang="en-US" sz="408" dirty="0">
                  <a:latin typeface="Calibri" panose="020F0502020204030204" pitchFamily="34" charset="0"/>
                  <a:ea typeface="Calibri" panose="020F0502020204030204" pitchFamily="34" charset="0"/>
                  <a:cs typeface="Times New Roman" panose="02020603050405020304" pitchFamily="18" charset="0"/>
                </a:rPr>
                <a:t>By the end of 1</a:t>
              </a:r>
              <a:r>
                <a:rPr lang="en-US" sz="408" baseline="30000" dirty="0">
                  <a:latin typeface="Calibri" panose="020F0502020204030204" pitchFamily="34" charset="0"/>
                  <a:ea typeface="Calibri" panose="020F0502020204030204" pitchFamily="34" charset="0"/>
                  <a:cs typeface="Times New Roman" panose="02020603050405020304" pitchFamily="18" charset="0"/>
                </a:rPr>
                <a:t>st</a:t>
              </a:r>
              <a:r>
                <a:rPr lang="en-US" sz="408" dirty="0">
                  <a:latin typeface="Calibri" panose="020F0502020204030204" pitchFamily="34" charset="0"/>
                  <a:ea typeface="Calibri" panose="020F0502020204030204" pitchFamily="34" charset="0"/>
                  <a:cs typeface="Times New Roman" panose="02020603050405020304" pitchFamily="18" charset="0"/>
                </a:rPr>
                <a:t> Quarter, the User growth rate should 20%/month, Revenue growth rate at 30%/month, Customer satisfaction (CSAT) at 95% and return on investment (ROI): 150%</a:t>
              </a:r>
            </a:p>
            <a:p>
              <a:pPr algn="just">
                <a:lnSpc>
                  <a:spcPct val="115000"/>
                </a:lnSpc>
              </a:pPr>
              <a:r>
                <a:rPr lang="en-US" sz="408" dirty="0">
                  <a:latin typeface="Calibri" panose="020F0502020204030204" pitchFamily="34" charset="0"/>
                  <a:ea typeface="Calibri" panose="020F0502020204030204" pitchFamily="34" charset="0"/>
                  <a:cs typeface="Times New Roman" panose="02020603050405020304" pitchFamily="18" charset="0"/>
                </a:rPr>
                <a:t>Indicating Signals: 1. User growth reports 2. Revenue reports 3. Customer feedback surveys</a:t>
              </a:r>
            </a:p>
            <a:p>
              <a:pPr algn="just">
                <a:lnSpc>
                  <a:spcPct val="115000"/>
                </a:lnSpc>
              </a:pPr>
              <a:r>
                <a:rPr lang="en-US" sz="408" b="1" dirty="0">
                  <a:latin typeface="Calibri" panose="020F0502020204030204" pitchFamily="34" charset="0"/>
                  <a:ea typeface="Calibri" panose="020F0502020204030204" pitchFamily="34" charset="0"/>
                  <a:cs typeface="Times New Roman" panose="02020603050405020304" pitchFamily="18" charset="0"/>
                </a:rPr>
                <a:t>Key Outcomes (Metrics) to Track Post-Launch:</a:t>
              </a:r>
            </a:p>
            <a:p>
              <a:pPr marL="116689" indent="-116689" algn="just">
                <a:lnSpc>
                  <a:spcPct val="115000"/>
                </a:lnSpc>
                <a:buFont typeface="Wingdings" panose="05000000000000000000" pitchFamily="2" charset="2"/>
                <a:buChar char=""/>
              </a:pPr>
              <a:r>
                <a:rPr lang="en-US" sz="408" dirty="0">
                  <a:latin typeface="Calibri" panose="020F0502020204030204" pitchFamily="34" charset="0"/>
                  <a:ea typeface="Calibri" panose="020F0502020204030204" pitchFamily="34" charset="0"/>
                  <a:cs typeface="Times New Roman" panose="02020603050405020304" pitchFamily="18" charset="0"/>
                </a:rPr>
                <a:t>Customer Acquisition Metrics</a:t>
              </a:r>
            </a:p>
            <a:p>
              <a:pPr marL="116689" indent="-116689" algn="just">
                <a:lnSpc>
                  <a:spcPct val="115000"/>
                </a:lnSpc>
                <a:buFont typeface="Wingdings" panose="05000000000000000000" pitchFamily="2" charset="2"/>
                <a:buChar char=""/>
              </a:pPr>
              <a:r>
                <a:rPr lang="en-US" sz="408" dirty="0">
                  <a:latin typeface="Calibri" panose="020F0502020204030204" pitchFamily="34" charset="0"/>
                  <a:ea typeface="Calibri" panose="020F0502020204030204" pitchFamily="34" charset="0"/>
                  <a:cs typeface="Times New Roman" panose="02020603050405020304" pitchFamily="18" charset="0"/>
                </a:rPr>
                <a:t>Revenue Metrics</a:t>
              </a:r>
            </a:p>
            <a:p>
              <a:pPr marL="116689" indent="-116689" algn="just">
                <a:lnSpc>
                  <a:spcPct val="115000"/>
                </a:lnSpc>
                <a:buFont typeface="Wingdings" panose="05000000000000000000" pitchFamily="2" charset="2"/>
                <a:buChar char=""/>
              </a:pPr>
              <a:r>
                <a:rPr lang="en-US" sz="408" dirty="0">
                  <a:latin typeface="Calibri" panose="020F0502020204030204" pitchFamily="34" charset="0"/>
                  <a:ea typeface="Calibri" panose="020F0502020204030204" pitchFamily="34" charset="0"/>
                  <a:cs typeface="Times New Roman" panose="02020603050405020304" pitchFamily="18" charset="0"/>
                </a:rPr>
                <a:t>Customer Engagement Metrics</a:t>
              </a:r>
            </a:p>
            <a:p>
              <a:pPr marL="116689" indent="-116689" algn="just">
                <a:lnSpc>
                  <a:spcPct val="115000"/>
                </a:lnSpc>
                <a:buFont typeface="Wingdings" panose="05000000000000000000" pitchFamily="2" charset="2"/>
                <a:buChar char=""/>
              </a:pPr>
              <a:r>
                <a:rPr lang="en-US" sz="408" dirty="0">
                  <a:latin typeface="Calibri" panose="020F0502020204030204" pitchFamily="34" charset="0"/>
                  <a:ea typeface="Calibri" panose="020F0502020204030204" pitchFamily="34" charset="0"/>
                  <a:cs typeface="Times New Roman" panose="02020603050405020304" pitchFamily="18" charset="0"/>
                </a:rPr>
                <a:t>User Growth Metrics</a:t>
              </a:r>
            </a:p>
            <a:p>
              <a:pPr marL="116689" indent="-116689" algn="just">
                <a:lnSpc>
                  <a:spcPct val="115000"/>
                </a:lnSpc>
                <a:buFont typeface="Wingdings" panose="05000000000000000000" pitchFamily="2" charset="2"/>
                <a:buChar char=""/>
              </a:pPr>
              <a:r>
                <a:rPr lang="en-US" sz="408" dirty="0">
                  <a:latin typeface="Calibri" panose="020F0502020204030204" pitchFamily="34" charset="0"/>
                  <a:ea typeface="Calibri" panose="020F0502020204030204" pitchFamily="34" charset="0"/>
                  <a:cs typeface="Times New Roman" panose="02020603050405020304" pitchFamily="18" charset="0"/>
                </a:rPr>
                <a:t>Operational Metrics</a:t>
              </a:r>
            </a:p>
            <a:p>
              <a:pPr algn="just">
                <a:lnSpc>
                  <a:spcPct val="115000"/>
                </a:lnSpc>
              </a:pPr>
              <a:r>
                <a:rPr lang="en-US" sz="408" b="1" dirty="0">
                  <a:latin typeface="Calibri" panose="020F0502020204030204" pitchFamily="34" charset="0"/>
                  <a:ea typeface="Calibri" panose="020F0502020204030204" pitchFamily="34" charset="0"/>
                  <a:cs typeface="Times New Roman" panose="02020603050405020304" pitchFamily="18" charset="0"/>
                </a:rPr>
                <a:t>Tools for Measurement:</a:t>
              </a:r>
            </a:p>
            <a:p>
              <a:pPr algn="just">
                <a:lnSpc>
                  <a:spcPct val="115000"/>
                </a:lnSpc>
              </a:pPr>
              <a:r>
                <a:rPr lang="en-US" sz="408" dirty="0">
                  <a:latin typeface="Calibri" panose="020F0502020204030204" pitchFamily="34" charset="0"/>
                  <a:ea typeface="Calibri" panose="020F0502020204030204" pitchFamily="34" charset="0"/>
                  <a:cs typeface="Times New Roman" panose="02020603050405020304" pitchFamily="18" charset="0"/>
                </a:rPr>
                <a:t>1. Google Analytics (website analytics)</a:t>
              </a:r>
            </a:p>
            <a:p>
              <a:pPr algn="just">
                <a:lnSpc>
                  <a:spcPct val="115000"/>
                </a:lnSpc>
              </a:pPr>
              <a:r>
                <a:rPr lang="en-US" sz="408" dirty="0">
                  <a:latin typeface="Calibri" panose="020F0502020204030204" pitchFamily="34" charset="0"/>
                  <a:ea typeface="Calibri" panose="020F0502020204030204" pitchFamily="34" charset="0"/>
                  <a:cs typeface="Times New Roman" panose="02020603050405020304" pitchFamily="18" charset="0"/>
                </a:rPr>
                <a:t>2. </a:t>
              </a:r>
              <a:r>
                <a:rPr lang="en-US" sz="408" dirty="0" err="1">
                  <a:latin typeface="Calibri" panose="020F0502020204030204" pitchFamily="34" charset="0"/>
                  <a:ea typeface="Calibri" panose="020F0502020204030204" pitchFamily="34" charset="0"/>
                  <a:cs typeface="Times New Roman" panose="02020603050405020304" pitchFamily="18" charset="0"/>
                </a:rPr>
                <a:t>Mixpanel</a:t>
              </a:r>
              <a:r>
                <a:rPr lang="en-US" sz="408" dirty="0">
                  <a:latin typeface="Calibri" panose="020F0502020204030204" pitchFamily="34" charset="0"/>
                  <a:ea typeface="Calibri" panose="020F0502020204030204" pitchFamily="34" charset="0"/>
                  <a:cs typeface="Times New Roman" panose="02020603050405020304" pitchFamily="18" charset="0"/>
                </a:rPr>
                <a:t> (user engagement and retention)</a:t>
              </a:r>
            </a:p>
            <a:p>
              <a:pPr algn="just">
                <a:lnSpc>
                  <a:spcPct val="115000"/>
                </a:lnSpc>
              </a:pPr>
              <a:r>
                <a:rPr lang="en-US" sz="408" dirty="0">
                  <a:latin typeface="Calibri" panose="020F0502020204030204" pitchFamily="34" charset="0"/>
                  <a:ea typeface="Calibri" panose="020F0502020204030204" pitchFamily="34" charset="0"/>
                  <a:cs typeface="Times New Roman" panose="02020603050405020304" pitchFamily="18" charset="0"/>
                </a:rPr>
                <a:t>3. Stripe (payment processing and revenue reporting)</a:t>
              </a:r>
            </a:p>
            <a:p>
              <a:pPr algn="just">
                <a:lnSpc>
                  <a:spcPct val="115000"/>
                </a:lnSpc>
              </a:pPr>
              <a:r>
                <a:rPr lang="en-US" sz="408" dirty="0">
                  <a:latin typeface="Calibri" panose="020F0502020204030204" pitchFamily="34" charset="0"/>
                  <a:ea typeface="Calibri" panose="020F0502020204030204" pitchFamily="34" charset="0"/>
                  <a:cs typeface="Times New Roman" panose="02020603050405020304" pitchFamily="18" charset="0"/>
                </a:rPr>
                <a:t>4. Salesforce (customer relationship management)</a:t>
              </a:r>
            </a:p>
            <a:p>
              <a:pPr algn="just">
                <a:lnSpc>
                  <a:spcPct val="115000"/>
                </a:lnSpc>
              </a:pPr>
              <a:r>
                <a:rPr lang="en-US" sz="408" dirty="0">
                  <a:latin typeface="Calibri" panose="020F0502020204030204" pitchFamily="34" charset="0"/>
                  <a:ea typeface="Calibri" panose="020F0502020204030204" pitchFamily="34" charset="0"/>
                  <a:cs typeface="Times New Roman" panose="02020603050405020304" pitchFamily="18" charset="0"/>
                </a:rPr>
                <a:t>5. SurveyMonkey (customer feedback surveys)</a:t>
              </a:r>
            </a:p>
            <a:p>
              <a:pPr algn="just">
                <a:lnSpc>
                  <a:spcPct val="115000"/>
                </a:lnSpc>
              </a:pPr>
              <a:r>
                <a:rPr lang="en-US" sz="408" dirty="0">
                  <a:latin typeface="Calibri" panose="020F0502020204030204" pitchFamily="34" charset="0"/>
                  <a:ea typeface="Calibri" panose="020F0502020204030204" pitchFamily="34" charset="0"/>
                  <a:cs typeface="Times New Roman" panose="02020603050405020304" pitchFamily="18" charset="0"/>
                </a:rPr>
                <a:t>6. Data Studio (data visualization and reporting)</a:t>
              </a:r>
            </a:p>
            <a:p>
              <a:endParaRPr lang="en-US" sz="476" b="1" dirty="0">
                <a:highlight>
                  <a:srgbClr val="FFFF00"/>
                </a:highlight>
              </a:endParaRPr>
            </a:p>
          </p:txBody>
        </p:sp>
      </p:grpSp>
      <p:grpSp>
        <p:nvGrpSpPr>
          <p:cNvPr id="18" name="Group 18"/>
          <p:cNvGrpSpPr/>
          <p:nvPr/>
        </p:nvGrpSpPr>
        <p:grpSpPr>
          <a:xfrm>
            <a:off x="2463200" y="103306"/>
            <a:ext cx="1378932" cy="3602356"/>
            <a:chOff x="161915" y="-678628"/>
            <a:chExt cx="5402236" cy="13813216"/>
          </a:xfrm>
        </p:grpSpPr>
        <p:sp>
          <p:nvSpPr>
            <p:cNvPr id="20" name="Freeform 20"/>
            <p:cNvSpPr/>
            <p:nvPr/>
          </p:nvSpPr>
          <p:spPr>
            <a:xfrm>
              <a:off x="161915" y="-678628"/>
              <a:ext cx="5402236" cy="7361839"/>
            </a:xfrm>
            <a:custGeom>
              <a:avLst/>
              <a:gdLst/>
              <a:ahLst/>
              <a:cxnLst/>
              <a:rect l="l" t="t" r="r" b="b"/>
              <a:pathLst>
                <a:path w="704555" h="817101">
                  <a:moveTo>
                    <a:pt x="0" y="0"/>
                  </a:moveTo>
                  <a:lnTo>
                    <a:pt x="704555" y="0"/>
                  </a:lnTo>
                  <a:lnTo>
                    <a:pt x="704555" y="817101"/>
                  </a:lnTo>
                  <a:lnTo>
                    <a:pt x="0" y="817101"/>
                  </a:lnTo>
                  <a:close/>
                </a:path>
              </a:pathLst>
            </a:custGeom>
            <a:solidFill>
              <a:srgbClr val="D9D9D9"/>
            </a:solidFill>
            <a:ln w="28575">
              <a:solidFill>
                <a:srgbClr val="0070C0"/>
              </a:solidFill>
            </a:ln>
          </p:spPr>
          <p:txBody>
            <a:bodyPr/>
            <a:lstStyle/>
            <a:p>
              <a:pPr algn="ctr"/>
              <a:r>
                <a:rPr lang="en-US" sz="817" b="1" dirty="0">
                  <a:highlight>
                    <a:srgbClr val="FFFF00"/>
                  </a:highlight>
                </a:rPr>
                <a:t>TARGET MARKET</a:t>
              </a:r>
              <a:endParaRPr lang="en-US" sz="306"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pPr>
              <a:r>
                <a:rPr lang="en-US" sz="357" dirty="0">
                  <a:latin typeface="Calibri" panose="020F0502020204030204" pitchFamily="34" charset="0"/>
                  <a:ea typeface="Calibri" panose="020F0502020204030204" pitchFamily="34" charset="0"/>
                  <a:cs typeface="Times New Roman" panose="02020603050405020304" pitchFamily="18" charset="0"/>
                </a:rPr>
                <a:t>Target Market at Launch</a:t>
              </a:r>
              <a:r>
                <a:rPr lang="en-US" sz="357" b="1" dirty="0">
                  <a:latin typeface="Calibri" panose="020F0502020204030204" pitchFamily="34" charset="0"/>
                  <a:ea typeface="Calibri" panose="020F0502020204030204" pitchFamily="34" charset="0"/>
                  <a:cs typeface="Times New Roman" panose="02020603050405020304" pitchFamily="18" charset="0"/>
                </a:rPr>
                <a:t> </a:t>
              </a:r>
              <a:r>
                <a:rPr lang="en-US" sz="357" dirty="0">
                  <a:latin typeface="Calibri" panose="020F0502020204030204" pitchFamily="34" charset="0"/>
                  <a:ea typeface="Calibri" panose="020F0502020204030204" pitchFamily="34" charset="0"/>
                  <a:cs typeface="Times New Roman" panose="02020603050405020304" pitchFamily="18" charset="0"/>
                </a:rPr>
                <a:t>includes:</a:t>
              </a:r>
            </a:p>
            <a:p>
              <a:pPr algn="just">
                <a:lnSpc>
                  <a:spcPct val="115000"/>
                </a:lnSpc>
              </a:pPr>
              <a:r>
                <a:rPr lang="en-US" sz="357" b="1" dirty="0">
                  <a:latin typeface="Calibri" panose="020F0502020204030204" pitchFamily="34" charset="0"/>
                  <a:ea typeface="Calibri" panose="020F0502020204030204" pitchFamily="34" charset="0"/>
                  <a:cs typeface="Times New Roman" panose="02020603050405020304" pitchFamily="18" charset="0"/>
                </a:rPr>
                <a:t>Primary Target Audience:</a:t>
              </a:r>
              <a:endParaRPr lang="en-US" sz="357"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pPr>
              <a:r>
                <a:rPr lang="en-US" sz="357" dirty="0">
                  <a:latin typeface="Calibri" panose="020F0502020204030204" pitchFamily="34" charset="0"/>
                  <a:ea typeface="Calibri" panose="020F0502020204030204" pitchFamily="34" charset="0"/>
                  <a:cs typeface="Times New Roman" panose="02020603050405020304" pitchFamily="18" charset="0"/>
                </a:rPr>
                <a:t>1. Small to medium-sized businesses (SMBs) in the retail and e-commerce industries</a:t>
              </a:r>
            </a:p>
            <a:p>
              <a:pPr algn="just">
                <a:lnSpc>
                  <a:spcPct val="115000"/>
                </a:lnSpc>
              </a:pPr>
              <a:r>
                <a:rPr lang="en-US" sz="357" dirty="0">
                  <a:latin typeface="Calibri" panose="020F0502020204030204" pitchFamily="34" charset="0"/>
                  <a:ea typeface="Calibri" panose="020F0502020204030204" pitchFamily="34" charset="0"/>
                  <a:cs typeface="Times New Roman" panose="02020603050405020304" pitchFamily="18" charset="0"/>
                </a:rPr>
                <a:t>2. Businesses with 1-50 employees</a:t>
              </a:r>
            </a:p>
            <a:p>
              <a:pPr algn="just">
                <a:lnSpc>
                  <a:spcPct val="115000"/>
                </a:lnSpc>
              </a:pPr>
              <a:r>
                <a:rPr lang="en-US" sz="357" dirty="0">
                  <a:latin typeface="Calibri" panose="020F0502020204030204" pitchFamily="34" charset="0"/>
                  <a:ea typeface="Calibri" panose="020F0502020204030204" pitchFamily="34" charset="0"/>
                  <a:cs typeface="Times New Roman" panose="02020603050405020304" pitchFamily="18" charset="0"/>
                </a:rPr>
                <a:t>3. Annual revenue between </a:t>
              </a:r>
              <a:r>
                <a:rPr lang="en-US" sz="357" dirty="0">
                  <a:latin typeface="Calibri" panose="020F0502020204030204" pitchFamily="34" charset="0"/>
                  <a:ea typeface="Calibri" panose="020F0502020204030204" pitchFamily="34" charset="0"/>
                  <a:cs typeface="Calibri" panose="020F0502020204030204" pitchFamily="34" charset="0"/>
                </a:rPr>
                <a:t>₦</a:t>
              </a:r>
              <a:r>
                <a:rPr lang="en-US" sz="357" dirty="0">
                  <a:latin typeface="Calibri" panose="020F0502020204030204" pitchFamily="34" charset="0"/>
                  <a:ea typeface="Calibri" panose="020F0502020204030204" pitchFamily="34" charset="0"/>
                  <a:cs typeface="Times New Roman" panose="02020603050405020304" pitchFamily="18" charset="0"/>
                </a:rPr>
                <a:t>500,000 and </a:t>
              </a:r>
              <a:r>
                <a:rPr lang="en-US" sz="357" dirty="0">
                  <a:latin typeface="Calibri" panose="020F0502020204030204" pitchFamily="34" charset="0"/>
                  <a:ea typeface="Calibri" panose="020F0502020204030204" pitchFamily="34" charset="0"/>
                  <a:cs typeface="Calibri" panose="020F0502020204030204" pitchFamily="34" charset="0"/>
                </a:rPr>
                <a:t>₦</a:t>
              </a:r>
              <a:r>
                <a:rPr lang="en-US" sz="357" dirty="0">
                  <a:latin typeface="Calibri" panose="020F0502020204030204" pitchFamily="34" charset="0"/>
                  <a:ea typeface="Calibri" panose="020F0502020204030204" pitchFamily="34" charset="0"/>
                  <a:cs typeface="Times New Roman" panose="02020603050405020304" pitchFamily="18" charset="0"/>
                </a:rPr>
                <a:t>10 million</a:t>
              </a:r>
            </a:p>
            <a:p>
              <a:pPr algn="just">
                <a:lnSpc>
                  <a:spcPct val="115000"/>
                </a:lnSpc>
              </a:pPr>
              <a:r>
                <a:rPr lang="en-US" sz="357" b="1" dirty="0">
                  <a:latin typeface="Calibri" panose="020F0502020204030204" pitchFamily="34" charset="0"/>
                  <a:ea typeface="Calibri" panose="020F0502020204030204" pitchFamily="34" charset="0"/>
                  <a:cs typeface="Times New Roman" panose="02020603050405020304" pitchFamily="18" charset="0"/>
                </a:rPr>
                <a:t>Specific Industries:</a:t>
              </a:r>
              <a:endParaRPr lang="en-US" sz="357"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pPr>
              <a:r>
                <a:rPr lang="en-US" sz="357" dirty="0">
                  <a:latin typeface="Calibri" panose="020F0502020204030204" pitchFamily="34" charset="0"/>
                  <a:ea typeface="Calibri" panose="020F0502020204030204" pitchFamily="34" charset="0"/>
                  <a:cs typeface="Times New Roman" panose="02020603050405020304" pitchFamily="18" charset="0"/>
                </a:rPr>
                <a:t>1. Fashion and apparel 2. Electronics 3. Home goods and furniture</a:t>
              </a:r>
            </a:p>
            <a:p>
              <a:pPr algn="just">
                <a:lnSpc>
                  <a:spcPct val="115000"/>
                </a:lnSpc>
              </a:pPr>
              <a:r>
                <a:rPr lang="en-US" sz="357" dirty="0">
                  <a:latin typeface="Calibri" panose="020F0502020204030204" pitchFamily="34" charset="0"/>
                  <a:ea typeface="Calibri" panose="020F0502020204030204" pitchFamily="34" charset="0"/>
                  <a:cs typeface="Times New Roman" panose="02020603050405020304" pitchFamily="18" charset="0"/>
                </a:rPr>
                <a:t>4. Food and beverage   5. Health and beauty</a:t>
              </a:r>
            </a:p>
            <a:p>
              <a:pPr algn="just">
                <a:lnSpc>
                  <a:spcPct val="115000"/>
                </a:lnSpc>
              </a:pPr>
              <a:r>
                <a:rPr lang="en-US" sz="357" b="1" dirty="0">
                  <a:latin typeface="Calibri" panose="020F0502020204030204" pitchFamily="34" charset="0"/>
                  <a:ea typeface="Calibri" panose="020F0502020204030204" pitchFamily="34" charset="0"/>
                  <a:cs typeface="Times New Roman" panose="02020603050405020304" pitchFamily="18" charset="0"/>
                </a:rPr>
                <a:t>Decision-Maker Profile:</a:t>
              </a:r>
              <a:endParaRPr lang="en-US" sz="357"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pPr>
              <a:r>
                <a:rPr lang="en-US" sz="357" dirty="0">
                  <a:latin typeface="Calibri" panose="020F0502020204030204" pitchFamily="34" charset="0"/>
                  <a:ea typeface="Calibri" panose="020F0502020204030204" pitchFamily="34" charset="0"/>
                  <a:cs typeface="Times New Roman" panose="02020603050405020304" pitchFamily="18" charset="0"/>
                </a:rPr>
                <a:t>1. Owners or founders of SMBs 2. Operations managers</a:t>
              </a:r>
            </a:p>
            <a:p>
              <a:pPr algn="just">
                <a:lnSpc>
                  <a:spcPct val="115000"/>
                </a:lnSpc>
              </a:pPr>
              <a:r>
                <a:rPr lang="en-US" sz="357" dirty="0">
                  <a:latin typeface="Calibri" panose="020F0502020204030204" pitchFamily="34" charset="0"/>
                  <a:ea typeface="Calibri" panose="020F0502020204030204" pitchFamily="34" charset="0"/>
                  <a:cs typeface="Times New Roman" panose="02020603050405020304" pitchFamily="18" charset="0"/>
                </a:rPr>
                <a:t>3. Inventory managers 4. Logistics coordinators 5. E-commerce managers</a:t>
              </a:r>
            </a:p>
            <a:p>
              <a:pPr algn="just">
                <a:lnSpc>
                  <a:spcPct val="115000"/>
                </a:lnSpc>
              </a:pPr>
              <a:r>
                <a:rPr lang="en-US" sz="357" b="1" dirty="0">
                  <a:latin typeface="Calibri" panose="020F0502020204030204" pitchFamily="34" charset="0"/>
                  <a:ea typeface="Calibri" panose="020F0502020204030204" pitchFamily="34" charset="0"/>
                  <a:cs typeface="Times New Roman" panose="02020603050405020304" pitchFamily="18" charset="0"/>
                </a:rPr>
                <a:t>Key Characteristics:</a:t>
              </a:r>
              <a:endParaRPr lang="en-US" sz="357"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pPr>
              <a:r>
                <a:rPr lang="en-US" sz="357" dirty="0">
                  <a:latin typeface="Calibri" panose="020F0502020204030204" pitchFamily="34" charset="0"/>
                  <a:ea typeface="Calibri" panose="020F0502020204030204" pitchFamily="34" charset="0"/>
                  <a:cs typeface="Times New Roman" panose="02020603050405020304" pitchFamily="18" charset="0"/>
                </a:rPr>
                <a:t>1. Growing businesses seeking to streamline inventory management</a:t>
              </a:r>
            </a:p>
            <a:p>
              <a:pPr algn="just">
                <a:lnSpc>
                  <a:spcPct val="115000"/>
                </a:lnSpc>
              </a:pPr>
              <a:r>
                <a:rPr lang="en-US" sz="357" dirty="0">
                  <a:latin typeface="Calibri" panose="020F0502020204030204" pitchFamily="34" charset="0"/>
                  <a:ea typeface="Calibri" panose="020F0502020204030204" pitchFamily="34" charset="0"/>
                  <a:cs typeface="Times New Roman" panose="02020603050405020304" pitchFamily="18" charset="0"/>
                </a:rPr>
                <a:t>2. Companies experiencing inventory management pain points (stockouts, overstocking, etc.)</a:t>
              </a:r>
            </a:p>
            <a:p>
              <a:pPr algn="just">
                <a:lnSpc>
                  <a:spcPct val="115000"/>
                </a:lnSpc>
              </a:pPr>
              <a:r>
                <a:rPr lang="en-US" sz="357" dirty="0">
                  <a:latin typeface="Calibri" panose="020F0502020204030204" pitchFamily="34" charset="0"/>
                  <a:ea typeface="Calibri" panose="020F0502020204030204" pitchFamily="34" charset="0"/>
                  <a:cs typeface="Times New Roman" panose="02020603050405020304" pitchFamily="18" charset="0"/>
                </a:rPr>
                <a:t>3. Businesses seeking cloud-based, user-friendly inventory management solutions</a:t>
              </a:r>
            </a:p>
            <a:p>
              <a:pPr algn="just">
                <a:lnSpc>
                  <a:spcPct val="115000"/>
                </a:lnSpc>
              </a:pPr>
              <a:r>
                <a:rPr lang="en-US" sz="357" dirty="0">
                  <a:latin typeface="Calibri" panose="020F0502020204030204" pitchFamily="34" charset="0"/>
                  <a:ea typeface="Calibri" panose="020F0502020204030204" pitchFamily="34" charset="0"/>
                  <a:cs typeface="Times New Roman" panose="02020603050405020304" pitchFamily="18" charset="0"/>
                </a:rPr>
                <a:t>4. Organizations willing to invest in technology to improve operational efficiency</a:t>
              </a:r>
            </a:p>
            <a:p>
              <a:pPr algn="just">
                <a:lnSpc>
                  <a:spcPct val="115000"/>
                </a:lnSpc>
              </a:pPr>
              <a:r>
                <a:rPr lang="en-US" sz="340" b="1" dirty="0">
                  <a:latin typeface="Calibri" panose="020F0502020204030204" pitchFamily="34" charset="0"/>
                  <a:ea typeface="SimSun" panose="02010600030101010101" pitchFamily="2" charset="-122"/>
                  <a:cs typeface="Times New Roman" panose="02020603050405020304" pitchFamily="18" charset="0"/>
                </a:rPr>
                <a:t>Secondary Target Audience:</a:t>
              </a:r>
              <a:endParaRPr lang="en-US" sz="340" dirty="0">
                <a:latin typeface="Calibri" panose="020F0502020204030204" pitchFamily="34" charset="0"/>
                <a:ea typeface="SimSun" panose="02010600030101010101" pitchFamily="2" charset="-122"/>
                <a:cs typeface="Times New Roman" panose="02020603050405020304" pitchFamily="18" charset="0"/>
              </a:endParaRPr>
            </a:p>
            <a:p>
              <a:pPr algn="just">
                <a:lnSpc>
                  <a:spcPct val="115000"/>
                </a:lnSpc>
              </a:pPr>
              <a:r>
                <a:rPr lang="en-US" sz="340" dirty="0">
                  <a:latin typeface="Calibri" panose="020F0502020204030204" pitchFamily="34" charset="0"/>
                  <a:ea typeface="SimSun" panose="02010600030101010101" pitchFamily="2" charset="-122"/>
                  <a:cs typeface="Times New Roman" panose="02020603050405020304" pitchFamily="18" charset="0"/>
                </a:rPr>
                <a:t>1. Wholesale and distribution businesses</a:t>
              </a:r>
            </a:p>
            <a:p>
              <a:pPr algn="just">
                <a:lnSpc>
                  <a:spcPct val="115000"/>
                </a:lnSpc>
              </a:pPr>
              <a:r>
                <a:rPr lang="en-US" sz="340" dirty="0">
                  <a:latin typeface="Calibri" panose="020F0502020204030204" pitchFamily="34" charset="0"/>
                  <a:ea typeface="SimSun" panose="02010600030101010101" pitchFamily="2" charset="-122"/>
                  <a:cs typeface="Times New Roman" panose="02020603050405020304" pitchFamily="18" charset="0"/>
                </a:rPr>
                <a:t>2. Manufacturing companies with inventory management needs</a:t>
              </a:r>
            </a:p>
            <a:p>
              <a:pPr algn="just">
                <a:lnSpc>
                  <a:spcPct val="115000"/>
                </a:lnSpc>
              </a:pPr>
              <a:r>
                <a:rPr lang="en-US" sz="340" dirty="0">
                  <a:latin typeface="Calibri" panose="020F0502020204030204" pitchFamily="34" charset="0"/>
                  <a:ea typeface="SimSun" panose="02010600030101010101" pitchFamily="2" charset="-122"/>
                  <a:cs typeface="Times New Roman" panose="02020603050405020304" pitchFamily="18" charset="0"/>
                </a:rPr>
                <a:t>3. Businesses in other industries with similar inventory management challenges</a:t>
              </a:r>
            </a:p>
            <a:p>
              <a:endParaRPr lang="en-US" sz="953" b="1" dirty="0">
                <a:highlight>
                  <a:srgbClr val="FFFF00"/>
                </a:highlight>
              </a:endParaRPr>
            </a:p>
          </p:txBody>
        </p:sp>
        <p:sp>
          <p:nvSpPr>
            <p:cNvPr id="23" name="Freeform 23"/>
            <p:cNvSpPr/>
            <p:nvPr/>
          </p:nvSpPr>
          <p:spPr>
            <a:xfrm>
              <a:off x="161915" y="6674357"/>
              <a:ext cx="5402236" cy="6460231"/>
            </a:xfrm>
            <a:custGeom>
              <a:avLst/>
              <a:gdLst/>
              <a:ahLst/>
              <a:cxnLst/>
              <a:rect l="l" t="t" r="r" b="b"/>
              <a:pathLst>
                <a:path w="704555" h="800047">
                  <a:moveTo>
                    <a:pt x="0" y="0"/>
                  </a:moveTo>
                  <a:lnTo>
                    <a:pt x="704555" y="0"/>
                  </a:lnTo>
                  <a:lnTo>
                    <a:pt x="704555" y="800047"/>
                  </a:lnTo>
                  <a:lnTo>
                    <a:pt x="0" y="800047"/>
                  </a:lnTo>
                  <a:close/>
                </a:path>
              </a:pathLst>
            </a:custGeom>
            <a:solidFill>
              <a:srgbClr val="D9D9D9"/>
            </a:solidFill>
            <a:ln w="28575">
              <a:solidFill>
                <a:srgbClr val="0070C0"/>
              </a:solidFill>
            </a:ln>
          </p:spPr>
          <p:txBody>
            <a:bodyPr/>
            <a:lstStyle/>
            <a:p>
              <a:pPr algn="ctr"/>
              <a:r>
                <a:rPr lang="en-US" sz="681" b="1" dirty="0">
                  <a:highlight>
                    <a:srgbClr val="FFFF00"/>
                  </a:highlight>
                </a:rPr>
                <a:t>DISTRIBUTION</a:t>
              </a:r>
            </a:p>
            <a:p>
              <a:pPr algn="just">
                <a:lnSpc>
                  <a:spcPct val="115000"/>
                </a:lnSpc>
              </a:pPr>
              <a:r>
                <a:rPr lang="en-US" sz="357" dirty="0" err="1">
                  <a:latin typeface="Calibri" panose="020F0502020204030204" pitchFamily="34" charset="0"/>
                  <a:ea typeface="Calibri" panose="020F0502020204030204" pitchFamily="34" charset="0"/>
                  <a:cs typeface="Times New Roman" panose="02020603050405020304" pitchFamily="18" charset="0"/>
                </a:rPr>
                <a:t>InventoryMax</a:t>
              </a:r>
              <a:r>
                <a:rPr lang="en-US" sz="357" dirty="0">
                  <a:latin typeface="Calibri" panose="020F0502020204030204" pitchFamily="34" charset="0"/>
                  <a:ea typeface="Calibri" panose="020F0502020204030204" pitchFamily="34" charset="0"/>
                  <a:cs typeface="Times New Roman" panose="02020603050405020304" pitchFamily="18" charset="0"/>
                </a:rPr>
                <a:t> will employ a multi-channel distribution and marketing strategies,</a:t>
              </a:r>
            </a:p>
            <a:p>
              <a:pPr algn="just">
                <a:lnSpc>
                  <a:spcPct val="115000"/>
                </a:lnSpc>
              </a:pPr>
              <a:r>
                <a:rPr lang="en-US" sz="357" b="1" dirty="0">
                  <a:latin typeface="Calibri" panose="020F0502020204030204" pitchFamily="34" charset="0"/>
                  <a:ea typeface="Calibri" panose="020F0502020204030204" pitchFamily="34" charset="0"/>
                  <a:cs typeface="Times New Roman" panose="02020603050405020304" pitchFamily="18" charset="0"/>
                </a:rPr>
                <a:t>Sales Channels:</a:t>
              </a:r>
              <a:endParaRPr lang="en-US" sz="357"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pPr>
              <a:r>
                <a:rPr lang="en-US" sz="357" dirty="0">
                  <a:latin typeface="Calibri" panose="020F0502020204030204" pitchFamily="34" charset="0"/>
                  <a:ea typeface="Calibri" panose="020F0502020204030204" pitchFamily="34" charset="0"/>
                  <a:cs typeface="Times New Roman" panose="02020603050405020304" pitchFamily="18" charset="0"/>
                </a:rPr>
                <a:t>1. Website (direct sales)</a:t>
              </a:r>
            </a:p>
            <a:p>
              <a:pPr algn="just">
                <a:lnSpc>
                  <a:spcPct val="115000"/>
                </a:lnSpc>
              </a:pPr>
              <a:r>
                <a:rPr lang="en-US" sz="357" dirty="0">
                  <a:latin typeface="Calibri" panose="020F0502020204030204" pitchFamily="34" charset="0"/>
                  <a:ea typeface="Calibri" panose="020F0502020204030204" pitchFamily="34" charset="0"/>
                  <a:cs typeface="Times New Roman" panose="02020603050405020304" pitchFamily="18" charset="0"/>
                </a:rPr>
                <a:t>2. E-commerce Marketplaces: Shopify, WooCommerce, BigCommerce</a:t>
              </a:r>
            </a:p>
            <a:p>
              <a:pPr algn="just">
                <a:lnSpc>
                  <a:spcPct val="115000"/>
                </a:lnSpc>
              </a:pPr>
              <a:r>
                <a:rPr lang="en-US" sz="357" dirty="0">
                  <a:latin typeface="Calibri" panose="020F0502020204030204" pitchFamily="34" charset="0"/>
                  <a:ea typeface="Calibri" panose="020F0502020204030204" pitchFamily="34" charset="0"/>
                  <a:cs typeface="Times New Roman" panose="02020603050405020304" pitchFamily="18" charset="0"/>
                </a:rPr>
                <a:t>3. Partner Network: Accounting software providers (e.g., QuickBooks, Xero)</a:t>
              </a:r>
            </a:p>
            <a:p>
              <a:pPr algn="just">
                <a:lnSpc>
                  <a:spcPct val="115000"/>
                </a:lnSpc>
              </a:pPr>
              <a:r>
                <a:rPr lang="en-US" sz="357" dirty="0">
                  <a:latin typeface="Calibri" panose="020F0502020204030204" pitchFamily="34" charset="0"/>
                  <a:ea typeface="Calibri" panose="020F0502020204030204" pitchFamily="34" charset="0"/>
                  <a:cs typeface="Times New Roman" panose="02020603050405020304" pitchFamily="18" charset="0"/>
                </a:rPr>
                <a:t>4.Reseller Program: Established VARs (Value-Added Resellers) and system integrators</a:t>
              </a:r>
            </a:p>
            <a:p>
              <a:pPr algn="just">
                <a:lnSpc>
                  <a:spcPct val="115000"/>
                </a:lnSpc>
              </a:pPr>
              <a:r>
                <a:rPr lang="en-US" sz="357" dirty="0">
                  <a:latin typeface="Calibri" panose="020F0502020204030204" pitchFamily="34" charset="0"/>
                  <a:ea typeface="Calibri" panose="020F0502020204030204" pitchFamily="34" charset="0"/>
                  <a:cs typeface="Times New Roman" panose="02020603050405020304" pitchFamily="18" charset="0"/>
                </a:rPr>
                <a:t>5. Direct Sales Team: In-house sales team for large enterprise deals</a:t>
              </a:r>
            </a:p>
            <a:p>
              <a:pPr algn="just">
                <a:lnSpc>
                  <a:spcPct val="115000"/>
                </a:lnSpc>
              </a:pPr>
              <a:r>
                <a:rPr lang="en-US" sz="357" b="1" dirty="0">
                  <a:latin typeface="Calibri" panose="020F0502020204030204" pitchFamily="34" charset="0"/>
                  <a:ea typeface="Calibri" panose="020F0502020204030204" pitchFamily="34" charset="0"/>
                  <a:cs typeface="Times New Roman" panose="02020603050405020304" pitchFamily="18" charset="0"/>
                </a:rPr>
                <a:t>Marketing Distribution Strategy:</a:t>
              </a:r>
              <a:endParaRPr lang="en-US" sz="357"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pPr>
              <a:r>
                <a:rPr lang="en-US" sz="357" b="1" dirty="0">
                  <a:latin typeface="Calibri" panose="020F0502020204030204" pitchFamily="34" charset="0"/>
                  <a:ea typeface="Calibri" panose="020F0502020204030204" pitchFamily="34" charset="0"/>
                  <a:cs typeface="Times New Roman" panose="02020603050405020304" pitchFamily="18" charset="0"/>
                </a:rPr>
                <a:t>1.Digital Marketing:</a:t>
              </a:r>
              <a:endParaRPr lang="en-US" sz="357" dirty="0">
                <a:latin typeface="Calibri" panose="020F0502020204030204" pitchFamily="34" charset="0"/>
                <a:ea typeface="Calibri" panose="020F0502020204030204" pitchFamily="34" charset="0"/>
                <a:cs typeface="Times New Roman" panose="02020603050405020304" pitchFamily="18" charset="0"/>
              </a:endParaRPr>
            </a:p>
            <a:p>
              <a:pPr marL="58344" indent="-58344" algn="just">
                <a:lnSpc>
                  <a:spcPct val="115000"/>
                </a:lnSpc>
                <a:buFont typeface="Wingdings" panose="05000000000000000000" pitchFamily="2" charset="2"/>
                <a:buChar char="v"/>
              </a:pPr>
              <a:r>
                <a:rPr lang="en-US" sz="357" dirty="0">
                  <a:latin typeface="Calibri" panose="020F0502020204030204" pitchFamily="34" charset="0"/>
                  <a:ea typeface="Calibri" panose="020F0502020204030204" pitchFamily="34" charset="0"/>
                  <a:cs typeface="Times New Roman" panose="02020603050405020304" pitchFamily="18" charset="0"/>
                </a:rPr>
                <a:t>1. Search Engine Optimization (SEO)</a:t>
              </a:r>
            </a:p>
            <a:p>
              <a:pPr marL="58344" indent="-58344" algn="just">
                <a:lnSpc>
                  <a:spcPct val="115000"/>
                </a:lnSpc>
                <a:buFont typeface="Wingdings" panose="05000000000000000000" pitchFamily="2" charset="2"/>
                <a:buChar char="v"/>
              </a:pPr>
              <a:r>
                <a:rPr lang="en-US" sz="357" dirty="0">
                  <a:latin typeface="Calibri" panose="020F0502020204030204" pitchFamily="34" charset="0"/>
                  <a:ea typeface="Calibri" panose="020F0502020204030204" pitchFamily="34" charset="0"/>
                  <a:cs typeface="Times New Roman" panose="02020603050405020304" pitchFamily="18" charset="0"/>
                </a:rPr>
                <a:t>2. Pay-Per-Click (PPC) Advertising (Google Ads)</a:t>
              </a:r>
            </a:p>
            <a:p>
              <a:pPr marL="58344" indent="-58344" algn="just">
                <a:lnSpc>
                  <a:spcPct val="115000"/>
                </a:lnSpc>
                <a:buFont typeface="Wingdings" panose="05000000000000000000" pitchFamily="2" charset="2"/>
                <a:buChar char="v"/>
              </a:pPr>
              <a:r>
                <a:rPr lang="en-US" sz="357" dirty="0">
                  <a:latin typeface="Calibri" panose="020F0502020204030204" pitchFamily="34" charset="0"/>
                  <a:ea typeface="Calibri" panose="020F0502020204030204" pitchFamily="34" charset="0"/>
                  <a:cs typeface="Times New Roman" panose="02020603050405020304" pitchFamily="18" charset="0"/>
                </a:rPr>
                <a:t>3. Social Media Marketing (LinkedIn, Twitter, Facebook)</a:t>
              </a:r>
            </a:p>
            <a:p>
              <a:pPr marL="58344" indent="-58344" algn="just">
                <a:lnSpc>
                  <a:spcPct val="115000"/>
                </a:lnSpc>
                <a:buFont typeface="Wingdings" panose="05000000000000000000" pitchFamily="2" charset="2"/>
                <a:buChar char="v"/>
              </a:pPr>
              <a:r>
                <a:rPr lang="en-US" sz="357" dirty="0">
                  <a:latin typeface="Calibri" panose="020F0502020204030204" pitchFamily="34" charset="0"/>
                  <a:ea typeface="Calibri" panose="020F0502020204030204" pitchFamily="34" charset="0"/>
                  <a:cs typeface="Times New Roman" panose="02020603050405020304" pitchFamily="18" charset="0"/>
                </a:rPr>
                <a:t>4. Content Marketing (blog posts, whitepapers, webinars)</a:t>
              </a:r>
            </a:p>
            <a:p>
              <a:pPr marL="58344" indent="-58344" algn="just">
                <a:lnSpc>
                  <a:spcPct val="115000"/>
                </a:lnSpc>
                <a:buFont typeface="Wingdings" panose="05000000000000000000" pitchFamily="2" charset="2"/>
                <a:buChar char="v"/>
              </a:pPr>
              <a:r>
                <a:rPr lang="en-US" sz="357" dirty="0">
                  <a:latin typeface="Calibri" panose="020F0502020204030204" pitchFamily="34" charset="0"/>
                  <a:ea typeface="Calibri" panose="020F0502020204030204" pitchFamily="34" charset="0"/>
                  <a:cs typeface="Times New Roman" panose="02020603050405020304" pitchFamily="18" charset="0"/>
                </a:rPr>
                <a:t>5. Email Marketing (newsletters, promotional emails)</a:t>
              </a:r>
            </a:p>
            <a:p>
              <a:pPr algn="just">
                <a:lnSpc>
                  <a:spcPct val="115000"/>
                </a:lnSpc>
              </a:pPr>
              <a:r>
                <a:rPr lang="en-US" sz="357" b="1" dirty="0">
                  <a:latin typeface="Calibri" panose="020F0502020204030204" pitchFamily="34" charset="0"/>
                  <a:ea typeface="Calibri" panose="020F0502020204030204" pitchFamily="34" charset="0"/>
                  <a:cs typeface="Times New Roman" panose="02020603050405020304" pitchFamily="18" charset="0"/>
                </a:rPr>
                <a:t>Other Distribution Strategy</a:t>
              </a:r>
            </a:p>
            <a:p>
              <a:pPr marL="77793" indent="-77793" algn="just">
                <a:lnSpc>
                  <a:spcPct val="115000"/>
                </a:lnSpc>
                <a:buFont typeface="+mj-lt"/>
                <a:buAutoNum type="arabicPeriod" startAt="2"/>
              </a:pPr>
              <a:r>
                <a:rPr lang="en-US" sz="357" dirty="0">
                  <a:latin typeface="Calibri" panose="020F0502020204030204" pitchFamily="34" charset="0"/>
                  <a:ea typeface="Calibri" panose="020F0502020204030204" pitchFamily="34" charset="0"/>
                  <a:cs typeface="Times New Roman" panose="02020603050405020304" pitchFamily="18" charset="0"/>
                </a:rPr>
                <a:t>Customer Referral Program:</a:t>
              </a:r>
            </a:p>
            <a:p>
              <a:pPr marL="77793" indent="-77793" algn="just">
                <a:lnSpc>
                  <a:spcPct val="115000"/>
                </a:lnSpc>
                <a:buFont typeface="+mj-lt"/>
                <a:buAutoNum type="arabicPeriod" startAt="2"/>
              </a:pPr>
              <a:r>
                <a:rPr lang="en-US" sz="357" dirty="0">
                  <a:latin typeface="Calibri" panose="020F0502020204030204" pitchFamily="34" charset="0"/>
                  <a:ea typeface="Calibri" panose="020F0502020204030204" pitchFamily="34" charset="0"/>
                  <a:cs typeface="Times New Roman" panose="02020603050405020304" pitchFamily="18" charset="0"/>
                </a:rPr>
                <a:t>Influencer and Partnership Strategy: </a:t>
              </a:r>
            </a:p>
            <a:p>
              <a:pPr marL="77793" indent="-77793" algn="just">
                <a:lnSpc>
                  <a:spcPct val="115000"/>
                </a:lnSpc>
                <a:buFont typeface="+mj-lt"/>
                <a:buAutoNum type="arabicPeriod" startAt="2"/>
              </a:pPr>
              <a:r>
                <a:rPr lang="en-US" sz="357" dirty="0">
                  <a:latin typeface="Calibri" panose="020F0502020204030204" pitchFamily="34" charset="0"/>
                  <a:ea typeface="Calibri" panose="020F0502020204030204" pitchFamily="34" charset="0"/>
                  <a:cs typeface="Times New Roman" panose="02020603050405020304" pitchFamily="18" charset="0"/>
                </a:rPr>
                <a:t>Event Marketing: </a:t>
              </a:r>
            </a:p>
            <a:p>
              <a:pPr marL="77793" indent="-77793" algn="just">
                <a:lnSpc>
                  <a:spcPct val="115000"/>
                </a:lnSpc>
                <a:buFont typeface="+mj-lt"/>
                <a:buAutoNum type="arabicPeriod" startAt="2"/>
              </a:pPr>
              <a:r>
                <a:rPr lang="en-US" sz="357" dirty="0">
                  <a:latin typeface="Calibri" panose="020F0502020204030204" pitchFamily="34" charset="0"/>
                  <a:ea typeface="Calibri" panose="020F0502020204030204" pitchFamily="34" charset="0"/>
                  <a:cs typeface="Times New Roman" panose="02020603050405020304" pitchFamily="18" charset="0"/>
                </a:rPr>
                <a:t>Public Relations:</a:t>
              </a:r>
            </a:p>
            <a:p>
              <a:pPr marL="77793" indent="-77793" algn="just">
                <a:lnSpc>
                  <a:spcPct val="115000"/>
                </a:lnSpc>
                <a:buFont typeface="+mj-lt"/>
                <a:buAutoNum type="arabicPeriod" startAt="2"/>
              </a:pPr>
              <a:r>
                <a:rPr lang="en-US" sz="357" dirty="0">
                  <a:latin typeface="Calibri" panose="020F0502020204030204" pitchFamily="34" charset="0"/>
                  <a:ea typeface="Calibri" panose="020F0502020204030204" pitchFamily="34" charset="0"/>
                  <a:cs typeface="Times New Roman" panose="02020603050405020304" pitchFamily="18" charset="0"/>
                </a:rPr>
                <a:t>Pricing Strategy:</a:t>
              </a:r>
            </a:p>
            <a:p>
              <a:pPr algn="just">
                <a:lnSpc>
                  <a:spcPct val="115000"/>
                </a:lnSpc>
              </a:pPr>
              <a:endParaRPr lang="en-US" sz="357" dirty="0">
                <a:latin typeface="Calibri" panose="020F0502020204030204" pitchFamily="34" charset="0"/>
                <a:ea typeface="Calibri" panose="020F0502020204030204" pitchFamily="34" charset="0"/>
                <a:cs typeface="Times New Roman" panose="02020603050405020304" pitchFamily="18" charset="0"/>
              </a:endParaRPr>
            </a:p>
            <a:p>
              <a:endParaRPr lang="en-US" sz="953" b="1" dirty="0">
                <a:highlight>
                  <a:srgbClr val="FFFF00"/>
                </a:highlight>
              </a:endParaRPr>
            </a:p>
          </p:txBody>
        </p:sp>
      </p:grpSp>
      <p:sp>
        <p:nvSpPr>
          <p:cNvPr id="35" name="Freeform 35"/>
          <p:cNvSpPr/>
          <p:nvPr/>
        </p:nvSpPr>
        <p:spPr>
          <a:xfrm>
            <a:off x="5353278" y="531108"/>
            <a:ext cx="1297370" cy="166735"/>
          </a:xfrm>
          <a:custGeom>
            <a:avLst/>
            <a:gdLst/>
            <a:ahLst/>
            <a:cxnLst/>
            <a:rect l="l" t="t" r="r" b="b"/>
            <a:pathLst>
              <a:path w="662882" h="85192">
                <a:moveTo>
                  <a:pt x="0" y="0"/>
                </a:moveTo>
                <a:lnTo>
                  <a:pt x="662882" y="0"/>
                </a:lnTo>
                <a:lnTo>
                  <a:pt x="662882" y="85192"/>
                </a:lnTo>
                <a:lnTo>
                  <a:pt x="0" y="85192"/>
                </a:lnTo>
                <a:close/>
              </a:path>
            </a:pathLst>
          </a:custGeom>
          <a:solidFill>
            <a:srgbClr val="FFFFFF"/>
          </a:solidFill>
        </p:spPr>
      </p:sp>
      <p:sp>
        <p:nvSpPr>
          <p:cNvPr id="44" name="Freeform 44"/>
          <p:cNvSpPr/>
          <p:nvPr/>
        </p:nvSpPr>
        <p:spPr>
          <a:xfrm>
            <a:off x="1013889" y="3714251"/>
            <a:ext cx="3598281" cy="1355980"/>
          </a:xfrm>
          <a:custGeom>
            <a:avLst/>
            <a:gdLst/>
            <a:ahLst/>
            <a:cxnLst/>
            <a:rect l="l" t="t" r="r" b="b"/>
            <a:pathLst>
              <a:path w="1795436" h="692828">
                <a:moveTo>
                  <a:pt x="0" y="0"/>
                </a:moveTo>
                <a:lnTo>
                  <a:pt x="1795436" y="0"/>
                </a:lnTo>
                <a:lnTo>
                  <a:pt x="1795436" y="692828"/>
                </a:lnTo>
                <a:lnTo>
                  <a:pt x="0" y="692828"/>
                </a:lnTo>
                <a:close/>
              </a:path>
            </a:pathLst>
          </a:custGeom>
          <a:solidFill>
            <a:srgbClr val="D9D9D9"/>
          </a:solidFill>
          <a:ln w="28575">
            <a:solidFill>
              <a:srgbClr val="0070C0"/>
            </a:solidFill>
          </a:ln>
        </p:spPr>
        <p:txBody>
          <a:bodyPr/>
          <a:lstStyle/>
          <a:p>
            <a:pPr algn="ctr"/>
            <a:r>
              <a:rPr lang="en-US" sz="681" b="1" dirty="0">
                <a:highlight>
                  <a:srgbClr val="FFFF00"/>
                </a:highlight>
              </a:rPr>
              <a:t>ASSUMPTIONS/RISKS</a:t>
            </a:r>
          </a:p>
          <a:p>
            <a:pPr algn="just">
              <a:lnSpc>
                <a:spcPct val="115000"/>
              </a:lnSpc>
            </a:pPr>
            <a:r>
              <a:rPr lang="en-US" sz="408" b="1" dirty="0">
                <a:latin typeface="Calibri" panose="020F0502020204030204" pitchFamily="34" charset="0"/>
                <a:ea typeface="Calibri" panose="020F0502020204030204" pitchFamily="34" charset="0"/>
                <a:cs typeface="Times New Roman" panose="02020603050405020304" pitchFamily="18" charset="0"/>
              </a:rPr>
              <a:t>Assumptions:</a:t>
            </a:r>
            <a:endParaRPr lang="en-US" sz="408"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pPr>
            <a:r>
              <a:rPr lang="en-US" sz="408" dirty="0">
                <a:latin typeface="Calibri" panose="020F0502020204030204" pitchFamily="34" charset="0"/>
                <a:ea typeface="Calibri" panose="020F0502020204030204" pitchFamily="34" charset="0"/>
                <a:cs typeface="Times New Roman" panose="02020603050405020304" pitchFamily="18" charset="0"/>
              </a:rPr>
              <a:t>1. Target market size and growth potential.</a:t>
            </a:r>
          </a:p>
          <a:p>
            <a:pPr algn="just">
              <a:lnSpc>
                <a:spcPct val="115000"/>
              </a:lnSpc>
            </a:pPr>
            <a:r>
              <a:rPr lang="en-US" sz="408" dirty="0">
                <a:latin typeface="Calibri" panose="020F0502020204030204" pitchFamily="34" charset="0"/>
                <a:ea typeface="Calibri" panose="020F0502020204030204" pitchFamily="34" charset="0"/>
                <a:cs typeface="Times New Roman" panose="02020603050405020304" pitchFamily="18" charset="0"/>
              </a:rPr>
              <a:t>2. Customer willingness to adopt cloud-based inventory management solutions.</a:t>
            </a:r>
          </a:p>
          <a:p>
            <a:pPr algn="just">
              <a:lnSpc>
                <a:spcPct val="115000"/>
              </a:lnSpc>
            </a:pPr>
            <a:r>
              <a:rPr lang="en-US" sz="408" dirty="0">
                <a:latin typeface="Calibri" panose="020F0502020204030204" pitchFamily="34" charset="0"/>
                <a:ea typeface="Calibri" panose="020F0502020204030204" pitchFamily="34" charset="0"/>
                <a:cs typeface="Times New Roman" panose="02020603050405020304" pitchFamily="18" charset="0"/>
              </a:rPr>
              <a:t>3. Competitive advantage through RFID integration and user-friendly interface.</a:t>
            </a:r>
          </a:p>
          <a:p>
            <a:pPr algn="just">
              <a:lnSpc>
                <a:spcPct val="115000"/>
              </a:lnSpc>
            </a:pPr>
            <a:r>
              <a:rPr lang="en-US" sz="408" dirty="0">
                <a:latin typeface="Calibri" panose="020F0502020204030204" pitchFamily="34" charset="0"/>
                <a:ea typeface="Calibri" panose="020F0502020204030204" pitchFamily="34" charset="0"/>
                <a:cs typeface="Times New Roman" panose="02020603050405020304" pitchFamily="18" charset="0"/>
              </a:rPr>
              <a:t>4. Effective customer acquisition through digital marketing and content marketing.</a:t>
            </a:r>
          </a:p>
          <a:p>
            <a:pPr algn="just">
              <a:lnSpc>
                <a:spcPct val="115000"/>
              </a:lnSpc>
            </a:pPr>
            <a:r>
              <a:rPr lang="en-US" sz="408" dirty="0">
                <a:latin typeface="Calibri" panose="020F0502020204030204" pitchFamily="34" charset="0"/>
                <a:ea typeface="Calibri" panose="020F0502020204030204" pitchFamily="34" charset="0"/>
                <a:cs typeface="Times New Roman" panose="02020603050405020304" pitchFamily="18" charset="0"/>
              </a:rPr>
              <a:t>5. Successful partnerships with e-commerce platforms and accounting software providers.</a:t>
            </a:r>
          </a:p>
          <a:p>
            <a:pPr algn="just">
              <a:lnSpc>
                <a:spcPct val="115000"/>
              </a:lnSpc>
            </a:pPr>
            <a:r>
              <a:rPr lang="en-US" sz="408" b="1" dirty="0">
                <a:latin typeface="Calibri" panose="020F0502020204030204" pitchFamily="34" charset="0"/>
                <a:ea typeface="Calibri" panose="020F0502020204030204" pitchFamily="34" charset="0"/>
                <a:cs typeface="Times New Roman" panose="02020603050405020304" pitchFamily="18" charset="0"/>
              </a:rPr>
              <a:t>Risks: </a:t>
            </a:r>
            <a:endParaRPr lang="en-US" sz="408"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pPr>
            <a:r>
              <a:rPr lang="en-US" sz="408" b="1" dirty="0">
                <a:latin typeface="Calibri" panose="020F0502020204030204" pitchFamily="34" charset="0"/>
                <a:ea typeface="Calibri" panose="020F0502020204030204" pitchFamily="34" charset="0"/>
                <a:cs typeface="Times New Roman" panose="02020603050405020304" pitchFamily="18" charset="0"/>
              </a:rPr>
              <a:t>Market Risks:</a:t>
            </a:r>
            <a:endParaRPr lang="en-US" sz="408"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pPr>
            <a:r>
              <a:rPr lang="en-US" sz="408" dirty="0">
                <a:latin typeface="Calibri" panose="020F0502020204030204" pitchFamily="34" charset="0"/>
                <a:ea typeface="Calibri" panose="020F0502020204030204" pitchFamily="34" charset="0"/>
                <a:cs typeface="Times New Roman" panose="02020603050405020304" pitchFamily="18" charset="0"/>
              </a:rPr>
              <a:t>1. Competition from established players (e.g., </a:t>
            </a:r>
            <a:r>
              <a:rPr lang="en-US" sz="408" dirty="0" err="1">
                <a:latin typeface="Calibri" panose="020F0502020204030204" pitchFamily="34" charset="0"/>
                <a:ea typeface="Calibri" panose="020F0502020204030204" pitchFamily="34" charset="0"/>
                <a:cs typeface="Times New Roman" panose="02020603050405020304" pitchFamily="18" charset="0"/>
              </a:rPr>
              <a:t>Zoho</a:t>
            </a:r>
            <a:r>
              <a:rPr lang="en-US" sz="408" dirty="0">
                <a:latin typeface="Calibri" panose="020F0502020204030204" pitchFamily="34" charset="0"/>
                <a:ea typeface="Calibri" panose="020F0502020204030204" pitchFamily="34" charset="0"/>
                <a:cs typeface="Times New Roman" panose="02020603050405020304" pitchFamily="18" charset="0"/>
              </a:rPr>
              <a:t> Inventory, </a:t>
            </a:r>
            <a:r>
              <a:rPr lang="en-US" sz="408" dirty="0" err="1">
                <a:latin typeface="Calibri" panose="020F0502020204030204" pitchFamily="34" charset="0"/>
                <a:ea typeface="Calibri" panose="020F0502020204030204" pitchFamily="34" charset="0"/>
                <a:cs typeface="Times New Roman" panose="02020603050405020304" pitchFamily="18" charset="0"/>
              </a:rPr>
              <a:t>TradeGecko</a:t>
            </a:r>
            <a:r>
              <a:rPr lang="en-US" sz="408" dirty="0">
                <a:latin typeface="Calibri" panose="020F0502020204030204" pitchFamily="34" charset="0"/>
                <a:ea typeface="Calibri" panose="020F0502020204030204" pitchFamily="34" charset="0"/>
                <a:cs typeface="Times New Roman" panose="02020603050405020304" pitchFamily="18" charset="0"/>
              </a:rPr>
              <a:t>).</a:t>
            </a:r>
          </a:p>
          <a:p>
            <a:pPr algn="just">
              <a:lnSpc>
                <a:spcPct val="115000"/>
              </a:lnSpc>
            </a:pPr>
            <a:r>
              <a:rPr lang="en-US" sz="408" dirty="0">
                <a:latin typeface="Calibri" panose="020F0502020204030204" pitchFamily="34" charset="0"/>
                <a:ea typeface="Calibri" panose="020F0502020204030204" pitchFamily="34" charset="0"/>
                <a:cs typeface="Times New Roman" panose="02020603050405020304" pitchFamily="18" charset="0"/>
              </a:rPr>
              <a:t>2. Slow adoption rate among small to medium-sized businesses.</a:t>
            </a:r>
          </a:p>
          <a:p>
            <a:pPr algn="just">
              <a:lnSpc>
                <a:spcPct val="115000"/>
              </a:lnSpc>
            </a:pPr>
            <a:r>
              <a:rPr lang="en-US" sz="408" dirty="0">
                <a:latin typeface="Calibri" panose="020F0502020204030204" pitchFamily="34" charset="0"/>
                <a:ea typeface="Calibri" panose="020F0502020204030204" pitchFamily="34" charset="0"/>
                <a:cs typeface="Times New Roman" panose="02020603050405020304" pitchFamily="18" charset="0"/>
              </a:rPr>
              <a:t>3. Limited market size or growth potential.</a:t>
            </a:r>
          </a:p>
          <a:p>
            <a:pPr algn="just">
              <a:lnSpc>
                <a:spcPct val="115000"/>
              </a:lnSpc>
            </a:pPr>
            <a:r>
              <a:rPr lang="en-US" sz="408" dirty="0">
                <a:latin typeface="Calibri" panose="020F0502020204030204" pitchFamily="34" charset="0"/>
                <a:ea typeface="Calibri" panose="020F0502020204030204" pitchFamily="34" charset="0"/>
                <a:cs typeface="Times New Roman" panose="02020603050405020304" pitchFamily="18" charset="0"/>
              </a:rPr>
              <a:t>4. Changes in market trends or consumer behavior.</a:t>
            </a:r>
          </a:p>
          <a:p>
            <a:pPr algn="just">
              <a:lnSpc>
                <a:spcPct val="115000"/>
              </a:lnSpc>
            </a:pPr>
            <a:r>
              <a:rPr lang="en-US" sz="408" b="1" dirty="0">
                <a:latin typeface="Calibri" panose="020F0502020204030204" pitchFamily="34" charset="0"/>
                <a:ea typeface="Calibri" panose="020F0502020204030204" pitchFamily="34" charset="0"/>
                <a:cs typeface="Times New Roman" panose="02020603050405020304" pitchFamily="18" charset="0"/>
              </a:rPr>
              <a:t>Product Risks:</a:t>
            </a:r>
            <a:endParaRPr lang="en-US" sz="408"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pPr>
            <a:r>
              <a:rPr lang="en-US" sz="408" dirty="0">
                <a:latin typeface="Calibri" panose="020F0502020204030204" pitchFamily="34" charset="0"/>
                <a:ea typeface="Calibri" panose="020F0502020204030204" pitchFamily="34" charset="0"/>
                <a:cs typeface="Times New Roman" panose="02020603050405020304" pitchFamily="18" charset="0"/>
              </a:rPr>
              <a:t>1. Technical difficulties or integration issues with RFID technology.</a:t>
            </a:r>
          </a:p>
          <a:p>
            <a:pPr algn="just">
              <a:lnSpc>
                <a:spcPct val="115000"/>
              </a:lnSpc>
            </a:pPr>
            <a:r>
              <a:rPr lang="en-US" sz="408" dirty="0">
                <a:latin typeface="Calibri" panose="020F0502020204030204" pitchFamily="34" charset="0"/>
                <a:ea typeface="Calibri" panose="020F0502020204030204" pitchFamily="34" charset="0"/>
                <a:cs typeface="Times New Roman" panose="02020603050405020304" pitchFamily="18" charset="0"/>
              </a:rPr>
              <a:t>2. Insufficient scalability to meet growing customer demands.</a:t>
            </a:r>
          </a:p>
          <a:p>
            <a:pPr algn="just">
              <a:lnSpc>
                <a:spcPct val="115000"/>
              </a:lnSpc>
            </a:pPr>
            <a:r>
              <a:rPr lang="en-US" sz="408" dirty="0">
                <a:latin typeface="Calibri" panose="020F0502020204030204" pitchFamily="34" charset="0"/>
                <a:ea typeface="Calibri" panose="020F0502020204030204" pitchFamily="34" charset="0"/>
                <a:cs typeface="Times New Roman" panose="02020603050405020304" pitchFamily="18" charset="0"/>
              </a:rPr>
              <a:t>3. Limited customization options for specific industries.</a:t>
            </a:r>
          </a:p>
          <a:p>
            <a:pPr algn="just">
              <a:lnSpc>
                <a:spcPct val="115000"/>
              </a:lnSpc>
            </a:pPr>
            <a:r>
              <a:rPr lang="en-US" sz="408" dirty="0">
                <a:latin typeface="Calibri" panose="020F0502020204030204" pitchFamily="34" charset="0"/>
                <a:ea typeface="Calibri" panose="020F0502020204030204" pitchFamily="34" charset="0"/>
                <a:cs typeface="Times New Roman" panose="02020603050405020304" pitchFamily="18" charset="0"/>
              </a:rPr>
              <a:t>4. Security concerns or data breaches.</a:t>
            </a:r>
          </a:p>
          <a:p>
            <a:pPr algn="ctr"/>
            <a:endParaRPr lang="en-US" sz="953" b="1" dirty="0">
              <a:highlight>
                <a:srgbClr val="FFFF00"/>
              </a:highlight>
            </a:endParaRPr>
          </a:p>
        </p:txBody>
      </p:sp>
      <p:sp>
        <p:nvSpPr>
          <p:cNvPr id="47" name="Freeform 47"/>
          <p:cNvSpPr/>
          <p:nvPr/>
        </p:nvSpPr>
        <p:spPr>
          <a:xfrm>
            <a:off x="4660396" y="3705662"/>
            <a:ext cx="3513968" cy="1355981"/>
          </a:xfrm>
          <a:custGeom>
            <a:avLst/>
            <a:gdLst/>
            <a:ahLst/>
            <a:cxnLst/>
            <a:rect l="l" t="t" r="r" b="b"/>
            <a:pathLst>
              <a:path w="1795436" h="692828">
                <a:moveTo>
                  <a:pt x="0" y="0"/>
                </a:moveTo>
                <a:lnTo>
                  <a:pt x="1795436" y="0"/>
                </a:lnTo>
                <a:lnTo>
                  <a:pt x="1795436" y="692828"/>
                </a:lnTo>
                <a:lnTo>
                  <a:pt x="0" y="692828"/>
                </a:lnTo>
                <a:close/>
              </a:path>
            </a:pathLst>
          </a:custGeom>
          <a:solidFill>
            <a:srgbClr val="D9D9D9"/>
          </a:solidFill>
          <a:ln w="28575">
            <a:solidFill>
              <a:srgbClr val="0070C0"/>
            </a:solidFill>
          </a:ln>
        </p:spPr>
        <p:txBody>
          <a:bodyPr/>
          <a:lstStyle/>
          <a:p>
            <a:pPr algn="ctr"/>
            <a:r>
              <a:rPr lang="en-US" sz="681" b="1" dirty="0">
                <a:highlight>
                  <a:srgbClr val="FFFF00"/>
                </a:highlight>
              </a:rPr>
              <a:t>CONSIDERATIONS</a:t>
            </a:r>
          </a:p>
          <a:p>
            <a:r>
              <a:rPr lang="en-US" sz="476" dirty="0"/>
              <a:t>We would take the following considerations into account</a:t>
            </a:r>
          </a:p>
          <a:p>
            <a:pPr algn="just">
              <a:lnSpc>
                <a:spcPct val="115000"/>
              </a:lnSpc>
            </a:pPr>
            <a:r>
              <a:rPr lang="en-US" sz="476" dirty="0">
                <a:latin typeface="Calibri" panose="020F0502020204030204" pitchFamily="34" charset="0"/>
                <a:ea typeface="Calibri" panose="020F0502020204030204" pitchFamily="34" charset="0"/>
                <a:cs typeface="Times New Roman" panose="02020603050405020304" pitchFamily="18" charset="0"/>
              </a:rPr>
              <a:t>1. </a:t>
            </a:r>
            <a:r>
              <a:rPr lang="en-US" sz="476" b="1" dirty="0">
                <a:latin typeface="Calibri" panose="020F0502020204030204" pitchFamily="34" charset="0"/>
                <a:ea typeface="Calibri" panose="020F0502020204030204" pitchFamily="34" charset="0"/>
                <a:cs typeface="Times New Roman" panose="02020603050405020304" pitchFamily="18" charset="0"/>
              </a:rPr>
              <a:t>Market competition:</a:t>
            </a:r>
            <a:r>
              <a:rPr lang="en-US" sz="476" dirty="0">
                <a:latin typeface="Calibri" panose="020F0502020204030204" pitchFamily="34" charset="0"/>
                <a:ea typeface="Calibri" panose="020F0502020204030204" pitchFamily="34" charset="0"/>
                <a:cs typeface="Times New Roman" panose="02020603050405020304" pitchFamily="18" charset="0"/>
              </a:rPr>
              <a:t> Monitor competitors' moves and adjust strategy accordingly.</a:t>
            </a:r>
          </a:p>
          <a:p>
            <a:pPr algn="just">
              <a:lnSpc>
                <a:spcPct val="115000"/>
              </a:lnSpc>
            </a:pPr>
            <a:r>
              <a:rPr lang="en-US" sz="476" dirty="0">
                <a:latin typeface="Calibri" panose="020F0502020204030204" pitchFamily="34" charset="0"/>
                <a:ea typeface="Calibri" panose="020F0502020204030204" pitchFamily="34" charset="0"/>
                <a:cs typeface="Times New Roman" panose="02020603050405020304" pitchFamily="18" charset="0"/>
              </a:rPr>
              <a:t>2. </a:t>
            </a:r>
            <a:r>
              <a:rPr lang="en-US" sz="476" b="1" dirty="0">
                <a:latin typeface="Calibri" panose="020F0502020204030204" pitchFamily="34" charset="0"/>
                <a:ea typeface="Calibri" panose="020F0502020204030204" pitchFamily="34" charset="0"/>
                <a:cs typeface="Times New Roman" panose="02020603050405020304" pitchFamily="18" charset="0"/>
              </a:rPr>
              <a:t>Customer needs:</a:t>
            </a:r>
            <a:r>
              <a:rPr lang="en-US" sz="476" dirty="0">
                <a:latin typeface="Calibri" panose="020F0502020204030204" pitchFamily="34" charset="0"/>
                <a:ea typeface="Calibri" panose="020F0502020204030204" pitchFamily="34" charset="0"/>
                <a:cs typeface="Times New Roman" panose="02020603050405020304" pitchFamily="18" charset="0"/>
              </a:rPr>
              <a:t> Continuously gather feedback to ensure alignment with customer requirements.</a:t>
            </a:r>
          </a:p>
          <a:p>
            <a:pPr algn="just">
              <a:lnSpc>
                <a:spcPct val="115000"/>
              </a:lnSpc>
            </a:pPr>
            <a:r>
              <a:rPr lang="en-US" sz="476" dirty="0">
                <a:latin typeface="Calibri" panose="020F0502020204030204" pitchFamily="34" charset="0"/>
                <a:ea typeface="Calibri" panose="020F0502020204030204" pitchFamily="34" charset="0"/>
                <a:cs typeface="Times New Roman" panose="02020603050405020304" pitchFamily="18" charset="0"/>
              </a:rPr>
              <a:t>3. </a:t>
            </a:r>
            <a:r>
              <a:rPr lang="en-US" sz="476" b="1" dirty="0">
                <a:latin typeface="Calibri" panose="020F0502020204030204" pitchFamily="34" charset="0"/>
                <a:ea typeface="Calibri" panose="020F0502020204030204" pitchFamily="34" charset="0"/>
                <a:cs typeface="Times New Roman" panose="02020603050405020304" pitchFamily="18" charset="0"/>
              </a:rPr>
              <a:t>Partnerships:</a:t>
            </a:r>
            <a:r>
              <a:rPr lang="en-US" sz="476" dirty="0">
                <a:latin typeface="Calibri" panose="020F0502020204030204" pitchFamily="34" charset="0"/>
                <a:ea typeface="Calibri" panose="020F0502020204030204" pitchFamily="34" charset="0"/>
                <a:cs typeface="Times New Roman" panose="02020603050405020304" pitchFamily="18" charset="0"/>
              </a:rPr>
              <a:t> Foster strong relationships with e-commerce platforms, accounting software providers, and other partners.</a:t>
            </a:r>
          </a:p>
          <a:p>
            <a:pPr algn="just">
              <a:lnSpc>
                <a:spcPct val="115000"/>
              </a:lnSpc>
            </a:pPr>
            <a:r>
              <a:rPr lang="en-US" sz="476" dirty="0">
                <a:latin typeface="Calibri" panose="020F0502020204030204" pitchFamily="34" charset="0"/>
                <a:ea typeface="Calibri" panose="020F0502020204030204" pitchFamily="34" charset="0"/>
                <a:cs typeface="Times New Roman" panose="02020603050405020304" pitchFamily="18" charset="0"/>
              </a:rPr>
              <a:t>4. </a:t>
            </a:r>
            <a:r>
              <a:rPr lang="en-US" sz="476" b="1" dirty="0">
                <a:latin typeface="Calibri" panose="020F0502020204030204" pitchFamily="34" charset="0"/>
                <a:ea typeface="Calibri" panose="020F0502020204030204" pitchFamily="34" charset="0"/>
                <a:cs typeface="Times New Roman" panose="02020603050405020304" pitchFamily="18" charset="0"/>
              </a:rPr>
              <a:t>Scalability:</a:t>
            </a:r>
            <a:r>
              <a:rPr lang="en-US" sz="476" dirty="0">
                <a:latin typeface="Calibri" panose="020F0502020204030204" pitchFamily="34" charset="0"/>
                <a:ea typeface="Calibri" panose="020F0502020204030204" pitchFamily="34" charset="0"/>
                <a:cs typeface="Times New Roman" panose="02020603050405020304" pitchFamily="18" charset="0"/>
              </a:rPr>
              <a:t> Ensure infrastructure can support growing customer base.</a:t>
            </a:r>
          </a:p>
          <a:p>
            <a:pPr algn="just">
              <a:lnSpc>
                <a:spcPct val="115000"/>
              </a:lnSpc>
            </a:pPr>
            <a:r>
              <a:rPr lang="en-US" sz="476" dirty="0">
                <a:latin typeface="Calibri" panose="020F0502020204030204" pitchFamily="34" charset="0"/>
                <a:ea typeface="Calibri" panose="020F0502020204030204" pitchFamily="34" charset="0"/>
                <a:cs typeface="Times New Roman" panose="02020603050405020304" pitchFamily="18" charset="0"/>
              </a:rPr>
              <a:t>5. </a:t>
            </a:r>
            <a:r>
              <a:rPr lang="en-US" sz="476" b="1" dirty="0">
                <a:latin typeface="Calibri" panose="020F0502020204030204" pitchFamily="34" charset="0"/>
                <a:ea typeface="Calibri" panose="020F0502020204030204" pitchFamily="34" charset="0"/>
                <a:cs typeface="Times New Roman" panose="02020603050405020304" pitchFamily="18" charset="0"/>
              </a:rPr>
              <a:t>Security:</a:t>
            </a:r>
            <a:r>
              <a:rPr lang="en-US" sz="476" dirty="0">
                <a:latin typeface="Calibri" panose="020F0502020204030204" pitchFamily="34" charset="0"/>
                <a:ea typeface="Calibri" panose="020F0502020204030204" pitchFamily="34" charset="0"/>
                <a:cs typeface="Times New Roman" panose="02020603050405020304" pitchFamily="18" charset="0"/>
              </a:rPr>
              <a:t> Maintain robust security measures to protect customer data.</a:t>
            </a:r>
          </a:p>
          <a:p>
            <a:pPr>
              <a:lnSpc>
                <a:spcPct val="115000"/>
              </a:lnSpc>
            </a:pPr>
            <a:r>
              <a:rPr lang="en-US" sz="476" dirty="0">
                <a:latin typeface="Calibri" panose="020F0502020204030204" pitchFamily="34" charset="0"/>
                <a:ea typeface="Calibri" panose="020F0502020204030204" pitchFamily="34" charset="0"/>
                <a:cs typeface="Times New Roman" panose="02020603050405020304" pitchFamily="18" charset="0"/>
              </a:rPr>
              <a:t> </a:t>
            </a:r>
            <a:r>
              <a:rPr lang="en-US" sz="476"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 	</a:t>
            </a:r>
            <a:r>
              <a:rPr lang="en-US" sz="476" b="1" dirty="0">
                <a:latin typeface="Calibri" panose="020F0502020204030204" pitchFamily="34" charset="0"/>
                <a:ea typeface="Calibri" panose="020F0502020204030204" pitchFamily="34" charset="0"/>
                <a:cs typeface="Times New Roman" panose="02020603050405020304" pitchFamily="18" charset="0"/>
              </a:rPr>
              <a:t>Technical Considerations:</a:t>
            </a:r>
            <a:endParaRPr lang="en-US" sz="476"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pPr>
            <a:r>
              <a:rPr lang="en-US" sz="476" dirty="0">
                <a:latin typeface="Calibri" panose="020F0502020204030204" pitchFamily="34" charset="0"/>
                <a:ea typeface="Calibri" panose="020F0502020204030204" pitchFamily="34" charset="0"/>
                <a:cs typeface="Times New Roman" panose="02020603050405020304" pitchFamily="18" charset="0"/>
              </a:rPr>
              <a:t>1. </a:t>
            </a:r>
            <a:r>
              <a:rPr lang="en-US" sz="476" dirty="0">
                <a:solidFill>
                  <a:srgbClr val="FF0000"/>
                </a:solidFill>
                <a:latin typeface="Calibri" panose="020F0502020204030204" pitchFamily="34" charset="0"/>
                <a:ea typeface="Calibri" panose="020F0502020204030204" pitchFamily="34" charset="0"/>
                <a:cs typeface="Times New Roman" panose="02020603050405020304" pitchFamily="18" charset="0"/>
              </a:rPr>
              <a:t>Integration complexity: </a:t>
            </a:r>
            <a:r>
              <a:rPr lang="en-US" sz="476" dirty="0">
                <a:latin typeface="Calibri" panose="020F0502020204030204" pitchFamily="34" charset="0"/>
                <a:ea typeface="Calibri" panose="020F0502020204030204" pitchFamily="34" charset="0"/>
                <a:cs typeface="Times New Roman" panose="02020603050405020304" pitchFamily="18" charset="0"/>
              </a:rPr>
              <a:t>Ensure seamless integration with various e-commerce platforms and accounting software.</a:t>
            </a:r>
          </a:p>
          <a:p>
            <a:pPr algn="just">
              <a:lnSpc>
                <a:spcPct val="115000"/>
              </a:lnSpc>
            </a:pPr>
            <a:r>
              <a:rPr lang="en-US" sz="476" dirty="0">
                <a:latin typeface="Calibri" panose="020F0502020204030204" pitchFamily="34" charset="0"/>
                <a:ea typeface="Calibri" panose="020F0502020204030204" pitchFamily="34" charset="0"/>
                <a:cs typeface="Times New Roman" panose="02020603050405020304" pitchFamily="18" charset="0"/>
              </a:rPr>
              <a:t>2. </a:t>
            </a:r>
            <a:r>
              <a:rPr lang="en-US" sz="476" dirty="0">
                <a:solidFill>
                  <a:srgbClr val="FF0000"/>
                </a:solidFill>
                <a:latin typeface="Calibri" panose="020F0502020204030204" pitchFamily="34" charset="0"/>
                <a:ea typeface="Calibri" panose="020F0502020204030204" pitchFamily="34" charset="0"/>
                <a:cs typeface="Times New Roman" panose="02020603050405020304" pitchFamily="18" charset="0"/>
              </a:rPr>
              <a:t>Data migration: </a:t>
            </a:r>
            <a:r>
              <a:rPr lang="en-US" sz="476" dirty="0">
                <a:latin typeface="Calibri" panose="020F0502020204030204" pitchFamily="34" charset="0"/>
                <a:ea typeface="Calibri" panose="020F0502020204030204" pitchFamily="34" charset="0"/>
                <a:cs typeface="Times New Roman" panose="02020603050405020304" pitchFamily="18" charset="0"/>
              </a:rPr>
              <a:t>Develop strategies for migrating data from existing systems.</a:t>
            </a:r>
          </a:p>
          <a:p>
            <a:pPr algn="just">
              <a:lnSpc>
                <a:spcPct val="115000"/>
              </a:lnSpc>
            </a:pPr>
            <a:r>
              <a:rPr lang="en-US" sz="476" dirty="0">
                <a:latin typeface="Calibri" panose="020F0502020204030204" pitchFamily="34" charset="0"/>
                <a:ea typeface="Calibri" panose="020F0502020204030204" pitchFamily="34" charset="0"/>
                <a:cs typeface="Times New Roman" panose="02020603050405020304" pitchFamily="18" charset="0"/>
              </a:rPr>
              <a:t>3. </a:t>
            </a:r>
            <a:r>
              <a:rPr lang="en-US" sz="476" dirty="0">
                <a:solidFill>
                  <a:srgbClr val="FF0000"/>
                </a:solidFill>
                <a:latin typeface="Calibri" panose="020F0502020204030204" pitchFamily="34" charset="0"/>
                <a:ea typeface="Calibri" panose="020F0502020204030204" pitchFamily="34" charset="0"/>
                <a:cs typeface="Times New Roman" panose="02020603050405020304" pitchFamily="18" charset="0"/>
              </a:rPr>
              <a:t>API limitations: </a:t>
            </a:r>
            <a:r>
              <a:rPr lang="en-US" sz="476" dirty="0">
                <a:latin typeface="Calibri" panose="020F0502020204030204" pitchFamily="34" charset="0"/>
                <a:ea typeface="Calibri" panose="020F0502020204030204" pitchFamily="34" charset="0"/>
                <a:cs typeface="Times New Roman" panose="02020603050405020304" pitchFamily="18" charset="0"/>
              </a:rPr>
              <a:t>Understand API limitations and optimize integration.</a:t>
            </a:r>
          </a:p>
          <a:p>
            <a:pPr algn="just">
              <a:lnSpc>
                <a:spcPct val="115000"/>
              </a:lnSpc>
            </a:pPr>
            <a:r>
              <a:rPr lang="en-US" sz="476" dirty="0">
                <a:latin typeface="Calibri" panose="020F0502020204030204" pitchFamily="34" charset="0"/>
                <a:ea typeface="Calibri" panose="020F0502020204030204" pitchFamily="34" charset="0"/>
                <a:cs typeface="Times New Roman" panose="02020603050405020304" pitchFamily="18" charset="0"/>
              </a:rPr>
              <a:t>4. </a:t>
            </a:r>
            <a:r>
              <a:rPr lang="en-US" sz="476" dirty="0">
                <a:solidFill>
                  <a:srgbClr val="FF0000"/>
                </a:solidFill>
                <a:latin typeface="Calibri" panose="020F0502020204030204" pitchFamily="34" charset="0"/>
                <a:ea typeface="Calibri" panose="020F0502020204030204" pitchFamily="34" charset="0"/>
                <a:cs typeface="Times New Roman" panose="02020603050405020304" pitchFamily="18" charset="0"/>
              </a:rPr>
              <a:t>Compatibility:</a:t>
            </a:r>
            <a:r>
              <a:rPr lang="en-US" sz="476" dirty="0">
                <a:latin typeface="Calibri" panose="020F0502020204030204" pitchFamily="34" charset="0"/>
                <a:ea typeface="Calibri" panose="020F0502020204030204" pitchFamily="34" charset="0"/>
                <a:cs typeface="Times New Roman" panose="02020603050405020304" pitchFamily="18" charset="0"/>
              </a:rPr>
              <a:t> Ensure compatibility with various browsers, devices, and operating systems.</a:t>
            </a:r>
          </a:p>
          <a:p>
            <a:pPr algn="just">
              <a:lnSpc>
                <a:spcPct val="115000"/>
              </a:lnSpc>
            </a:pPr>
            <a:r>
              <a:rPr lang="en-US" sz="476" dirty="0">
                <a:latin typeface="Calibri" panose="020F0502020204030204" pitchFamily="34" charset="0"/>
                <a:ea typeface="Calibri" panose="020F0502020204030204" pitchFamily="34" charset="0"/>
                <a:cs typeface="Times New Roman" panose="02020603050405020304" pitchFamily="18" charset="0"/>
              </a:rPr>
              <a:t>5. </a:t>
            </a:r>
            <a:r>
              <a:rPr lang="en-US" sz="476" dirty="0">
                <a:solidFill>
                  <a:srgbClr val="FF0000"/>
                </a:solidFill>
                <a:latin typeface="Calibri" panose="020F0502020204030204" pitchFamily="34" charset="0"/>
                <a:ea typeface="Calibri" panose="020F0502020204030204" pitchFamily="34" charset="0"/>
                <a:cs typeface="Times New Roman" panose="02020603050405020304" pitchFamily="18" charset="0"/>
              </a:rPr>
              <a:t>Disaster recovery</a:t>
            </a:r>
            <a:r>
              <a:rPr lang="en-US" sz="476" b="1" dirty="0">
                <a:latin typeface="Calibri" panose="020F0502020204030204" pitchFamily="34" charset="0"/>
                <a:ea typeface="Calibri" panose="020F0502020204030204" pitchFamily="34" charset="0"/>
                <a:cs typeface="Times New Roman" panose="02020603050405020304" pitchFamily="18" charset="0"/>
              </a:rPr>
              <a:t>:</a:t>
            </a:r>
            <a:r>
              <a:rPr lang="en-US" sz="476" dirty="0">
                <a:latin typeface="Calibri" panose="020F0502020204030204" pitchFamily="34" charset="0"/>
                <a:ea typeface="Calibri" panose="020F0502020204030204" pitchFamily="34" charset="0"/>
                <a:cs typeface="Times New Roman" panose="02020603050405020304" pitchFamily="18" charset="0"/>
              </a:rPr>
              <a:t> Develop a comprehensive disaster recovery plan.</a:t>
            </a:r>
          </a:p>
          <a:p>
            <a:pPr algn="just">
              <a:lnSpc>
                <a:spcPct val="115000"/>
              </a:lnSpc>
            </a:pPr>
            <a:r>
              <a:rPr lang="en-US" sz="476" b="1" dirty="0">
                <a:latin typeface="Calibri" panose="020F0502020204030204" pitchFamily="34" charset="0"/>
                <a:ea typeface="Calibri" panose="020F0502020204030204" pitchFamily="34" charset="0"/>
                <a:cs typeface="Times New Roman" panose="02020603050405020304" pitchFamily="18" charset="0"/>
              </a:rPr>
              <a:t>Stakeholders to Engage/Inform:</a:t>
            </a:r>
            <a:endParaRPr lang="en-US" sz="476"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pPr>
            <a:r>
              <a:rPr lang="en-US" sz="476" dirty="0">
                <a:latin typeface="Calibri" panose="020F0502020204030204" pitchFamily="34" charset="0"/>
                <a:ea typeface="Calibri" panose="020F0502020204030204" pitchFamily="34" charset="0"/>
                <a:cs typeface="Times New Roman" panose="02020603050405020304" pitchFamily="18" charset="0"/>
              </a:rPr>
              <a:t>1. Existing customers (2) Partners (3) Development team</a:t>
            </a:r>
          </a:p>
          <a:p>
            <a:pPr algn="just">
              <a:lnSpc>
                <a:spcPct val="115000"/>
              </a:lnSpc>
            </a:pPr>
            <a:r>
              <a:rPr lang="en-US" sz="476" dirty="0">
                <a:latin typeface="Calibri" panose="020F0502020204030204" pitchFamily="34" charset="0"/>
                <a:ea typeface="Calibri" panose="020F0502020204030204" pitchFamily="34" charset="0"/>
                <a:cs typeface="Times New Roman" panose="02020603050405020304" pitchFamily="18" charset="0"/>
              </a:rPr>
              <a:t>4. Marketing team (5) Sales team (6) Support team (7) Investors/Board</a:t>
            </a:r>
          </a:p>
          <a:p>
            <a:r>
              <a:rPr lang="en-US" sz="476" dirty="0">
                <a:latin typeface="Calibri" panose="020F0502020204030204" pitchFamily="34" charset="0"/>
                <a:ea typeface="Calibri" panose="020F0502020204030204" pitchFamily="34" charset="0"/>
                <a:cs typeface="Times New Roman" panose="02020603050405020304" pitchFamily="18" charset="0"/>
              </a:rPr>
              <a:t>	</a:t>
            </a:r>
            <a:endParaRPr lang="en-US" sz="374" dirty="0"/>
          </a:p>
        </p:txBody>
      </p:sp>
      <p:sp>
        <p:nvSpPr>
          <p:cNvPr id="67" name="TextBox 67"/>
          <p:cNvSpPr txBox="1"/>
          <p:nvPr/>
        </p:nvSpPr>
        <p:spPr>
          <a:xfrm rot="16200000">
            <a:off x="-1674724" y="2456331"/>
            <a:ext cx="4434168" cy="230832"/>
          </a:xfrm>
          <a:prstGeom prst="rect">
            <a:avLst/>
          </a:prstGeom>
        </p:spPr>
        <p:txBody>
          <a:bodyPr wrap="square" lIns="0" tIns="0" rIns="0" bIns="0" rtlCol="0" anchor="t">
            <a:spAutoFit/>
          </a:bodyPr>
          <a:lstStyle/>
          <a:p>
            <a:pPr algn="ctr">
              <a:lnSpc>
                <a:spcPts val="1754"/>
              </a:lnSpc>
              <a:spcBef>
                <a:spcPct val="0"/>
              </a:spcBef>
            </a:pPr>
            <a:r>
              <a:rPr lang="en-US" sz="1600" b="1" spc="25" dirty="0">
                <a:solidFill>
                  <a:schemeClr val="bg1"/>
                </a:solidFill>
                <a:latin typeface="Agrandir Wide Ultra-Bold"/>
                <a:ea typeface="Agrandir Wide Ultra-Bold"/>
                <a:cs typeface="Agrandir Wide Ultra-Bold"/>
                <a:sym typeface="Agrandir Wide Ultra-Bold"/>
              </a:rPr>
              <a:t>INVENTORYMAX GO-TO-MARKET CANVAS</a:t>
            </a:r>
          </a:p>
        </p:txBody>
      </p:sp>
      <p:grpSp>
        <p:nvGrpSpPr>
          <p:cNvPr id="68" name="Group 11">
            <a:extLst>
              <a:ext uri="{FF2B5EF4-FFF2-40B4-BE49-F238E27FC236}">
                <a16:creationId xmlns:a16="http://schemas.microsoft.com/office/drawing/2014/main" id="{00B7D8DF-EB92-BF6A-83F0-E3112290538B}"/>
              </a:ext>
            </a:extLst>
          </p:cNvPr>
          <p:cNvGrpSpPr/>
          <p:nvPr/>
        </p:nvGrpSpPr>
        <p:grpSpPr>
          <a:xfrm>
            <a:off x="5319451" y="49931"/>
            <a:ext cx="1461129" cy="3664319"/>
            <a:chOff x="-4667466" y="-287855"/>
            <a:chExt cx="5661814" cy="12836204"/>
          </a:xfrm>
        </p:grpSpPr>
        <p:sp>
          <p:nvSpPr>
            <p:cNvPr id="73" name="Freeform 13">
              <a:extLst>
                <a:ext uri="{FF2B5EF4-FFF2-40B4-BE49-F238E27FC236}">
                  <a16:creationId xmlns:a16="http://schemas.microsoft.com/office/drawing/2014/main" id="{1FF6B3D8-8070-698F-8E5A-330F159EE191}"/>
                </a:ext>
              </a:extLst>
            </p:cNvPr>
            <p:cNvSpPr/>
            <p:nvPr/>
          </p:nvSpPr>
          <p:spPr>
            <a:xfrm>
              <a:off x="-4667466" y="-287855"/>
              <a:ext cx="5642664" cy="6265195"/>
            </a:xfrm>
            <a:custGeom>
              <a:avLst/>
              <a:gdLst/>
              <a:ahLst/>
              <a:cxnLst/>
              <a:rect l="l" t="t" r="r" b="b"/>
              <a:pathLst>
                <a:path w="704555" h="817101">
                  <a:moveTo>
                    <a:pt x="0" y="0"/>
                  </a:moveTo>
                  <a:lnTo>
                    <a:pt x="704555" y="0"/>
                  </a:lnTo>
                  <a:lnTo>
                    <a:pt x="704555" y="817101"/>
                  </a:lnTo>
                  <a:lnTo>
                    <a:pt x="0" y="817101"/>
                  </a:lnTo>
                  <a:close/>
                </a:path>
              </a:pathLst>
            </a:custGeom>
            <a:solidFill>
              <a:srgbClr val="D9D9D9"/>
            </a:solidFill>
            <a:ln w="28575">
              <a:solidFill>
                <a:srgbClr val="0070C0"/>
              </a:solidFill>
            </a:ln>
          </p:spPr>
          <p:txBody>
            <a:bodyPr/>
            <a:lstStyle/>
            <a:p>
              <a:pPr algn="ctr"/>
              <a:r>
                <a:rPr lang="en-US" sz="544" b="1" dirty="0">
                  <a:highlight>
                    <a:srgbClr val="FFFF00"/>
                  </a:highlight>
                </a:rPr>
                <a:t>LAUNCH STRATEGY</a:t>
              </a:r>
            </a:p>
            <a:p>
              <a:pPr algn="just">
                <a:lnSpc>
                  <a:spcPct val="115000"/>
                </a:lnSpc>
              </a:pPr>
              <a:r>
                <a:rPr lang="en-US" sz="357" b="1" dirty="0">
                  <a:latin typeface="Calibri" panose="020F0502020204030204" pitchFamily="34" charset="0"/>
                  <a:ea typeface="Calibri" panose="020F0502020204030204" pitchFamily="34" charset="0"/>
                  <a:cs typeface="Times New Roman" panose="02020603050405020304" pitchFamily="18" charset="0"/>
                </a:rPr>
                <a:t>Pre-Launch (Weeks 1-4)</a:t>
              </a:r>
              <a:endParaRPr lang="en-US" sz="357"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pPr>
              <a:r>
                <a:rPr lang="en-US" sz="357" dirty="0">
                  <a:latin typeface="Calibri" panose="020F0502020204030204" pitchFamily="34" charset="0"/>
                  <a:ea typeface="Calibri" panose="020F0502020204030204" pitchFamily="34" charset="0"/>
                  <a:cs typeface="Times New Roman" panose="02020603050405020304" pitchFamily="18" charset="0"/>
                </a:rPr>
                <a:t>1. Finalize product development</a:t>
              </a:r>
            </a:p>
            <a:p>
              <a:pPr algn="just">
                <a:lnSpc>
                  <a:spcPct val="115000"/>
                </a:lnSpc>
              </a:pPr>
              <a:r>
                <a:rPr lang="en-US" sz="357" dirty="0">
                  <a:latin typeface="Calibri" panose="020F0502020204030204" pitchFamily="34" charset="0"/>
                  <a:ea typeface="Calibri" panose="020F0502020204030204" pitchFamily="34" charset="0"/>
                  <a:cs typeface="Times New Roman" panose="02020603050405020304" pitchFamily="18" charset="0"/>
                </a:rPr>
                <a:t>2. Conduct beta testing with select customers</a:t>
              </a:r>
            </a:p>
            <a:p>
              <a:pPr algn="just">
                <a:lnSpc>
                  <a:spcPct val="115000"/>
                </a:lnSpc>
              </a:pPr>
              <a:r>
                <a:rPr lang="en-US" sz="357" dirty="0">
                  <a:latin typeface="Calibri" panose="020F0502020204030204" pitchFamily="34" charset="0"/>
                  <a:ea typeface="Calibri" panose="020F0502020204030204" pitchFamily="34" charset="0"/>
                  <a:cs typeface="Times New Roman" panose="02020603050405020304" pitchFamily="18" charset="0"/>
                </a:rPr>
                <a:t>3. Gather feedback and iterate on product improvements</a:t>
              </a:r>
            </a:p>
            <a:p>
              <a:pPr algn="just">
                <a:lnSpc>
                  <a:spcPct val="115000"/>
                </a:lnSpc>
              </a:pPr>
              <a:r>
                <a:rPr lang="en-US" sz="357" dirty="0">
                  <a:latin typeface="Calibri" panose="020F0502020204030204" pitchFamily="34" charset="0"/>
                  <a:ea typeface="Calibri" panose="020F0502020204030204" pitchFamily="34" charset="0"/>
                  <a:cs typeface="Times New Roman" panose="02020603050405020304" pitchFamily="18" charset="0"/>
                </a:rPr>
                <a:t>4. Establish partnerships with e-commerce platforms and accounting software providers</a:t>
              </a:r>
            </a:p>
            <a:p>
              <a:pPr algn="just">
                <a:lnSpc>
                  <a:spcPct val="115000"/>
                </a:lnSpc>
              </a:pPr>
              <a:r>
                <a:rPr lang="en-US" sz="357" dirty="0">
                  <a:latin typeface="Calibri" panose="020F0502020204030204" pitchFamily="34" charset="0"/>
                  <a:ea typeface="Calibri" panose="020F0502020204030204" pitchFamily="34" charset="0"/>
                  <a:cs typeface="Times New Roman" panose="02020603050405020304" pitchFamily="18" charset="0"/>
                </a:rPr>
                <a:t>5. Develop marketing materials (website, social media, content)</a:t>
              </a:r>
            </a:p>
            <a:p>
              <a:pPr algn="just">
                <a:lnSpc>
                  <a:spcPct val="115000"/>
                </a:lnSpc>
              </a:pPr>
              <a:r>
                <a:rPr lang="en-US" sz="357" b="1" dirty="0">
                  <a:latin typeface="Calibri" panose="020F0502020204030204" pitchFamily="34" charset="0"/>
                  <a:ea typeface="Calibri" panose="020F0502020204030204" pitchFamily="34" charset="0"/>
                  <a:cs typeface="Times New Roman" panose="02020603050405020304" pitchFamily="18" charset="0"/>
                </a:rPr>
                <a:t> Launch Week (Week 5)</a:t>
              </a:r>
              <a:endParaRPr lang="en-US" sz="357"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pPr>
              <a:r>
                <a:rPr lang="en-US" sz="357" dirty="0">
                  <a:latin typeface="Calibri" panose="020F0502020204030204" pitchFamily="34" charset="0"/>
                  <a:ea typeface="Calibri" panose="020F0502020204030204" pitchFamily="34" charset="0"/>
                  <a:cs typeface="Times New Roman" panose="02020603050405020304" pitchFamily="18" charset="0"/>
                </a:rPr>
                <a:t>1. Officially launch </a:t>
              </a:r>
              <a:r>
                <a:rPr lang="en-US" sz="357" dirty="0" err="1">
                  <a:latin typeface="Calibri" panose="020F0502020204030204" pitchFamily="34" charset="0"/>
                  <a:ea typeface="Calibri" panose="020F0502020204030204" pitchFamily="34" charset="0"/>
                  <a:cs typeface="Times New Roman" panose="02020603050405020304" pitchFamily="18" charset="0"/>
                </a:rPr>
                <a:t>InventoryMax</a:t>
              </a:r>
              <a:endParaRPr lang="en-US" sz="357"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pPr>
              <a:r>
                <a:rPr lang="en-US" sz="357" dirty="0">
                  <a:latin typeface="Calibri" panose="020F0502020204030204" pitchFamily="34" charset="0"/>
                  <a:ea typeface="Calibri" panose="020F0502020204030204" pitchFamily="34" charset="0"/>
                  <a:cs typeface="Times New Roman" panose="02020603050405020304" pitchFamily="18" charset="0"/>
                </a:rPr>
                <a:t>2. Send out press releases to industry publications</a:t>
              </a:r>
            </a:p>
            <a:p>
              <a:pPr algn="just">
                <a:lnSpc>
                  <a:spcPct val="115000"/>
                </a:lnSpc>
              </a:pPr>
              <a:r>
                <a:rPr lang="en-US" sz="357" dirty="0">
                  <a:latin typeface="Calibri" panose="020F0502020204030204" pitchFamily="34" charset="0"/>
                  <a:ea typeface="Calibri" panose="020F0502020204030204" pitchFamily="34" charset="0"/>
                  <a:cs typeface="Times New Roman" panose="02020603050405020304" pitchFamily="18" charset="0"/>
                </a:rPr>
                <a:t>3. Host a webinar to showcase product features and benefits</a:t>
              </a:r>
            </a:p>
            <a:p>
              <a:pPr algn="just">
                <a:lnSpc>
                  <a:spcPct val="115000"/>
                </a:lnSpc>
                <a:tabLst>
                  <a:tab pos="116689" algn="l"/>
                </a:tabLst>
              </a:pPr>
              <a:r>
                <a:rPr lang="en-US" sz="357" dirty="0">
                  <a:latin typeface="Calibri" panose="020F0502020204030204" pitchFamily="34" charset="0"/>
                  <a:ea typeface="Calibri" panose="020F0502020204030204" pitchFamily="34" charset="0"/>
                  <a:cs typeface="Times New Roman" panose="02020603050405020304" pitchFamily="18" charset="0"/>
                </a:rPr>
                <a:t>4. Offer promotional pricing for early adopters</a:t>
              </a:r>
            </a:p>
            <a:p>
              <a:pPr algn="just">
                <a:lnSpc>
                  <a:spcPct val="115000"/>
                </a:lnSpc>
              </a:pPr>
              <a:r>
                <a:rPr lang="en-US" sz="357" dirty="0">
                  <a:latin typeface="Calibri" panose="020F0502020204030204" pitchFamily="34" charset="0"/>
                  <a:ea typeface="Calibri" panose="020F0502020204030204" pitchFamily="34" charset="0"/>
                  <a:cs typeface="Times New Roman" panose="02020603050405020304" pitchFamily="18" charset="0"/>
                </a:rPr>
                <a:t>5. Launch social media campaigns (Twitter, LinkedIn, Facebook)</a:t>
              </a:r>
            </a:p>
            <a:p>
              <a:pPr algn="just">
                <a:lnSpc>
                  <a:spcPct val="115000"/>
                </a:lnSpc>
              </a:pPr>
              <a:r>
                <a:rPr lang="en-US" sz="357" b="1" dirty="0">
                  <a:latin typeface="Calibri" panose="020F0502020204030204" pitchFamily="34" charset="0"/>
                  <a:ea typeface="Calibri" panose="020F0502020204030204" pitchFamily="34" charset="0"/>
                  <a:cs typeface="Times New Roman" panose="02020603050405020304" pitchFamily="18" charset="0"/>
                </a:rPr>
                <a:t>Post-Launch (Weeks 6-12)</a:t>
              </a:r>
              <a:endParaRPr lang="en-US" sz="357"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pPr>
              <a:r>
                <a:rPr lang="en-US" sz="357" dirty="0">
                  <a:latin typeface="Calibri" panose="020F0502020204030204" pitchFamily="34" charset="0"/>
                  <a:ea typeface="Calibri" panose="020F0502020204030204" pitchFamily="34" charset="0"/>
                  <a:cs typeface="Times New Roman" panose="02020603050405020304" pitchFamily="18" charset="0"/>
                </a:rPr>
                <a:t>1. Continue content marketing efforts (blog posts, whitepapers, case studies)</a:t>
              </a:r>
            </a:p>
            <a:p>
              <a:pPr algn="just">
                <a:lnSpc>
                  <a:spcPct val="115000"/>
                </a:lnSpc>
              </a:pPr>
              <a:r>
                <a:rPr lang="en-US" sz="357" dirty="0">
                  <a:latin typeface="Calibri" panose="020F0502020204030204" pitchFamily="34" charset="0"/>
                  <a:ea typeface="Calibri" panose="020F0502020204030204" pitchFamily="34" charset="0"/>
                  <a:cs typeface="Times New Roman" panose="02020603050405020304" pitchFamily="18" charset="0"/>
                </a:rPr>
                <a:t>2. 5. Gather customer feedback and iterate on product improvements</a:t>
              </a:r>
            </a:p>
            <a:p>
              <a:pPr algn="just">
                <a:lnSpc>
                  <a:spcPct val="115000"/>
                </a:lnSpc>
              </a:pPr>
              <a:r>
                <a:rPr lang="en-US" sz="357" dirty="0">
                  <a:latin typeface="Calibri" panose="020F0502020204030204" pitchFamily="34" charset="0"/>
                  <a:ea typeface="Calibri" panose="020F0502020204030204" pitchFamily="34" charset="0"/>
                  <a:cs typeface="Times New Roman" panose="02020603050405020304" pitchFamily="18" charset="0"/>
                </a:rPr>
                <a:t> </a:t>
              </a:r>
              <a:r>
                <a:rPr lang="en-US" sz="357" b="1" dirty="0">
                  <a:latin typeface="Calibri" panose="020F0502020204030204" pitchFamily="34" charset="0"/>
                  <a:ea typeface="Calibri" panose="020F0502020204030204" pitchFamily="34" charset="0"/>
                  <a:cs typeface="Times New Roman" panose="02020603050405020304" pitchFamily="18" charset="0"/>
                </a:rPr>
                <a:t>Launch Timeline</a:t>
              </a:r>
              <a:endParaRPr lang="en-US" sz="357"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pPr>
              <a:r>
                <a:rPr lang="en-US" sz="357" dirty="0">
                  <a:latin typeface="Calibri" panose="020F0502020204030204" pitchFamily="34" charset="0"/>
                  <a:ea typeface="Calibri" panose="020F0502020204030204" pitchFamily="34" charset="0"/>
                  <a:cs typeface="Times New Roman" panose="02020603050405020304" pitchFamily="18" charset="0"/>
                </a:rPr>
                <a:t>Weeks 1-4: Pre-launch preparation</a:t>
              </a:r>
            </a:p>
            <a:p>
              <a:pPr algn="just">
                <a:lnSpc>
                  <a:spcPct val="115000"/>
                </a:lnSpc>
              </a:pPr>
              <a:r>
                <a:rPr lang="en-US" sz="357" dirty="0">
                  <a:latin typeface="Calibri" panose="020F0502020204030204" pitchFamily="34" charset="0"/>
                  <a:ea typeface="Calibri" panose="020F0502020204030204" pitchFamily="34" charset="0"/>
                  <a:cs typeface="Times New Roman" panose="02020603050405020304" pitchFamily="18" charset="0"/>
                </a:rPr>
                <a:t>Week 5: Optimize website for SEO</a:t>
              </a:r>
            </a:p>
            <a:p>
              <a:pPr algn="just">
                <a:lnSpc>
                  <a:spcPct val="115000"/>
                </a:lnSpc>
              </a:pPr>
              <a:r>
                <a:rPr lang="en-US" sz="357" dirty="0">
                  <a:latin typeface="Calibri" panose="020F0502020204030204" pitchFamily="34" charset="0"/>
                  <a:ea typeface="Calibri" panose="020F0502020204030204" pitchFamily="34" charset="0"/>
                  <a:cs typeface="Times New Roman" panose="02020603050405020304" pitchFamily="18" charset="0"/>
                </a:rPr>
                <a:t>3. Run targeted online ads (Google Ads, Facebook Ads)</a:t>
              </a:r>
            </a:p>
            <a:p>
              <a:pPr algn="just">
                <a:lnSpc>
                  <a:spcPct val="115000"/>
                </a:lnSpc>
              </a:pPr>
              <a:r>
                <a:rPr lang="en-US" sz="357" dirty="0">
                  <a:latin typeface="Calibri" panose="020F0502020204030204" pitchFamily="34" charset="0"/>
                  <a:ea typeface="Calibri" panose="020F0502020204030204" pitchFamily="34" charset="0"/>
                  <a:cs typeface="Times New Roman" panose="02020603050405020304" pitchFamily="18" charset="0"/>
                </a:rPr>
                <a:t>4. Engage with customers through email newsletters and support</a:t>
              </a:r>
            </a:p>
            <a:p>
              <a:pPr algn="just">
                <a:lnSpc>
                  <a:spcPct val="115000"/>
                </a:lnSpc>
              </a:pPr>
              <a:r>
                <a:rPr lang="en-US" sz="357" dirty="0">
                  <a:latin typeface="Calibri" panose="020F0502020204030204" pitchFamily="34" charset="0"/>
                  <a:ea typeface="Calibri" panose="020F0502020204030204" pitchFamily="34" charset="0"/>
                  <a:cs typeface="Times New Roman" panose="02020603050405020304" pitchFamily="18" charset="0"/>
                </a:rPr>
                <a:t>Launch week</a:t>
              </a:r>
            </a:p>
            <a:p>
              <a:pPr algn="just">
                <a:lnSpc>
                  <a:spcPct val="115000"/>
                </a:lnSpc>
              </a:pPr>
              <a:r>
                <a:rPr lang="en-US" sz="357" dirty="0">
                  <a:latin typeface="Calibri" panose="020F0502020204030204" pitchFamily="34" charset="0"/>
                  <a:ea typeface="Calibri" panose="020F0502020204030204" pitchFamily="34" charset="0"/>
                  <a:cs typeface="Times New Roman" panose="02020603050405020304" pitchFamily="18" charset="0"/>
                </a:rPr>
                <a:t>Weeks 6-12: Post-launch optimization and growth</a:t>
              </a:r>
            </a:p>
            <a:p>
              <a:endParaRPr lang="en-US" sz="817" b="1" dirty="0">
                <a:highlight>
                  <a:srgbClr val="FFFF00"/>
                </a:highlight>
              </a:endParaRPr>
            </a:p>
          </p:txBody>
        </p:sp>
        <p:sp>
          <p:nvSpPr>
            <p:cNvPr id="71" name="Freeform 16">
              <a:extLst>
                <a:ext uri="{FF2B5EF4-FFF2-40B4-BE49-F238E27FC236}">
                  <a16:creationId xmlns:a16="http://schemas.microsoft.com/office/drawing/2014/main" id="{1D9A4DE3-CAC7-BBC7-1380-279D17317DBF}"/>
                </a:ext>
              </a:extLst>
            </p:cNvPr>
            <p:cNvSpPr/>
            <p:nvPr/>
          </p:nvSpPr>
          <p:spPr>
            <a:xfrm>
              <a:off x="-4648316" y="5875789"/>
              <a:ext cx="5642664" cy="6672560"/>
            </a:xfrm>
            <a:custGeom>
              <a:avLst/>
              <a:gdLst/>
              <a:ahLst/>
              <a:cxnLst/>
              <a:rect l="l" t="t" r="r" b="b"/>
              <a:pathLst>
                <a:path w="704555" h="800047">
                  <a:moveTo>
                    <a:pt x="0" y="0"/>
                  </a:moveTo>
                  <a:lnTo>
                    <a:pt x="704555" y="0"/>
                  </a:lnTo>
                  <a:lnTo>
                    <a:pt x="704555" y="800047"/>
                  </a:lnTo>
                  <a:lnTo>
                    <a:pt x="0" y="800047"/>
                  </a:lnTo>
                  <a:close/>
                </a:path>
              </a:pathLst>
            </a:custGeom>
            <a:solidFill>
              <a:srgbClr val="D9D9D9"/>
            </a:solidFill>
            <a:ln w="28575">
              <a:solidFill>
                <a:srgbClr val="0070C0"/>
              </a:solidFill>
            </a:ln>
          </p:spPr>
          <p:txBody>
            <a:bodyPr/>
            <a:lstStyle/>
            <a:p>
              <a:pPr algn="ctr"/>
              <a:r>
                <a:rPr lang="en-US" sz="544" b="1" dirty="0">
                  <a:highlight>
                    <a:srgbClr val="FFFF00"/>
                  </a:highlight>
                </a:rPr>
                <a:t>COMPETITORS</a:t>
              </a:r>
            </a:p>
            <a:p>
              <a:pPr algn="just">
                <a:lnSpc>
                  <a:spcPct val="115000"/>
                </a:lnSpc>
              </a:pPr>
              <a:r>
                <a:rPr lang="en-US" sz="374" b="1" dirty="0">
                  <a:latin typeface="Calibri" panose="020F0502020204030204" pitchFamily="34" charset="0"/>
                  <a:ea typeface="Calibri" panose="020F0502020204030204" pitchFamily="34" charset="0"/>
                  <a:cs typeface="Times New Roman" panose="02020603050405020304" pitchFamily="18" charset="0"/>
                </a:rPr>
                <a:t>Competitors are </a:t>
              </a:r>
              <a:endParaRPr lang="en-US" sz="374"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pPr>
              <a:r>
                <a:rPr lang="en-US" sz="374" dirty="0">
                  <a:latin typeface="Calibri" panose="020F0502020204030204" pitchFamily="34" charset="0"/>
                  <a:ea typeface="Calibri" panose="020F0502020204030204" pitchFamily="34" charset="0"/>
                  <a:cs typeface="Times New Roman" panose="02020603050405020304" pitchFamily="18" charset="0"/>
                </a:rPr>
                <a:t>1. </a:t>
              </a:r>
              <a:r>
                <a:rPr lang="en-US" sz="374" dirty="0" err="1">
                  <a:latin typeface="Calibri" panose="020F0502020204030204" pitchFamily="34" charset="0"/>
                  <a:ea typeface="Calibri" panose="020F0502020204030204" pitchFamily="34" charset="0"/>
                  <a:cs typeface="Times New Roman" panose="02020603050405020304" pitchFamily="18" charset="0"/>
                </a:rPr>
                <a:t>Zoho</a:t>
              </a:r>
              <a:r>
                <a:rPr lang="en-US" sz="374" dirty="0">
                  <a:latin typeface="Calibri" panose="020F0502020204030204" pitchFamily="34" charset="0"/>
                  <a:ea typeface="Calibri" panose="020F0502020204030204" pitchFamily="34" charset="0"/>
                  <a:cs typeface="Times New Roman" panose="02020603050405020304" pitchFamily="18" charset="0"/>
                </a:rPr>
                <a:t> Inventory (2). </a:t>
              </a:r>
              <a:r>
                <a:rPr lang="en-US" sz="374" dirty="0" err="1">
                  <a:latin typeface="Calibri" panose="020F0502020204030204" pitchFamily="34" charset="0"/>
                  <a:ea typeface="Calibri" panose="020F0502020204030204" pitchFamily="34" charset="0"/>
                  <a:cs typeface="Times New Roman" panose="02020603050405020304" pitchFamily="18" charset="0"/>
                </a:rPr>
                <a:t>TradeGecko</a:t>
              </a:r>
              <a:r>
                <a:rPr lang="en-US" sz="374" dirty="0">
                  <a:latin typeface="Calibri" panose="020F0502020204030204" pitchFamily="34" charset="0"/>
                  <a:ea typeface="Calibri" panose="020F0502020204030204" pitchFamily="34" charset="0"/>
                  <a:cs typeface="Times New Roman" panose="02020603050405020304" pitchFamily="18" charset="0"/>
                </a:rPr>
                <a:t> (3). </a:t>
              </a:r>
              <a:r>
                <a:rPr lang="en-US" sz="374" dirty="0" err="1">
                  <a:latin typeface="Calibri" panose="020F0502020204030204" pitchFamily="34" charset="0"/>
                  <a:ea typeface="Calibri" panose="020F0502020204030204" pitchFamily="34" charset="0"/>
                  <a:cs typeface="Times New Roman" panose="02020603050405020304" pitchFamily="18" charset="0"/>
                </a:rPr>
                <a:t>Skubana</a:t>
              </a:r>
              <a:r>
                <a:rPr lang="en-US" sz="374" dirty="0">
                  <a:latin typeface="Calibri" panose="020F0502020204030204" pitchFamily="34" charset="0"/>
                  <a:ea typeface="Calibri" panose="020F0502020204030204" pitchFamily="34" charset="0"/>
                  <a:cs typeface="Times New Roman" panose="02020603050405020304" pitchFamily="18" charset="0"/>
                </a:rPr>
                <a:t> (4). Cin7 (5). Lightspeed</a:t>
              </a:r>
            </a:p>
            <a:p>
              <a:pPr algn="just">
                <a:lnSpc>
                  <a:spcPct val="115000"/>
                </a:lnSpc>
              </a:pPr>
              <a:r>
                <a:rPr lang="en-US" sz="374" dirty="0">
                  <a:latin typeface="Calibri" panose="020F0502020204030204" pitchFamily="34" charset="0"/>
                  <a:ea typeface="Calibri" panose="020F0502020204030204" pitchFamily="34" charset="0"/>
                  <a:cs typeface="Times New Roman" panose="02020603050405020304" pitchFamily="18" charset="0"/>
                </a:rPr>
                <a:t> </a:t>
              </a:r>
              <a:r>
                <a:rPr lang="en-US" sz="374" b="1" dirty="0">
                  <a:latin typeface="Calibri" panose="020F0502020204030204" pitchFamily="34" charset="0"/>
                  <a:ea typeface="Calibri" panose="020F0502020204030204" pitchFamily="34" charset="0"/>
                  <a:cs typeface="Times New Roman" panose="02020603050405020304" pitchFamily="18" charset="0"/>
                </a:rPr>
                <a:t>Competitor Strength</a:t>
              </a:r>
              <a:endParaRPr lang="en-US" sz="374" dirty="0">
                <a:latin typeface="Calibri" panose="020F0502020204030204" pitchFamily="34" charset="0"/>
                <a:ea typeface="Calibri" panose="020F0502020204030204" pitchFamily="34" charset="0"/>
                <a:cs typeface="Times New Roman" panose="02020603050405020304" pitchFamily="18" charset="0"/>
              </a:endParaRPr>
            </a:p>
            <a:p>
              <a:pPr marL="58344" indent="-58344" algn="just">
                <a:buFont typeface="Arial" panose="020B0604020202020204" pitchFamily="34" charset="0"/>
                <a:buChar char="•"/>
              </a:pPr>
              <a:r>
                <a:rPr lang="en-US" sz="374" dirty="0">
                  <a:latin typeface="Calibri" panose="020F0502020204030204" pitchFamily="34" charset="0"/>
                  <a:ea typeface="Calibri" panose="020F0502020204030204" pitchFamily="34" charset="0"/>
                  <a:cs typeface="Times New Roman" panose="02020603050405020304" pitchFamily="18" charset="0"/>
                </a:rPr>
                <a:t>Integration with </a:t>
              </a:r>
              <a:r>
                <a:rPr lang="en-US" sz="374" dirty="0" err="1">
                  <a:latin typeface="Calibri" panose="020F0502020204030204" pitchFamily="34" charset="0"/>
                  <a:ea typeface="Calibri" panose="020F0502020204030204" pitchFamily="34" charset="0"/>
                  <a:cs typeface="Times New Roman" panose="02020603050405020304" pitchFamily="18" charset="0"/>
                </a:rPr>
                <a:t>Zoho</a:t>
              </a:r>
              <a:r>
                <a:rPr lang="en-US" sz="374" dirty="0">
                  <a:latin typeface="Calibri" panose="020F0502020204030204" pitchFamily="34" charset="0"/>
                  <a:ea typeface="Calibri" panose="020F0502020204030204" pitchFamily="34" charset="0"/>
                  <a:cs typeface="Times New Roman" panose="02020603050405020304" pitchFamily="18" charset="0"/>
                </a:rPr>
                <a:t> CRM and other </a:t>
              </a:r>
              <a:r>
                <a:rPr lang="en-US" sz="374" dirty="0" err="1">
                  <a:latin typeface="Calibri" panose="020F0502020204030204" pitchFamily="34" charset="0"/>
                  <a:ea typeface="Calibri" panose="020F0502020204030204" pitchFamily="34" charset="0"/>
                  <a:cs typeface="Times New Roman" panose="02020603050405020304" pitchFamily="18" charset="0"/>
                </a:rPr>
                <a:t>Zoho</a:t>
              </a:r>
              <a:r>
                <a:rPr lang="en-US" sz="374" dirty="0">
                  <a:latin typeface="Calibri" panose="020F0502020204030204" pitchFamily="34" charset="0"/>
                  <a:ea typeface="Calibri" panose="020F0502020204030204" pitchFamily="34" charset="0"/>
                  <a:cs typeface="Times New Roman" panose="02020603050405020304" pitchFamily="18" charset="0"/>
                </a:rPr>
                <a:t> apps, affordable </a:t>
              </a:r>
            </a:p>
            <a:p>
              <a:pPr marL="58344" indent="-58344" algn="just">
                <a:buFont typeface="Arial" panose="020B0604020202020204" pitchFamily="34" charset="0"/>
                <a:buChar char="•"/>
              </a:pPr>
              <a:r>
                <a:rPr lang="en-US" sz="374" dirty="0">
                  <a:latin typeface="Calibri" panose="020F0502020204030204" pitchFamily="34" charset="0"/>
                  <a:ea typeface="Calibri" panose="020F0502020204030204" pitchFamily="34" charset="0"/>
                  <a:cs typeface="Times New Roman" panose="02020603050405020304" pitchFamily="18" charset="0"/>
                </a:rPr>
                <a:t>Robust inventory management features, strong customer support</a:t>
              </a:r>
            </a:p>
            <a:p>
              <a:pPr marL="58344" indent="-58344" algn="just">
                <a:buFont typeface="Arial" panose="020B0604020202020204" pitchFamily="34" charset="0"/>
                <a:buChar char="•"/>
              </a:pPr>
              <a:r>
                <a:rPr lang="en-US" sz="374" dirty="0">
                  <a:latin typeface="Calibri" panose="020F0502020204030204" pitchFamily="34" charset="0"/>
                  <a:ea typeface="Calibri" panose="020F0502020204030204" pitchFamily="34" charset="0"/>
                  <a:cs typeface="Times New Roman" panose="02020603050405020304" pitchFamily="18" charset="0"/>
                </a:rPr>
                <a:t>Advanced automation capabilities, strong analytics </a:t>
              </a:r>
            </a:p>
            <a:p>
              <a:pPr marL="58344" indent="-58344" algn="just">
                <a:buFont typeface="Arial" panose="020B0604020202020204" pitchFamily="34" charset="0"/>
                <a:buChar char="•"/>
              </a:pPr>
              <a:r>
                <a:rPr lang="en-US" sz="374" dirty="0">
                  <a:latin typeface="Calibri" panose="020F0502020204030204" pitchFamily="34" charset="0"/>
                  <a:ea typeface="Calibri" panose="020F0502020204030204" pitchFamily="34" charset="0"/>
                  <a:cs typeface="Times New Roman" panose="02020603050405020304" pitchFamily="18" charset="0"/>
                </a:rPr>
                <a:t>Integrated with multiple e-commerce platforms, robust reporting</a:t>
              </a:r>
            </a:p>
            <a:p>
              <a:pPr marL="58344" indent="-58344" algn="just">
                <a:buFont typeface="Arial" panose="020B0604020202020204" pitchFamily="34" charset="0"/>
                <a:buChar char="•"/>
              </a:pPr>
              <a:r>
                <a:rPr lang="en-US" sz="374" dirty="0">
                  <a:latin typeface="Calibri" panose="020F0502020204030204" pitchFamily="34" charset="0"/>
                  <a:ea typeface="Calibri" panose="020F0502020204030204" pitchFamily="34" charset="0"/>
                  <a:cs typeface="Times New Roman" panose="02020603050405020304" pitchFamily="18" charset="0"/>
                </a:rPr>
                <a:t>Integrated POS and e-commerce solutions, strong customer support</a:t>
              </a:r>
            </a:p>
            <a:p>
              <a:pPr algn="just">
                <a:lnSpc>
                  <a:spcPct val="115000"/>
                </a:lnSpc>
              </a:pPr>
              <a:r>
                <a:rPr lang="en-US" sz="374" dirty="0">
                  <a:latin typeface="Calibri" panose="020F0502020204030204" pitchFamily="34" charset="0"/>
                  <a:ea typeface="Calibri" panose="020F0502020204030204" pitchFamily="34" charset="0"/>
                  <a:cs typeface="Times New Roman" panose="02020603050405020304" pitchFamily="18" charset="0"/>
                </a:rPr>
                <a:t> </a:t>
              </a:r>
              <a:r>
                <a:rPr lang="en-US" sz="374" b="1" dirty="0">
                  <a:latin typeface="Calibri" panose="020F0502020204030204" pitchFamily="34" charset="0"/>
                  <a:ea typeface="Calibri" panose="020F0502020204030204" pitchFamily="34" charset="0"/>
                  <a:cs typeface="Times New Roman" panose="02020603050405020304" pitchFamily="18" charset="0"/>
                </a:rPr>
                <a:t>Risks Posed by Competitors:</a:t>
              </a:r>
              <a:endParaRPr lang="en-US" sz="374"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pPr>
              <a:r>
                <a:rPr lang="en-US" sz="374" dirty="0">
                  <a:latin typeface="Calibri" panose="020F0502020204030204" pitchFamily="34" charset="0"/>
                  <a:ea typeface="Calibri" panose="020F0502020204030204" pitchFamily="34" charset="0"/>
                  <a:cs typeface="Times New Roman" panose="02020603050405020304" pitchFamily="18" charset="0"/>
                </a:rPr>
                <a:t>1. Market share: Established competitors have existing customer bases.</a:t>
              </a:r>
            </a:p>
            <a:p>
              <a:pPr algn="just">
                <a:lnSpc>
                  <a:spcPct val="115000"/>
                </a:lnSpc>
              </a:pPr>
              <a:r>
                <a:rPr lang="en-US" sz="374" dirty="0">
                  <a:latin typeface="Calibri" panose="020F0502020204030204" pitchFamily="34" charset="0"/>
                  <a:ea typeface="Calibri" panose="020F0502020204030204" pitchFamily="34" charset="0"/>
                  <a:cs typeface="Times New Roman" panose="02020603050405020304" pitchFamily="18" charset="0"/>
                </a:rPr>
                <a:t>2. Feature competition: Competitors offer robust feature sets.</a:t>
              </a:r>
            </a:p>
            <a:p>
              <a:pPr algn="just">
                <a:lnSpc>
                  <a:spcPct val="115000"/>
                </a:lnSpc>
              </a:pPr>
              <a:r>
                <a:rPr lang="en-US" sz="374" dirty="0">
                  <a:latin typeface="Calibri" panose="020F0502020204030204" pitchFamily="34" charset="0"/>
                  <a:ea typeface="Calibri" panose="020F0502020204030204" pitchFamily="34" charset="0"/>
                  <a:cs typeface="Times New Roman" panose="02020603050405020304" pitchFamily="18" charset="0"/>
                </a:rPr>
                <a:t>3. Pricing pressure: Competitors may undercut </a:t>
              </a:r>
              <a:r>
                <a:rPr lang="en-US" sz="374" dirty="0" err="1">
                  <a:latin typeface="Calibri" panose="020F0502020204030204" pitchFamily="34" charset="0"/>
                  <a:ea typeface="Calibri" panose="020F0502020204030204" pitchFamily="34" charset="0"/>
                  <a:cs typeface="Times New Roman" panose="02020603050405020304" pitchFamily="18" charset="0"/>
                </a:rPr>
                <a:t>InventoryMax's</a:t>
              </a:r>
              <a:r>
                <a:rPr lang="en-US" sz="374" dirty="0">
                  <a:latin typeface="Calibri" panose="020F0502020204030204" pitchFamily="34" charset="0"/>
                  <a:ea typeface="Calibri" panose="020F0502020204030204" pitchFamily="34" charset="0"/>
                  <a:cs typeface="Times New Roman" panose="02020603050405020304" pitchFamily="18" charset="0"/>
                </a:rPr>
                <a:t> pricing.</a:t>
              </a:r>
            </a:p>
            <a:p>
              <a:pPr algn="just">
                <a:lnSpc>
                  <a:spcPct val="115000"/>
                </a:lnSpc>
              </a:pPr>
              <a:r>
                <a:rPr lang="en-US" sz="374" dirty="0">
                  <a:latin typeface="Calibri" panose="020F0502020204030204" pitchFamily="34" charset="0"/>
                  <a:ea typeface="Calibri" panose="020F0502020204030204" pitchFamily="34" charset="0"/>
                  <a:cs typeface="Times New Roman" panose="02020603050405020304" pitchFamily="18" charset="0"/>
                </a:rPr>
                <a:t>4. Partnerships: Competitors may establish exclusive partnerships with key players.</a:t>
              </a:r>
            </a:p>
            <a:p>
              <a:pPr algn="just">
                <a:lnSpc>
                  <a:spcPct val="115000"/>
                </a:lnSpc>
              </a:pPr>
              <a:r>
                <a:rPr lang="en-US" sz="374" b="1" dirty="0">
                  <a:latin typeface="Calibri" panose="020F0502020204030204" pitchFamily="34" charset="0"/>
                  <a:ea typeface="Calibri" panose="020F0502020204030204" pitchFamily="34" charset="0"/>
                  <a:cs typeface="Times New Roman" panose="02020603050405020304" pitchFamily="18" charset="0"/>
                </a:rPr>
                <a:t> </a:t>
              </a:r>
              <a:r>
                <a:rPr lang="en-US" sz="357" b="1" dirty="0">
                  <a:latin typeface="Calibri" panose="020F0502020204030204" pitchFamily="34" charset="0"/>
                  <a:ea typeface="SimSun" panose="02010600030101010101" pitchFamily="2" charset="-122"/>
                  <a:cs typeface="Times New Roman" panose="02020603050405020304" pitchFamily="18" charset="0"/>
                </a:rPr>
                <a:t>Risks Mitigation Strategies</a:t>
              </a:r>
              <a:endParaRPr lang="en-US" sz="340" b="1" dirty="0">
                <a:latin typeface="Calibri" panose="020F0502020204030204" pitchFamily="34" charset="0"/>
                <a:ea typeface="SimSun" panose="02010600030101010101" pitchFamily="2" charset="-122"/>
                <a:cs typeface="Times New Roman" panose="02020603050405020304" pitchFamily="18" charset="0"/>
              </a:endParaRPr>
            </a:p>
            <a:p>
              <a:pPr algn="just">
                <a:lnSpc>
                  <a:spcPct val="115000"/>
                </a:lnSpc>
              </a:pPr>
              <a:r>
                <a:rPr lang="en-US" sz="340" dirty="0">
                  <a:latin typeface="Calibri" panose="020F0502020204030204" pitchFamily="34" charset="0"/>
                  <a:ea typeface="SimSun" panose="02010600030101010101" pitchFamily="2" charset="-122"/>
                  <a:cs typeface="Times New Roman" panose="02020603050405020304" pitchFamily="18" charset="0"/>
                </a:rPr>
                <a:t>1. Competition: Differentiate through unique features (RFID integration, user-friendly interface).</a:t>
              </a:r>
              <a:endParaRPr lang="en-US" sz="613" dirty="0">
                <a:latin typeface="Calibri" panose="020F0502020204030204" pitchFamily="34" charset="0"/>
                <a:ea typeface="SimSun" panose="02010600030101010101" pitchFamily="2" charset="-122"/>
                <a:cs typeface="Times New Roman" panose="02020603050405020304" pitchFamily="18" charset="0"/>
              </a:endParaRPr>
            </a:p>
            <a:p>
              <a:pPr algn="just">
                <a:lnSpc>
                  <a:spcPct val="115000"/>
                </a:lnSpc>
              </a:pPr>
              <a:r>
                <a:rPr lang="en-US" sz="340" dirty="0">
                  <a:latin typeface="Calibri" panose="020F0502020204030204" pitchFamily="34" charset="0"/>
                  <a:ea typeface="SimSun" panose="02010600030101010101" pitchFamily="2" charset="-122"/>
                  <a:cs typeface="Times New Roman" panose="02020603050405020304" pitchFamily="18" charset="0"/>
                </a:rPr>
                <a:t>2. Focus on small to medium-sized businesses.</a:t>
              </a:r>
            </a:p>
            <a:p>
              <a:pPr algn="just">
                <a:lnSpc>
                  <a:spcPct val="115000"/>
                </a:lnSpc>
              </a:pPr>
              <a:r>
                <a:rPr lang="en-US" sz="340" dirty="0">
                  <a:latin typeface="Calibri" panose="020F0502020204030204" pitchFamily="34" charset="0"/>
                  <a:ea typeface="SimSun" panose="02010600030101010101" pitchFamily="2" charset="-122"/>
                  <a:cs typeface="Times New Roman" panose="02020603050405020304" pitchFamily="18" charset="0"/>
                </a:rPr>
                <a:t>3. Develop strategic partnerships with e-commerce platforms and accounting software providers.</a:t>
              </a:r>
            </a:p>
            <a:p>
              <a:pPr algn="just">
                <a:lnSpc>
                  <a:spcPct val="115000"/>
                </a:lnSpc>
              </a:pPr>
              <a:r>
                <a:rPr lang="en-US" sz="340" dirty="0">
                  <a:latin typeface="Calibri" panose="020F0502020204030204" pitchFamily="34" charset="0"/>
                  <a:ea typeface="SimSun" panose="02010600030101010101" pitchFamily="2" charset="-122"/>
                  <a:cs typeface="Times New Roman" panose="02020603050405020304" pitchFamily="18" charset="0"/>
                </a:rPr>
                <a:t>4. Offer competitive pricing and flexible plans.</a:t>
              </a:r>
            </a:p>
            <a:p>
              <a:pPr algn="just">
                <a:lnSpc>
                  <a:spcPct val="115000"/>
                </a:lnSpc>
              </a:pPr>
              <a:r>
                <a:rPr lang="en-US" sz="340" dirty="0">
                  <a:latin typeface="Calibri" panose="020F0502020204030204" pitchFamily="34" charset="0"/>
                  <a:ea typeface="SimSun" panose="02010600030101010101" pitchFamily="2" charset="-122"/>
                  <a:cs typeface="Times New Roman" panose="02020603050405020304" pitchFamily="18" charset="0"/>
                </a:rPr>
                <a:t>5. Invest in excellent customer support.</a:t>
              </a:r>
            </a:p>
            <a:p>
              <a:endParaRPr lang="en-US" sz="953" b="1" dirty="0">
                <a:highlight>
                  <a:srgbClr val="FFFF00"/>
                </a:highlight>
              </a:endParaRPr>
            </a:p>
          </p:txBody>
        </p:sp>
      </p:grpSp>
      <p:grpSp>
        <p:nvGrpSpPr>
          <p:cNvPr id="75" name="Group 11">
            <a:extLst>
              <a:ext uri="{FF2B5EF4-FFF2-40B4-BE49-F238E27FC236}">
                <a16:creationId xmlns:a16="http://schemas.microsoft.com/office/drawing/2014/main" id="{E764BB2D-A11C-0B43-8620-98CF5E5A4E81}"/>
              </a:ext>
            </a:extLst>
          </p:cNvPr>
          <p:cNvGrpSpPr/>
          <p:nvPr/>
        </p:nvGrpSpPr>
        <p:grpSpPr>
          <a:xfrm>
            <a:off x="1013889" y="103306"/>
            <a:ext cx="1382463" cy="3610943"/>
            <a:chOff x="2460375" y="-833266"/>
            <a:chExt cx="5416068" cy="13356508"/>
          </a:xfrm>
        </p:grpSpPr>
        <p:sp>
          <p:nvSpPr>
            <p:cNvPr id="80" name="Freeform 13">
              <a:extLst>
                <a:ext uri="{FF2B5EF4-FFF2-40B4-BE49-F238E27FC236}">
                  <a16:creationId xmlns:a16="http://schemas.microsoft.com/office/drawing/2014/main" id="{97DA3FE4-C0E2-F830-9CF7-05B0334CDB16}"/>
                </a:ext>
              </a:extLst>
            </p:cNvPr>
            <p:cNvSpPr/>
            <p:nvPr/>
          </p:nvSpPr>
          <p:spPr>
            <a:xfrm>
              <a:off x="2460375" y="-833266"/>
              <a:ext cx="5402234" cy="6498080"/>
            </a:xfrm>
            <a:custGeom>
              <a:avLst/>
              <a:gdLst/>
              <a:ahLst/>
              <a:cxnLst/>
              <a:rect l="l" t="t" r="r" b="b"/>
              <a:pathLst>
                <a:path w="704555" h="817101">
                  <a:moveTo>
                    <a:pt x="0" y="0"/>
                  </a:moveTo>
                  <a:lnTo>
                    <a:pt x="704555" y="0"/>
                  </a:lnTo>
                  <a:lnTo>
                    <a:pt x="704555" y="817101"/>
                  </a:lnTo>
                  <a:lnTo>
                    <a:pt x="0" y="817101"/>
                  </a:lnTo>
                  <a:close/>
                </a:path>
              </a:pathLst>
            </a:custGeom>
            <a:solidFill>
              <a:srgbClr val="D9D9D9"/>
            </a:solidFill>
            <a:ln w="28575">
              <a:solidFill>
                <a:srgbClr val="0070C0"/>
              </a:solidFill>
            </a:ln>
          </p:spPr>
          <p:txBody>
            <a:bodyPr/>
            <a:lstStyle/>
            <a:p>
              <a:pPr algn="ctr"/>
              <a:r>
                <a:rPr lang="en-US" sz="681" b="1" dirty="0">
                  <a:highlight>
                    <a:srgbClr val="FFFF00"/>
                  </a:highlight>
                </a:rPr>
                <a:t>WHAT ARE YOU SELLING?</a:t>
              </a:r>
            </a:p>
            <a:p>
              <a:pPr>
                <a:lnSpc>
                  <a:spcPct val="115000"/>
                </a:lnSpc>
                <a:spcAft>
                  <a:spcPts val="272"/>
                </a:spcAft>
              </a:pPr>
              <a:r>
                <a:rPr lang="en-US" sz="408" b="1" dirty="0" err="1">
                  <a:latin typeface="Calibri" panose="020F0502020204030204" pitchFamily="34" charset="0"/>
                  <a:ea typeface="Calibri" panose="020F0502020204030204" pitchFamily="34" charset="0"/>
                  <a:cs typeface="Times New Roman" panose="02020603050405020304" pitchFamily="18" charset="0"/>
                </a:rPr>
                <a:t>InventoryMax</a:t>
              </a:r>
              <a:r>
                <a:rPr lang="en-US" sz="408" b="1" dirty="0">
                  <a:latin typeface="Calibri" panose="020F0502020204030204" pitchFamily="34" charset="0"/>
                  <a:ea typeface="Calibri" panose="020F0502020204030204" pitchFamily="34" charset="0"/>
                  <a:cs typeface="Times New Roman" panose="02020603050405020304" pitchFamily="18" charset="0"/>
                </a:rPr>
                <a:t>,</a:t>
              </a:r>
              <a:r>
                <a:rPr lang="en-US" sz="408" dirty="0">
                  <a:latin typeface="Calibri" panose="020F0502020204030204" pitchFamily="34" charset="0"/>
                  <a:ea typeface="Calibri" panose="020F0502020204030204" pitchFamily="34" charset="0"/>
                  <a:cs typeface="Times New Roman" panose="02020603050405020304" pitchFamily="18" charset="0"/>
                </a:rPr>
                <a:t> a cloud-based inventory management software that streamlines and optimizes inventory tracking for small to medium-sized businesses. It’s a solution that offer a basic plan with the following features:</a:t>
              </a:r>
            </a:p>
            <a:p>
              <a:pPr>
                <a:lnSpc>
                  <a:spcPct val="115000"/>
                </a:lnSpc>
              </a:pPr>
              <a:r>
                <a:rPr lang="en-US" sz="408" dirty="0">
                  <a:latin typeface="Calibri" panose="020F0502020204030204" pitchFamily="34" charset="0"/>
                  <a:ea typeface="Calibri" panose="020F0502020204030204" pitchFamily="34" charset="0"/>
                  <a:cs typeface="Times New Roman" panose="02020603050405020304" pitchFamily="18" charset="0"/>
                </a:rPr>
                <a:t>1. Real-time inventory tracking</a:t>
              </a:r>
            </a:p>
            <a:p>
              <a:pPr algn="just">
                <a:lnSpc>
                  <a:spcPct val="115000"/>
                </a:lnSpc>
              </a:pPr>
              <a:r>
                <a:rPr lang="en-US" sz="408" dirty="0">
                  <a:latin typeface="Calibri" panose="020F0502020204030204" pitchFamily="34" charset="0"/>
                  <a:ea typeface="Calibri" panose="020F0502020204030204" pitchFamily="34" charset="0"/>
                  <a:cs typeface="Times New Roman" panose="02020603050405020304" pitchFamily="18" charset="0"/>
                </a:rPr>
                <a:t>2. Barcode scanning and RFID integration, an application that enable automatic identification and tracking of objects.</a:t>
              </a:r>
            </a:p>
            <a:p>
              <a:pPr>
                <a:lnSpc>
                  <a:spcPct val="115000"/>
                </a:lnSpc>
              </a:pPr>
              <a:r>
                <a:rPr lang="en-US" sz="408" dirty="0">
                  <a:latin typeface="Calibri" panose="020F0502020204030204" pitchFamily="34" charset="0"/>
                  <a:ea typeface="Calibri" panose="020F0502020204030204" pitchFamily="34" charset="0"/>
                  <a:cs typeface="Times New Roman" panose="02020603050405020304" pitchFamily="18" charset="0"/>
                </a:rPr>
                <a:t>3. Automated low-stock alerts</a:t>
              </a:r>
            </a:p>
            <a:p>
              <a:pPr>
                <a:lnSpc>
                  <a:spcPct val="115000"/>
                </a:lnSpc>
              </a:pPr>
              <a:r>
                <a:rPr lang="en-US" sz="408" dirty="0">
                  <a:latin typeface="Calibri" panose="020F0502020204030204" pitchFamily="34" charset="0"/>
                  <a:ea typeface="Calibri" panose="020F0502020204030204" pitchFamily="34" charset="0"/>
                  <a:cs typeface="Times New Roman" panose="02020603050405020304" pitchFamily="18" charset="0"/>
                </a:rPr>
                <a:t>4. multi-location inventory management</a:t>
              </a:r>
            </a:p>
            <a:p>
              <a:pPr>
                <a:lnSpc>
                  <a:spcPct val="115000"/>
                </a:lnSpc>
              </a:pPr>
              <a:r>
                <a:rPr lang="en-US" sz="408" dirty="0">
                  <a:latin typeface="Calibri" panose="020F0502020204030204" pitchFamily="34" charset="0"/>
                  <a:ea typeface="Calibri" panose="020F0502020204030204" pitchFamily="34" charset="0"/>
                  <a:cs typeface="Times New Roman" panose="02020603050405020304" pitchFamily="18" charset="0"/>
                </a:rPr>
                <a:t>5. Basic reporting and analytics</a:t>
              </a:r>
            </a:p>
            <a:p>
              <a:pPr>
                <a:lnSpc>
                  <a:spcPct val="115000"/>
                </a:lnSpc>
              </a:pPr>
              <a:r>
                <a:rPr lang="en-US" sz="408" dirty="0">
                  <a:latin typeface="Calibri" panose="020F0502020204030204" pitchFamily="34" charset="0"/>
                  <a:ea typeface="Calibri" panose="020F0502020204030204" pitchFamily="34" charset="0"/>
                  <a:cs typeface="Times New Roman" panose="02020603050405020304" pitchFamily="18" charset="0"/>
                </a:rPr>
                <a:t>6. Mobile accessibility</a:t>
              </a:r>
            </a:p>
            <a:p>
              <a:pPr>
                <a:lnSpc>
                  <a:spcPct val="115000"/>
                </a:lnSpc>
              </a:pPr>
              <a:r>
                <a:rPr lang="en-US" sz="408" dirty="0">
                  <a:latin typeface="Calibri" panose="020F0502020204030204" pitchFamily="34" charset="0"/>
                  <a:ea typeface="Calibri" panose="020F0502020204030204" pitchFamily="34" charset="0"/>
                  <a:cs typeface="Times New Roman" panose="02020603050405020304" pitchFamily="18" charset="0"/>
                </a:rPr>
                <a:t>7. Integration with popular e-commerce platforms</a:t>
              </a:r>
            </a:p>
            <a:p>
              <a:pPr>
                <a:lnSpc>
                  <a:spcPct val="115000"/>
                </a:lnSpc>
                <a:spcAft>
                  <a:spcPts val="272"/>
                </a:spcAft>
              </a:pPr>
              <a:r>
                <a:rPr lang="en-US" sz="408" b="1" dirty="0" err="1">
                  <a:latin typeface="Calibri" panose="020F0502020204030204" pitchFamily="34" charset="0"/>
                  <a:ea typeface="Calibri" panose="020F0502020204030204" pitchFamily="34" charset="0"/>
                  <a:cs typeface="Times New Roman" panose="02020603050405020304" pitchFamily="18" charset="0"/>
                </a:rPr>
                <a:t>InventoryMax</a:t>
              </a:r>
              <a:r>
                <a:rPr lang="en-US" sz="408" b="1" dirty="0">
                  <a:latin typeface="Calibri" panose="020F0502020204030204" pitchFamily="34" charset="0"/>
                  <a:ea typeface="Calibri" panose="020F0502020204030204" pitchFamily="34" charset="0"/>
                  <a:cs typeface="Times New Roman" panose="02020603050405020304" pitchFamily="18" charset="0"/>
                </a:rPr>
                <a:t> solves the problems of:</a:t>
              </a:r>
              <a:endParaRPr lang="en-US" sz="408"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408" dirty="0">
                  <a:latin typeface="Calibri" panose="020F0502020204030204" pitchFamily="34" charset="0"/>
                  <a:ea typeface="Calibri" panose="020F0502020204030204" pitchFamily="34" charset="0"/>
                  <a:cs typeface="Times New Roman" panose="02020603050405020304" pitchFamily="18" charset="0"/>
                </a:rPr>
                <a:t>1. Inaccurate inventory tracking</a:t>
              </a:r>
            </a:p>
            <a:p>
              <a:pPr>
                <a:lnSpc>
                  <a:spcPct val="115000"/>
                </a:lnSpc>
              </a:pPr>
              <a:r>
                <a:rPr lang="en-US" sz="408" dirty="0">
                  <a:latin typeface="Calibri" panose="020F0502020204030204" pitchFamily="34" charset="0"/>
                  <a:ea typeface="Calibri" panose="020F0502020204030204" pitchFamily="34" charset="0"/>
                  <a:cs typeface="Times New Roman" panose="02020603050405020304" pitchFamily="18" charset="0"/>
                </a:rPr>
                <a:t>2. Manual inventory management</a:t>
              </a:r>
            </a:p>
            <a:p>
              <a:pPr>
                <a:lnSpc>
                  <a:spcPct val="115000"/>
                </a:lnSpc>
              </a:pPr>
              <a:r>
                <a:rPr lang="en-US" sz="408" dirty="0">
                  <a:latin typeface="Calibri" panose="020F0502020204030204" pitchFamily="34" charset="0"/>
                  <a:ea typeface="Calibri" panose="020F0502020204030204" pitchFamily="34" charset="0"/>
                  <a:cs typeface="Times New Roman" panose="02020603050405020304" pitchFamily="18" charset="0"/>
                </a:rPr>
                <a:t>3. Stockouts and overstocking</a:t>
              </a:r>
            </a:p>
            <a:p>
              <a:pPr>
                <a:lnSpc>
                  <a:spcPct val="115000"/>
                </a:lnSpc>
              </a:pPr>
              <a:r>
                <a:rPr lang="en-US" sz="408" dirty="0">
                  <a:latin typeface="Calibri" panose="020F0502020204030204" pitchFamily="34" charset="0"/>
                  <a:ea typeface="Calibri" panose="020F0502020204030204" pitchFamily="34" charset="0"/>
                  <a:cs typeface="Times New Roman" panose="02020603050405020304" pitchFamily="18" charset="0"/>
                </a:rPr>
                <a:t>4. Inefficient ordering and restocking</a:t>
              </a:r>
            </a:p>
            <a:p>
              <a:pPr>
                <a:lnSpc>
                  <a:spcPct val="115000"/>
                </a:lnSpc>
              </a:pPr>
              <a:r>
                <a:rPr lang="en-US" sz="408" dirty="0">
                  <a:latin typeface="Calibri" panose="020F0502020204030204" pitchFamily="34" charset="0"/>
                  <a:ea typeface="Calibri" panose="020F0502020204030204" pitchFamily="34" charset="0"/>
                  <a:cs typeface="Times New Roman" panose="02020603050405020304" pitchFamily="18" charset="0"/>
                </a:rPr>
                <a:t>5. Lack of real-time visibility into </a:t>
              </a:r>
              <a:r>
                <a:rPr lang="en-US" sz="476" dirty="0">
                  <a:latin typeface="Calibri" panose="020F0502020204030204" pitchFamily="34" charset="0"/>
                  <a:ea typeface="Calibri" panose="020F0502020204030204" pitchFamily="34" charset="0"/>
                  <a:cs typeface="Times New Roman" panose="02020603050405020304" pitchFamily="18" charset="0"/>
                </a:rPr>
                <a:t>inventory levels</a:t>
              </a:r>
            </a:p>
            <a:p>
              <a:pPr>
                <a:lnSpc>
                  <a:spcPct val="115000"/>
                </a:lnSpc>
                <a:spcAft>
                  <a:spcPts val="272"/>
                </a:spcAft>
              </a:pPr>
              <a:r>
                <a:rPr lang="en-US" sz="613" dirty="0">
                  <a:latin typeface="Calibri" panose="020F0502020204030204" pitchFamily="34" charset="0"/>
                  <a:ea typeface="Calibri" panose="020F0502020204030204" pitchFamily="34" charset="0"/>
                  <a:cs typeface="Times New Roman" panose="02020603050405020304" pitchFamily="18" charset="0"/>
                </a:rPr>
                <a:t> </a:t>
              </a:r>
            </a:p>
            <a:p>
              <a:endParaRPr lang="en-US" sz="953" b="1" dirty="0">
                <a:highlight>
                  <a:srgbClr val="FFFF00"/>
                </a:highlight>
              </a:endParaRPr>
            </a:p>
          </p:txBody>
        </p:sp>
        <p:sp>
          <p:nvSpPr>
            <p:cNvPr id="78" name="Freeform 16">
              <a:extLst>
                <a:ext uri="{FF2B5EF4-FFF2-40B4-BE49-F238E27FC236}">
                  <a16:creationId xmlns:a16="http://schemas.microsoft.com/office/drawing/2014/main" id="{B22D7150-9DA7-DFAB-9C2E-16F0422C6F2F}"/>
                </a:ext>
              </a:extLst>
            </p:cNvPr>
            <p:cNvSpPr/>
            <p:nvPr/>
          </p:nvSpPr>
          <p:spPr>
            <a:xfrm>
              <a:off x="2474208" y="5759404"/>
              <a:ext cx="5402235" cy="6763838"/>
            </a:xfrm>
            <a:custGeom>
              <a:avLst/>
              <a:gdLst/>
              <a:ahLst/>
              <a:cxnLst/>
              <a:rect l="l" t="t" r="r" b="b"/>
              <a:pathLst>
                <a:path w="704555" h="800047">
                  <a:moveTo>
                    <a:pt x="0" y="0"/>
                  </a:moveTo>
                  <a:lnTo>
                    <a:pt x="704555" y="0"/>
                  </a:lnTo>
                  <a:lnTo>
                    <a:pt x="704555" y="800047"/>
                  </a:lnTo>
                  <a:lnTo>
                    <a:pt x="0" y="800047"/>
                  </a:lnTo>
                  <a:close/>
                </a:path>
              </a:pathLst>
            </a:custGeom>
            <a:solidFill>
              <a:srgbClr val="D9D9D9"/>
            </a:solidFill>
            <a:ln w="28575">
              <a:solidFill>
                <a:srgbClr val="0070C0"/>
              </a:solidFill>
            </a:ln>
          </p:spPr>
          <p:txBody>
            <a:bodyPr/>
            <a:lstStyle/>
            <a:p>
              <a:pPr algn="ctr"/>
              <a:r>
                <a:rPr lang="en-US" sz="681" b="1" dirty="0">
                  <a:highlight>
                    <a:srgbClr val="FFFF00"/>
                  </a:highlight>
                </a:rPr>
                <a:t>WHO IS BUYING IT?</a:t>
              </a:r>
            </a:p>
            <a:p>
              <a:pPr algn="just">
                <a:lnSpc>
                  <a:spcPct val="115000"/>
                </a:lnSpc>
              </a:pPr>
              <a:r>
                <a:rPr lang="en-US" sz="408" dirty="0">
                  <a:latin typeface="Calibri" panose="020F0502020204030204" pitchFamily="34" charset="0"/>
                  <a:ea typeface="Calibri" panose="020F0502020204030204" pitchFamily="34" charset="0"/>
                  <a:cs typeface="Times New Roman" panose="02020603050405020304" pitchFamily="18" charset="0"/>
                </a:rPr>
                <a:t>Based on my target market, the customers for </a:t>
              </a:r>
              <a:r>
                <a:rPr lang="en-US" sz="408" dirty="0" err="1">
                  <a:latin typeface="Calibri" panose="020F0502020204030204" pitchFamily="34" charset="0"/>
                  <a:ea typeface="Calibri" panose="020F0502020204030204" pitchFamily="34" charset="0"/>
                  <a:cs typeface="Times New Roman" panose="02020603050405020304" pitchFamily="18" charset="0"/>
                </a:rPr>
                <a:t>InventoryMax</a:t>
              </a:r>
              <a:r>
                <a:rPr lang="en-US" sz="408" dirty="0">
                  <a:latin typeface="Calibri" panose="020F0502020204030204" pitchFamily="34" charset="0"/>
                  <a:ea typeface="Calibri" panose="020F0502020204030204" pitchFamily="34" charset="0"/>
                  <a:cs typeface="Times New Roman" panose="02020603050405020304" pitchFamily="18" charset="0"/>
                </a:rPr>
                <a:t> are:</a:t>
              </a:r>
            </a:p>
            <a:p>
              <a:pPr algn="just">
                <a:lnSpc>
                  <a:spcPct val="115000"/>
                </a:lnSpc>
              </a:pPr>
              <a:r>
                <a:rPr lang="en-US" sz="408" b="1" dirty="0">
                  <a:latin typeface="Calibri" panose="020F0502020204030204" pitchFamily="34" charset="0"/>
                  <a:ea typeface="Calibri" panose="020F0502020204030204" pitchFamily="34" charset="0"/>
                  <a:cs typeface="Times New Roman" panose="02020603050405020304" pitchFamily="18" charset="0"/>
                </a:rPr>
                <a:t>Primary Customers:</a:t>
              </a:r>
              <a:endParaRPr lang="en-US" sz="408"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pPr>
              <a:r>
                <a:rPr lang="en-US" sz="408" dirty="0">
                  <a:latin typeface="Calibri" panose="020F0502020204030204" pitchFamily="34" charset="0"/>
                  <a:ea typeface="Calibri" panose="020F0502020204030204" pitchFamily="34" charset="0"/>
                  <a:cs typeface="Times New Roman" panose="02020603050405020304" pitchFamily="18" charset="0"/>
                </a:rPr>
                <a:t>1. Small to medium-sized business (SMB) owners/founders</a:t>
              </a:r>
            </a:p>
            <a:p>
              <a:pPr algn="just">
                <a:lnSpc>
                  <a:spcPct val="115000"/>
                </a:lnSpc>
              </a:pPr>
              <a:r>
                <a:rPr lang="en-US" sz="408" dirty="0">
                  <a:latin typeface="Calibri" panose="020F0502020204030204" pitchFamily="34" charset="0"/>
                  <a:ea typeface="Calibri" panose="020F0502020204030204" pitchFamily="34" charset="0"/>
                  <a:cs typeface="Times New Roman" panose="02020603050405020304" pitchFamily="18" charset="0"/>
                </a:rPr>
                <a:t>2. Operations managers (3). Inventory managers</a:t>
              </a:r>
            </a:p>
            <a:p>
              <a:pPr algn="just">
                <a:lnSpc>
                  <a:spcPct val="115000"/>
                </a:lnSpc>
              </a:pPr>
              <a:r>
                <a:rPr lang="en-US" sz="408" dirty="0">
                  <a:latin typeface="Calibri" panose="020F0502020204030204" pitchFamily="34" charset="0"/>
                  <a:ea typeface="Calibri" panose="020F0502020204030204" pitchFamily="34" charset="0"/>
                  <a:cs typeface="Times New Roman" panose="02020603050405020304" pitchFamily="18" charset="0"/>
                </a:rPr>
                <a:t>4. Logistics coordinators (5). E-commerce managers</a:t>
              </a:r>
            </a:p>
            <a:p>
              <a:pPr algn="just">
                <a:lnSpc>
                  <a:spcPct val="115000"/>
                </a:lnSpc>
              </a:pPr>
              <a:r>
                <a:rPr lang="en-US" sz="408" b="1" dirty="0">
                  <a:latin typeface="Calibri" panose="020F0502020204030204" pitchFamily="34" charset="0"/>
                  <a:ea typeface="Calibri" panose="020F0502020204030204" pitchFamily="34" charset="0"/>
                  <a:cs typeface="Times New Roman" panose="02020603050405020304" pitchFamily="18" charset="0"/>
                </a:rPr>
                <a:t>Customer Segmentation:</a:t>
              </a:r>
              <a:endParaRPr lang="en-US" sz="408"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pPr>
              <a:r>
                <a:rPr lang="en-US" sz="408" b="1" dirty="0">
                  <a:solidFill>
                    <a:srgbClr val="FFC000"/>
                  </a:solidFill>
                  <a:latin typeface="Calibri" panose="020F0502020204030204" pitchFamily="34" charset="0"/>
                  <a:ea typeface="Calibri" panose="020F0502020204030204" pitchFamily="34" charset="0"/>
                  <a:cs typeface="Times New Roman" panose="02020603050405020304" pitchFamily="18" charset="0"/>
                </a:rPr>
                <a:t>Industry:</a:t>
              </a:r>
              <a:endParaRPr lang="en-US" sz="408"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pPr>
              <a:r>
                <a:rPr lang="en-US" sz="408" dirty="0">
                  <a:latin typeface="Calibri" panose="020F0502020204030204" pitchFamily="34" charset="0"/>
                  <a:ea typeface="Calibri" panose="020F0502020204030204" pitchFamily="34" charset="0"/>
                  <a:cs typeface="Times New Roman" panose="02020603050405020304" pitchFamily="18" charset="0"/>
                </a:rPr>
                <a:t>1. Fashion and apparel 2. Electronics 3. Home goods and furniture</a:t>
              </a:r>
            </a:p>
            <a:p>
              <a:pPr algn="just">
                <a:lnSpc>
                  <a:spcPct val="115000"/>
                </a:lnSpc>
              </a:pPr>
              <a:r>
                <a:rPr lang="en-US" sz="408" dirty="0">
                  <a:latin typeface="Calibri" panose="020F0502020204030204" pitchFamily="34" charset="0"/>
                  <a:ea typeface="Calibri" panose="020F0502020204030204" pitchFamily="34" charset="0"/>
                  <a:cs typeface="Times New Roman" panose="02020603050405020304" pitchFamily="18" charset="0"/>
                </a:rPr>
                <a:t>4. Food and beverage   5. Health and beauty</a:t>
              </a:r>
            </a:p>
            <a:p>
              <a:pPr algn="just">
                <a:lnSpc>
                  <a:spcPct val="115000"/>
                </a:lnSpc>
              </a:pPr>
              <a:r>
                <a:rPr lang="en-US" sz="408" b="1" dirty="0">
                  <a:solidFill>
                    <a:srgbClr val="FFC000"/>
                  </a:solidFill>
                  <a:latin typeface="Calibri" panose="020F0502020204030204" pitchFamily="34" charset="0"/>
                  <a:ea typeface="Calibri" panose="020F0502020204030204" pitchFamily="34" charset="0"/>
                  <a:cs typeface="Times New Roman" panose="02020603050405020304" pitchFamily="18" charset="0"/>
                </a:rPr>
                <a:t>Business Size:</a:t>
              </a:r>
              <a:endParaRPr lang="en-US" sz="408"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pPr>
              <a:r>
                <a:rPr lang="en-US" sz="408" dirty="0">
                  <a:latin typeface="Calibri" panose="020F0502020204030204" pitchFamily="34" charset="0"/>
                  <a:ea typeface="Calibri" panose="020F0502020204030204" pitchFamily="34" charset="0"/>
                  <a:cs typeface="Times New Roman" panose="02020603050405020304" pitchFamily="18" charset="0"/>
                </a:rPr>
                <a:t>1. Micro (1-10 employees) 2. Small (11-50 employees) 3. Medium (51-100 employees) with basic Pain Points of </a:t>
              </a:r>
            </a:p>
            <a:p>
              <a:pPr algn="just">
                <a:lnSpc>
                  <a:spcPct val="115000"/>
                </a:lnSpc>
              </a:pPr>
              <a:r>
                <a:rPr lang="en-US" sz="408" dirty="0">
                  <a:latin typeface="Calibri" panose="020F0502020204030204" pitchFamily="34" charset="0"/>
                  <a:ea typeface="Calibri" panose="020F0502020204030204" pitchFamily="34" charset="0"/>
                  <a:cs typeface="Times New Roman" panose="02020603050405020304" pitchFamily="18" charset="0"/>
                </a:rPr>
                <a:t>1. Inventory management inefficiencies</a:t>
              </a:r>
            </a:p>
            <a:p>
              <a:pPr algn="just">
                <a:lnSpc>
                  <a:spcPct val="115000"/>
                </a:lnSpc>
              </a:pPr>
              <a:r>
                <a:rPr lang="en-US" sz="408" dirty="0">
                  <a:latin typeface="Calibri" panose="020F0502020204030204" pitchFamily="34" charset="0"/>
                  <a:ea typeface="Calibri" panose="020F0502020204030204" pitchFamily="34" charset="0"/>
                  <a:cs typeface="Times New Roman" panose="02020603050405020304" pitchFamily="18" charset="0"/>
                </a:rPr>
                <a:t>2. Stockouts/overstocking</a:t>
              </a:r>
            </a:p>
            <a:p>
              <a:pPr algn="just">
                <a:lnSpc>
                  <a:spcPct val="115000"/>
                </a:lnSpc>
              </a:pPr>
              <a:r>
                <a:rPr lang="en-US" sz="408" dirty="0">
                  <a:latin typeface="Calibri" panose="020F0502020204030204" pitchFamily="34" charset="0"/>
                  <a:ea typeface="Calibri" panose="020F0502020204030204" pitchFamily="34" charset="0"/>
                  <a:cs typeface="Times New Roman" panose="02020603050405020304" pitchFamily="18" charset="0"/>
                </a:rPr>
                <a:t>3. Lack of real-time visibility</a:t>
              </a:r>
            </a:p>
            <a:p>
              <a:pPr algn="just">
                <a:lnSpc>
                  <a:spcPct val="115000"/>
                </a:lnSpc>
              </a:pPr>
              <a:r>
                <a:rPr lang="en-US" sz="408" dirty="0">
                  <a:latin typeface="Calibri" panose="020F0502020204030204" pitchFamily="34" charset="0"/>
                  <a:ea typeface="Calibri" panose="020F0502020204030204" pitchFamily="34" charset="0"/>
                  <a:cs typeface="Times New Roman" panose="02020603050405020304" pitchFamily="18" charset="0"/>
                </a:rPr>
                <a:t>4. Manual tracking errors</a:t>
              </a:r>
            </a:p>
            <a:p>
              <a:pPr algn="just">
                <a:lnSpc>
                  <a:spcPct val="115000"/>
                </a:lnSpc>
              </a:pPr>
              <a:r>
                <a:rPr lang="en-US" sz="408" dirty="0">
                  <a:latin typeface="Calibri" panose="020F0502020204030204" pitchFamily="34" charset="0"/>
                  <a:ea typeface="Calibri" panose="020F0502020204030204" pitchFamily="34" charset="0"/>
                  <a:cs typeface="Times New Roman" panose="02020603050405020304" pitchFamily="18" charset="0"/>
                </a:rPr>
                <a:t> </a:t>
              </a:r>
            </a:p>
            <a:p>
              <a:pPr algn="just">
                <a:lnSpc>
                  <a:spcPct val="115000"/>
                </a:lnSpc>
              </a:pPr>
              <a:r>
                <a:rPr lang="en-US" sz="408" dirty="0" err="1">
                  <a:latin typeface="Calibri" panose="020F0502020204030204" pitchFamily="34" charset="0"/>
                  <a:ea typeface="Calibri" panose="020F0502020204030204" pitchFamily="34" charset="0"/>
                  <a:cs typeface="Times New Roman" panose="02020603050405020304" pitchFamily="18" charset="0"/>
                </a:rPr>
                <a:t>InventoryMax</a:t>
              </a:r>
              <a:r>
                <a:rPr lang="en-US" sz="408" dirty="0">
                  <a:latin typeface="Calibri" panose="020F0502020204030204" pitchFamily="34" charset="0"/>
                  <a:ea typeface="Calibri" panose="020F0502020204030204" pitchFamily="34" charset="0"/>
                  <a:cs typeface="Times New Roman" panose="02020603050405020304" pitchFamily="18" charset="0"/>
                </a:rPr>
                <a:t> has a single-sided market, as the primary customers are businesses seeking inventory management solutions.</a:t>
              </a:r>
            </a:p>
            <a:p>
              <a:endParaRPr lang="en-US" sz="953" b="1" dirty="0">
                <a:highlight>
                  <a:srgbClr val="FFFF00"/>
                </a:highlight>
              </a:endParaRPr>
            </a:p>
          </p:txBody>
        </p:sp>
      </p:grpSp>
      <p:sp>
        <p:nvSpPr>
          <p:cNvPr id="2" name="TextBox 1">
            <a:extLst>
              <a:ext uri="{FF2B5EF4-FFF2-40B4-BE49-F238E27FC236}">
                <a16:creationId xmlns:a16="http://schemas.microsoft.com/office/drawing/2014/main" id="{CC1E7AE3-D7F6-9862-49AB-36D39C3B8E08}"/>
              </a:ext>
            </a:extLst>
          </p:cNvPr>
          <p:cNvSpPr txBox="1"/>
          <p:nvPr/>
        </p:nvSpPr>
        <p:spPr>
          <a:xfrm>
            <a:off x="3041917" y="3829443"/>
            <a:ext cx="1478216" cy="1344214"/>
          </a:xfrm>
          <a:prstGeom prst="rect">
            <a:avLst/>
          </a:prstGeom>
          <a:noFill/>
        </p:spPr>
        <p:txBody>
          <a:bodyPr wrap="square" rtlCol="0">
            <a:spAutoFit/>
          </a:bodyPr>
          <a:lstStyle/>
          <a:p>
            <a:pPr algn="just">
              <a:lnSpc>
                <a:spcPct val="115000"/>
              </a:lnSpc>
            </a:pPr>
            <a:r>
              <a:rPr lang="en-US" sz="476" b="1" dirty="0">
                <a:latin typeface="Calibri" panose="020F0502020204030204" pitchFamily="34" charset="0"/>
                <a:ea typeface="Calibri" panose="020F0502020204030204" pitchFamily="34" charset="0"/>
                <a:cs typeface="Times New Roman" panose="02020603050405020304" pitchFamily="18" charset="0"/>
              </a:rPr>
              <a:t>Financial Risks:</a:t>
            </a:r>
            <a:endParaRPr lang="en-US" sz="476"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pPr>
            <a:r>
              <a:rPr lang="en-US" sz="476" dirty="0">
                <a:latin typeface="Calibri" panose="020F0502020204030204" pitchFamily="34" charset="0"/>
                <a:ea typeface="Calibri" panose="020F0502020204030204" pitchFamily="34" charset="0"/>
                <a:cs typeface="Times New Roman" panose="02020603050405020304" pitchFamily="18" charset="0"/>
              </a:rPr>
              <a:t>1. High customer acquisition costs.</a:t>
            </a:r>
          </a:p>
          <a:p>
            <a:pPr algn="just">
              <a:lnSpc>
                <a:spcPct val="115000"/>
              </a:lnSpc>
            </a:pPr>
            <a:r>
              <a:rPr lang="en-US" sz="476" dirty="0">
                <a:latin typeface="Calibri" panose="020F0502020204030204" pitchFamily="34" charset="0"/>
                <a:ea typeface="Calibri" panose="020F0502020204030204" pitchFamily="34" charset="0"/>
                <a:cs typeface="Times New Roman" panose="02020603050405020304" pitchFamily="18" charset="0"/>
              </a:rPr>
              <a:t>2. Insufficient revenue growth to sustain business operations.</a:t>
            </a:r>
          </a:p>
          <a:p>
            <a:pPr algn="just">
              <a:lnSpc>
                <a:spcPct val="115000"/>
              </a:lnSpc>
            </a:pPr>
            <a:r>
              <a:rPr lang="en-US" sz="476" dirty="0">
                <a:latin typeface="Calibri" panose="020F0502020204030204" pitchFamily="34" charset="0"/>
                <a:ea typeface="Calibri" panose="020F0502020204030204" pitchFamily="34" charset="0"/>
                <a:cs typeface="Times New Roman" panose="02020603050405020304" pitchFamily="18" charset="0"/>
              </a:rPr>
              <a:t>3. Limited pricing flexibility due to competition.</a:t>
            </a:r>
          </a:p>
          <a:p>
            <a:pPr algn="just">
              <a:lnSpc>
                <a:spcPct val="115000"/>
              </a:lnSpc>
            </a:pPr>
            <a:r>
              <a:rPr lang="en-US" sz="476" dirty="0">
                <a:latin typeface="Calibri" panose="020F0502020204030204" pitchFamily="34" charset="0"/>
                <a:ea typeface="Calibri" panose="020F0502020204030204" pitchFamily="34" charset="0"/>
                <a:cs typeface="Times New Roman" panose="02020603050405020304" pitchFamily="18" charset="0"/>
              </a:rPr>
              <a:t>4. High operational costs (e.g., server maintenance, customer support).</a:t>
            </a:r>
          </a:p>
          <a:p>
            <a:pPr algn="just">
              <a:lnSpc>
                <a:spcPct val="115000"/>
              </a:lnSpc>
            </a:pPr>
            <a:r>
              <a:rPr lang="en-US" sz="476" b="1" dirty="0">
                <a:latin typeface="Calibri" panose="020F0502020204030204" pitchFamily="34" charset="0"/>
                <a:ea typeface="Calibri" panose="020F0502020204030204" pitchFamily="34" charset="0"/>
                <a:cs typeface="Times New Roman" panose="02020603050405020304" pitchFamily="18" charset="0"/>
              </a:rPr>
              <a:t>Execution Risks:</a:t>
            </a:r>
            <a:endParaRPr lang="en-US" sz="476"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pPr>
            <a:r>
              <a:rPr lang="en-US" sz="476" dirty="0">
                <a:latin typeface="Calibri" panose="020F0502020204030204" pitchFamily="34" charset="0"/>
                <a:ea typeface="Calibri" panose="020F0502020204030204" pitchFamily="34" charset="0"/>
                <a:cs typeface="Times New Roman" panose="02020603050405020304" pitchFamily="18" charset="0"/>
              </a:rPr>
              <a:t>1. Delays in product development or launch.</a:t>
            </a:r>
          </a:p>
          <a:p>
            <a:pPr algn="just">
              <a:lnSpc>
                <a:spcPct val="115000"/>
              </a:lnSpc>
            </a:pPr>
            <a:r>
              <a:rPr lang="en-US" sz="476" dirty="0">
                <a:latin typeface="Calibri" panose="020F0502020204030204" pitchFamily="34" charset="0"/>
                <a:ea typeface="Calibri" panose="020F0502020204030204" pitchFamily="34" charset="0"/>
                <a:cs typeface="Times New Roman" panose="02020603050405020304" pitchFamily="18" charset="0"/>
              </a:rPr>
              <a:t>2. Ineffective marketing strategies or channels.</a:t>
            </a:r>
          </a:p>
          <a:p>
            <a:pPr algn="just">
              <a:lnSpc>
                <a:spcPct val="115000"/>
              </a:lnSpc>
            </a:pPr>
            <a:r>
              <a:rPr lang="en-US" sz="476" dirty="0">
                <a:latin typeface="Calibri" panose="020F0502020204030204" pitchFamily="34" charset="0"/>
                <a:ea typeface="Calibri" panose="020F0502020204030204" pitchFamily="34" charset="0"/>
                <a:cs typeface="Times New Roman" panose="02020603050405020304" pitchFamily="18" charset="0"/>
              </a:rPr>
              <a:t>3. Insufficient sales and customer support resources.</a:t>
            </a:r>
          </a:p>
          <a:p>
            <a:pPr algn="just">
              <a:lnSpc>
                <a:spcPct val="115000"/>
              </a:lnSpc>
            </a:pPr>
            <a:r>
              <a:rPr lang="en-US" sz="476" dirty="0">
                <a:latin typeface="Calibri" panose="020F0502020204030204" pitchFamily="34" charset="0"/>
                <a:ea typeface="Calibri" panose="020F0502020204030204" pitchFamily="34" charset="0"/>
                <a:cs typeface="Times New Roman" panose="02020603050405020304" pitchFamily="18" charset="0"/>
              </a:rPr>
              <a:t>4. Difficulty in establishing partnerships with key players.</a:t>
            </a:r>
            <a:endParaRPr lang="en-US" sz="681" dirty="0">
              <a:latin typeface="Calibri" panose="020F0502020204030204" pitchFamily="34" charset="0"/>
              <a:ea typeface="Calibri" panose="020F0502020204030204" pitchFamily="34" charset="0"/>
              <a:cs typeface="Times New Roman" panose="02020603050405020304" pitchFamily="18" charset="0"/>
            </a:endParaRPr>
          </a:p>
          <a:p>
            <a:endParaRPr lang="en-US" sz="476" dirty="0"/>
          </a:p>
        </p:txBody>
      </p:sp>
      <p:sp>
        <p:nvSpPr>
          <p:cNvPr id="7" name="TextBox 6">
            <a:extLst>
              <a:ext uri="{FF2B5EF4-FFF2-40B4-BE49-F238E27FC236}">
                <a16:creationId xmlns:a16="http://schemas.microsoft.com/office/drawing/2014/main" id="{315C2EDC-4B03-23A0-BD02-4D27E9486611}"/>
              </a:ext>
            </a:extLst>
          </p:cNvPr>
          <p:cNvSpPr txBox="1"/>
          <p:nvPr/>
        </p:nvSpPr>
        <p:spPr>
          <a:xfrm rot="5400000">
            <a:off x="6318106" y="2418594"/>
            <a:ext cx="4615702" cy="306302"/>
          </a:xfrm>
          <a:prstGeom prst="rect">
            <a:avLst/>
          </a:prstGeom>
          <a:noFill/>
        </p:spPr>
        <p:txBody>
          <a:bodyPr wrap="square">
            <a:spAutoFit/>
          </a:bodyPr>
          <a:lstStyle/>
          <a:p>
            <a:pPr algn="ctr">
              <a:lnSpc>
                <a:spcPts val="1754"/>
              </a:lnSpc>
              <a:spcBef>
                <a:spcPct val="0"/>
              </a:spcBef>
            </a:pPr>
            <a:r>
              <a:rPr lang="en-US" sz="1400" b="1" spc="25" dirty="0">
                <a:solidFill>
                  <a:schemeClr val="bg1"/>
                </a:solidFill>
                <a:latin typeface="Agrandir Wide Ultra-Bold"/>
                <a:ea typeface="Agrandir Wide Ultra-Bold"/>
                <a:cs typeface="Agrandir Wide Ultra-Bold"/>
                <a:sym typeface="Agrandir Wide Ultra-Bold"/>
              </a:rPr>
              <a:t>INVENTORYMAX GO-TO-MARKET CANVAS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5" name="Subtitle 14">
            <a:extLst>
              <a:ext uri="{FF2B5EF4-FFF2-40B4-BE49-F238E27FC236}">
                <a16:creationId xmlns:a16="http://schemas.microsoft.com/office/drawing/2014/main" id="{3E36A278-71E7-A93C-3271-3695CFAB2E35}"/>
              </a:ext>
            </a:extLst>
          </p:cNvPr>
          <p:cNvSpPr>
            <a:spLocks noGrp="1"/>
          </p:cNvSpPr>
          <p:nvPr>
            <p:ph type="subTitle" idx="1"/>
          </p:nvPr>
        </p:nvSpPr>
        <p:spPr>
          <a:xfrm>
            <a:off x="4724155" y="56043"/>
            <a:ext cx="2121650" cy="4741235"/>
          </a:xfrm>
          <a:ln w="19050">
            <a:solidFill>
              <a:schemeClr val="bg1"/>
            </a:solidFill>
          </a:ln>
        </p:spPr>
        <p:txBody>
          <a:bodyPr/>
          <a:lstStyle/>
          <a:p>
            <a:pPr marL="0" marR="0" indent="0" algn="just">
              <a:lnSpc>
                <a:spcPct val="115000"/>
              </a:lnSpc>
              <a:spcBef>
                <a:spcPts val="0"/>
              </a:spcBef>
              <a:spcAft>
                <a:spcPts val="0"/>
              </a:spcAft>
              <a:buNone/>
            </a:pPr>
            <a:r>
              <a:rPr lang="en-US" sz="1200" b="1" dirty="0">
                <a:solidFill>
                  <a:srgbClr val="FF0000"/>
                </a:solidFill>
                <a:effectLst/>
                <a:latin typeface="Calibri" panose="020F0502020204030204" pitchFamily="34" charset="0"/>
                <a:ea typeface="SimSun" panose="02010600030101010101" pitchFamily="2" charset="-122"/>
                <a:cs typeface="Calibri" panose="020F0502020204030204" pitchFamily="34" charset="0"/>
              </a:rPr>
              <a:t>WHAT?</a:t>
            </a:r>
            <a:r>
              <a:rPr lang="en-US" sz="1200" b="1" dirty="0">
                <a:effectLst/>
                <a:latin typeface="Calibri" panose="020F0502020204030204" pitchFamily="34" charset="0"/>
                <a:ea typeface="SimSun" panose="02010600030101010101" pitchFamily="2" charset="-122"/>
                <a:cs typeface="Calibri" panose="020F0502020204030204" pitchFamily="34" charset="0"/>
              </a:rPr>
              <a:t> (</a:t>
            </a:r>
            <a:r>
              <a:rPr lang="en-US" sz="1200" dirty="0">
                <a:effectLst/>
                <a:latin typeface="Calibri" panose="020F0502020204030204" pitchFamily="34" charset="0"/>
                <a:ea typeface="SimSun" panose="02010600030101010101" pitchFamily="2" charset="-122"/>
                <a:cs typeface="Calibri" panose="020F0502020204030204" pitchFamily="34" charset="0"/>
              </a:rPr>
              <a:t>The idea behind the question </a:t>
            </a:r>
            <a:r>
              <a:rPr lang="en-US" sz="1200" b="1" dirty="0">
                <a:solidFill>
                  <a:schemeClr val="bg1"/>
                </a:solidFill>
                <a:effectLst/>
                <a:latin typeface="Calibri" panose="020F0502020204030204" pitchFamily="34" charset="0"/>
                <a:ea typeface="SimSun" panose="02010600030101010101" pitchFamily="2" charset="-122"/>
                <a:cs typeface="Calibri" panose="020F0502020204030204" pitchFamily="34" charset="0"/>
              </a:rPr>
              <a:t>“What’</a:t>
            </a:r>
            <a:r>
              <a:rPr lang="en-US" sz="12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 </a:t>
            </a:r>
            <a:r>
              <a:rPr lang="en-US" sz="1200" dirty="0">
                <a:effectLst/>
                <a:latin typeface="Calibri" panose="020F0502020204030204" pitchFamily="34" charset="0"/>
                <a:ea typeface="SimSun" panose="02010600030101010101" pitchFamily="2" charset="-122"/>
                <a:cs typeface="Calibri" panose="020F0502020204030204" pitchFamily="34" charset="0"/>
              </a:rPr>
              <a:t>is uncover their </a:t>
            </a:r>
            <a:r>
              <a:rPr lang="en-US" sz="1200" b="1" dirty="0">
                <a:solidFill>
                  <a:srgbClr val="C00000"/>
                </a:solidFill>
                <a:effectLst/>
                <a:latin typeface="Calibri" panose="020F0502020204030204" pitchFamily="34" charset="0"/>
                <a:ea typeface="SimSun" panose="02010600030101010101" pitchFamily="2" charset="-122"/>
                <a:cs typeface="Calibri" panose="020F0502020204030204" pitchFamily="34" charset="0"/>
              </a:rPr>
              <a:t>Needs and Expectations</a:t>
            </a:r>
            <a:r>
              <a:rPr lang="en-US" sz="1200" b="1" dirty="0">
                <a:solidFill>
                  <a:schemeClr val="bg1"/>
                </a:solidFill>
                <a:effectLst/>
                <a:latin typeface="Calibri" panose="020F0502020204030204" pitchFamily="34" charset="0"/>
                <a:ea typeface="SimSun" panose="02010600030101010101" pitchFamily="2" charset="-122"/>
                <a:cs typeface="Calibri" panose="020F0502020204030204" pitchFamily="34" charset="0"/>
              </a:rPr>
              <a:t>)</a:t>
            </a:r>
            <a:endParaRPr lang="en-US" sz="12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200" dirty="0">
                <a:effectLst/>
                <a:latin typeface="Calibri" panose="020F0502020204030204" pitchFamily="34" charset="0"/>
                <a:ea typeface="SimSun" panose="02010600030101010101" pitchFamily="2" charset="-122"/>
                <a:cs typeface="Calibri" panose="020F0502020204030204" pitchFamily="34" charset="0"/>
              </a:rPr>
              <a:t> </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200" dirty="0">
                <a:effectLst/>
                <a:latin typeface="Calibri" panose="020F0502020204030204" pitchFamily="34" charset="0"/>
                <a:ea typeface="SimSun" panose="02010600030101010101" pitchFamily="2" charset="-122"/>
                <a:cs typeface="Calibri" panose="020F0502020204030204" pitchFamily="34" charset="0"/>
              </a:rPr>
              <a:t>1. What features do you expect from an ideal inventory management solution?</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200" i="1" dirty="0">
                <a:solidFill>
                  <a:schemeClr val="accent1">
                    <a:lumMod val="75000"/>
                  </a:schemeClr>
                </a:solidFill>
                <a:effectLst/>
                <a:latin typeface="Calibri" panose="020F0502020204030204" pitchFamily="34" charset="0"/>
                <a:ea typeface="SimSun" panose="02010600030101010101" pitchFamily="2" charset="-122"/>
                <a:cs typeface="Calibri" panose="020F0502020204030204" pitchFamily="34" charset="0"/>
              </a:rPr>
              <a:t>    - Answer: </a:t>
            </a:r>
            <a:r>
              <a:rPr lang="en-US" sz="1200" i="1" dirty="0">
                <a:solidFill>
                  <a:schemeClr val="bg1"/>
                </a:solidFill>
                <a:effectLst/>
                <a:latin typeface="Calibri" panose="020F0502020204030204" pitchFamily="34" charset="0"/>
                <a:ea typeface="SimSun" panose="02010600030101010101" pitchFamily="2" charset="-122"/>
                <a:cs typeface="Calibri" panose="020F0502020204030204" pitchFamily="34" charset="0"/>
              </a:rPr>
              <a:t>Real-time tracking, automated reporting, and integration with e-commerce platforms.</a:t>
            </a:r>
            <a:endParaRPr lang="en-US" sz="1200" i="1"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200" dirty="0">
                <a:effectLst/>
                <a:latin typeface="Calibri" panose="020F0502020204030204" pitchFamily="34" charset="0"/>
                <a:ea typeface="SimSun" panose="02010600030101010101" pitchFamily="2" charset="-122"/>
                <a:cs typeface="Calibri" panose="020F0502020204030204" pitchFamily="34" charset="0"/>
              </a:rPr>
              <a:t>2. What are your must-haves for inventory management software?</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200" i="1" dirty="0">
                <a:solidFill>
                  <a:schemeClr val="accent1">
                    <a:lumMod val="75000"/>
                  </a:schemeClr>
                </a:solidFill>
                <a:effectLst/>
                <a:latin typeface="Calibri" panose="020F0502020204030204" pitchFamily="34" charset="0"/>
                <a:ea typeface="SimSun" panose="02010600030101010101" pitchFamily="2" charset="-122"/>
                <a:cs typeface="Calibri" panose="020F0502020204030204" pitchFamily="34" charset="0"/>
              </a:rPr>
              <a:t>    - Answer: </a:t>
            </a:r>
            <a:r>
              <a:rPr lang="en-US" sz="1200" i="1" dirty="0">
                <a:solidFill>
                  <a:schemeClr val="bg1"/>
                </a:solidFill>
                <a:effectLst/>
                <a:latin typeface="Calibri" panose="020F0502020204030204" pitchFamily="34" charset="0"/>
                <a:ea typeface="SimSun" panose="02010600030101010101" pitchFamily="2" charset="-122"/>
                <a:cs typeface="Calibri" panose="020F0502020204030204" pitchFamily="34" charset="0"/>
              </a:rPr>
              <a:t>Ease of use, accuracy, and scalability.</a:t>
            </a:r>
            <a:endParaRPr lang="en-US" sz="1200" i="1"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200" dirty="0">
                <a:effectLst/>
                <a:latin typeface="Calibri" panose="020F0502020204030204" pitchFamily="34" charset="0"/>
                <a:ea typeface="SimSun" panose="02010600030101010101" pitchFamily="2" charset="-122"/>
                <a:cs typeface="Calibri" panose="020F0502020204030204" pitchFamily="34" charset="0"/>
              </a:rPr>
              <a:t>3. What would make your inventory management process more efficient?</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200" i="1" dirty="0">
                <a:solidFill>
                  <a:schemeClr val="accent1">
                    <a:lumMod val="75000"/>
                  </a:schemeClr>
                </a:solidFill>
                <a:effectLst/>
                <a:latin typeface="Calibri" panose="020F0502020204030204" pitchFamily="34" charset="0"/>
                <a:ea typeface="SimSun" panose="02010600030101010101" pitchFamily="2" charset="-122"/>
                <a:cs typeface="Calibri" panose="020F0502020204030204" pitchFamily="34" charset="0"/>
              </a:rPr>
              <a:t>    - Answer: </a:t>
            </a:r>
            <a:r>
              <a:rPr lang="en-US" sz="1200" i="1" dirty="0">
                <a:solidFill>
                  <a:schemeClr val="bg1"/>
                </a:solidFill>
                <a:effectLst/>
                <a:latin typeface="Calibri" panose="020F0502020204030204" pitchFamily="34" charset="0"/>
                <a:ea typeface="SimSun" panose="02010600030101010101" pitchFamily="2" charset="-122"/>
                <a:cs typeface="Calibri" panose="020F0502020204030204" pitchFamily="34" charset="0"/>
              </a:rPr>
              <a:t>Automation, mobile accessibility, and customizable reporting.</a:t>
            </a:r>
            <a:endParaRPr lang="en-US" sz="1200" i="1"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endParaRPr lang="en-US" dirty="0"/>
          </a:p>
        </p:txBody>
      </p:sp>
      <p:sp>
        <p:nvSpPr>
          <p:cNvPr id="17" name="Subtitle 16">
            <a:extLst>
              <a:ext uri="{FF2B5EF4-FFF2-40B4-BE49-F238E27FC236}">
                <a16:creationId xmlns:a16="http://schemas.microsoft.com/office/drawing/2014/main" id="{0F300D22-F13A-8E54-54E7-43EA2CF81239}"/>
              </a:ext>
            </a:extLst>
          </p:cNvPr>
          <p:cNvSpPr>
            <a:spLocks noGrp="1"/>
          </p:cNvSpPr>
          <p:nvPr>
            <p:ph type="subTitle" idx="3"/>
          </p:nvPr>
        </p:nvSpPr>
        <p:spPr>
          <a:xfrm>
            <a:off x="6920157" y="63190"/>
            <a:ext cx="2175515" cy="4741235"/>
          </a:xfrm>
          <a:ln w="19050">
            <a:solidFill>
              <a:schemeClr val="bg1"/>
            </a:solidFill>
          </a:ln>
        </p:spPr>
        <p:txBody>
          <a:bodyPr/>
          <a:lstStyle/>
          <a:p>
            <a:pPr marL="0" marR="0" indent="0" algn="just">
              <a:lnSpc>
                <a:spcPct val="115000"/>
              </a:lnSpc>
              <a:spcBef>
                <a:spcPts val="0"/>
              </a:spcBef>
              <a:spcAft>
                <a:spcPts val="0"/>
              </a:spcAft>
              <a:buNone/>
            </a:pPr>
            <a:r>
              <a:rPr lang="en-US" sz="1200" b="1" dirty="0">
                <a:solidFill>
                  <a:srgbClr val="FF0000"/>
                </a:solidFill>
                <a:effectLst/>
                <a:latin typeface="Calibri" panose="020F0502020204030204" pitchFamily="34" charset="0"/>
                <a:ea typeface="SimSun" panose="02010600030101010101" pitchFamily="2" charset="-122"/>
                <a:cs typeface="Calibri" panose="020F0502020204030204" pitchFamily="34" charset="0"/>
              </a:rPr>
              <a:t>WHEN?</a:t>
            </a:r>
            <a:r>
              <a:rPr lang="en-US" sz="1200" b="1" dirty="0">
                <a:effectLst/>
                <a:latin typeface="Calibri" panose="020F0502020204030204" pitchFamily="34" charset="0"/>
                <a:ea typeface="SimSun" panose="02010600030101010101" pitchFamily="2" charset="-122"/>
                <a:cs typeface="Calibri" panose="020F0502020204030204" pitchFamily="34" charset="0"/>
              </a:rPr>
              <a:t> (</a:t>
            </a:r>
            <a:r>
              <a:rPr lang="en-US" sz="1200" dirty="0">
                <a:effectLst/>
                <a:latin typeface="Calibri" panose="020F0502020204030204" pitchFamily="34" charset="0"/>
                <a:ea typeface="SimSun" panose="02010600030101010101" pitchFamily="2" charset="-122"/>
                <a:cs typeface="Calibri" panose="020F0502020204030204" pitchFamily="34" charset="0"/>
              </a:rPr>
              <a:t>The idea behind the question </a:t>
            </a:r>
            <a:r>
              <a:rPr lang="en-US" sz="1200" b="1" dirty="0">
                <a:effectLst/>
                <a:latin typeface="Calibri" panose="020F0502020204030204" pitchFamily="34" charset="0"/>
                <a:ea typeface="SimSun" panose="02010600030101010101" pitchFamily="2" charset="-122"/>
                <a:cs typeface="Calibri" panose="020F0502020204030204" pitchFamily="34" charset="0"/>
              </a:rPr>
              <a:t>“When” </a:t>
            </a:r>
            <a:r>
              <a:rPr lang="en-US" sz="1200" dirty="0">
                <a:effectLst/>
                <a:latin typeface="Calibri" panose="020F0502020204030204" pitchFamily="34" charset="0"/>
                <a:ea typeface="SimSun" panose="02010600030101010101" pitchFamily="2" charset="-122"/>
                <a:cs typeface="Calibri" panose="020F0502020204030204" pitchFamily="34" charset="0"/>
              </a:rPr>
              <a:t>is to know the </a:t>
            </a:r>
            <a:r>
              <a:rPr lang="en-US" sz="1200" b="1" dirty="0">
                <a:solidFill>
                  <a:srgbClr val="C00000"/>
                </a:solidFill>
                <a:effectLst/>
                <a:latin typeface="Calibri" panose="020F0502020204030204" pitchFamily="34" charset="0"/>
                <a:ea typeface="SimSun" panose="02010600030101010101" pitchFamily="2" charset="-122"/>
                <a:cs typeface="Calibri" panose="020F0502020204030204" pitchFamily="34" charset="0"/>
              </a:rPr>
              <a:t>Timing and Frequency</a:t>
            </a:r>
            <a:r>
              <a:rPr lang="en-US" sz="1200" b="1" dirty="0">
                <a:effectLst/>
                <a:latin typeface="Calibri" panose="020F0502020204030204" pitchFamily="34" charset="0"/>
                <a:ea typeface="SimSun" panose="02010600030101010101" pitchFamily="2" charset="-122"/>
                <a:cs typeface="Calibri" panose="020F0502020204030204" pitchFamily="34" charset="0"/>
              </a:rPr>
              <a:t>)</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200" dirty="0">
                <a:effectLst/>
                <a:latin typeface="Calibri" panose="020F0502020204030204" pitchFamily="34" charset="0"/>
                <a:ea typeface="SimSun" panose="02010600030101010101" pitchFamily="2" charset="-122"/>
                <a:cs typeface="Calibri" panose="020F0502020204030204" pitchFamily="34" charset="0"/>
              </a:rPr>
              <a:t> </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200" dirty="0">
                <a:effectLst/>
                <a:latin typeface="Calibri" panose="020F0502020204030204" pitchFamily="34" charset="0"/>
                <a:ea typeface="SimSun" panose="02010600030101010101" pitchFamily="2" charset="-122"/>
                <a:cs typeface="Calibri" panose="020F0502020204030204" pitchFamily="34" charset="0"/>
              </a:rPr>
              <a:t>1. When do you typically perform inventory audits or counts?</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200" i="1" dirty="0">
                <a:solidFill>
                  <a:schemeClr val="accent1">
                    <a:lumMod val="75000"/>
                  </a:schemeClr>
                </a:solidFill>
                <a:effectLst/>
                <a:latin typeface="Calibri" panose="020F0502020204030204" pitchFamily="34" charset="0"/>
                <a:ea typeface="SimSun" panose="02010600030101010101" pitchFamily="2" charset="-122"/>
                <a:cs typeface="Calibri" panose="020F0502020204030204" pitchFamily="34" charset="0"/>
              </a:rPr>
              <a:t>    - Answer: </a:t>
            </a:r>
            <a:r>
              <a:rPr lang="en-US" sz="1200" i="1" dirty="0">
                <a:solidFill>
                  <a:schemeClr val="bg1"/>
                </a:solidFill>
                <a:effectLst/>
                <a:latin typeface="Calibri" panose="020F0502020204030204" pitchFamily="34" charset="0"/>
                <a:ea typeface="SimSun" panose="02010600030101010101" pitchFamily="2" charset="-122"/>
                <a:cs typeface="Calibri" panose="020F0502020204030204" pitchFamily="34" charset="0"/>
              </a:rPr>
              <a:t>Quarterly, annually, or after significant inventory changes.</a:t>
            </a:r>
            <a:endParaRPr lang="en-US" sz="1200" i="1"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200" dirty="0">
                <a:effectLst/>
                <a:latin typeface="Calibri" panose="020F0502020204030204" pitchFamily="34" charset="0"/>
                <a:ea typeface="SimSun" panose="02010600030101010101" pitchFamily="2" charset="-122"/>
                <a:cs typeface="Calibri" panose="020F0502020204030204" pitchFamily="34" charset="0"/>
              </a:rPr>
              <a:t>2. How often do you update inventory records?</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200" i="1" dirty="0">
                <a:solidFill>
                  <a:schemeClr val="accent1">
                    <a:lumMod val="75000"/>
                  </a:schemeClr>
                </a:solidFill>
                <a:effectLst/>
                <a:latin typeface="Calibri" panose="020F0502020204030204" pitchFamily="34" charset="0"/>
                <a:ea typeface="SimSun" panose="02010600030101010101" pitchFamily="2" charset="-122"/>
                <a:cs typeface="Calibri" panose="020F0502020204030204" pitchFamily="34" charset="0"/>
              </a:rPr>
              <a:t>    - Answer: </a:t>
            </a:r>
            <a:r>
              <a:rPr lang="en-US" sz="1200" i="1" dirty="0">
                <a:solidFill>
                  <a:schemeClr val="bg1"/>
                </a:solidFill>
                <a:effectLst/>
                <a:latin typeface="Calibri" panose="020F0502020204030204" pitchFamily="34" charset="0"/>
                <a:ea typeface="SimSun" panose="02010600030101010101" pitchFamily="2" charset="-122"/>
                <a:cs typeface="Calibri" panose="020F0502020204030204" pitchFamily="34" charset="0"/>
              </a:rPr>
              <a:t>Daily, weekly, or monthly, depending on sales volume.</a:t>
            </a:r>
            <a:endParaRPr lang="en-US" sz="1200" i="1"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200" dirty="0">
                <a:effectLst/>
                <a:latin typeface="Calibri" panose="020F0502020204030204" pitchFamily="34" charset="0"/>
                <a:ea typeface="SimSun" panose="02010600030101010101" pitchFamily="2" charset="-122"/>
                <a:cs typeface="Calibri" panose="020F0502020204030204" pitchFamily="34" charset="0"/>
              </a:rPr>
              <a:t>3. When do you experience the most inventory management challenges?</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200" i="1" dirty="0">
                <a:solidFill>
                  <a:schemeClr val="accent1">
                    <a:lumMod val="75000"/>
                  </a:schemeClr>
                </a:solidFill>
                <a:effectLst/>
                <a:latin typeface="Calibri" panose="020F0502020204030204" pitchFamily="34" charset="0"/>
                <a:ea typeface="SimSun" panose="02010600030101010101" pitchFamily="2" charset="-122"/>
                <a:cs typeface="Calibri" panose="020F0502020204030204" pitchFamily="34" charset="0"/>
              </a:rPr>
              <a:t>    - Answer: </a:t>
            </a:r>
            <a:r>
              <a:rPr lang="en-US" sz="1200" i="1" dirty="0">
                <a:solidFill>
                  <a:schemeClr val="bg1"/>
                </a:solidFill>
                <a:effectLst/>
                <a:latin typeface="Calibri" panose="020F0502020204030204" pitchFamily="34" charset="0"/>
                <a:ea typeface="SimSun" panose="02010600030101010101" pitchFamily="2" charset="-122"/>
                <a:cs typeface="Calibri" panose="020F0502020204030204" pitchFamily="34" charset="0"/>
              </a:rPr>
              <a:t>During peak sales periods, holidays, or supply chain disruptions.</a:t>
            </a:r>
            <a:endParaRPr lang="en-US" sz="1200" i="1"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p>
            <a:endParaRPr lang="en-US" dirty="0"/>
          </a:p>
        </p:txBody>
      </p:sp>
      <p:sp>
        <p:nvSpPr>
          <p:cNvPr id="20" name="Subtitle 19">
            <a:extLst>
              <a:ext uri="{FF2B5EF4-FFF2-40B4-BE49-F238E27FC236}">
                <a16:creationId xmlns:a16="http://schemas.microsoft.com/office/drawing/2014/main" id="{9747553A-415D-B228-06CF-02D9872E4501}"/>
              </a:ext>
            </a:extLst>
          </p:cNvPr>
          <p:cNvSpPr>
            <a:spLocks noGrp="1"/>
          </p:cNvSpPr>
          <p:nvPr>
            <p:ph type="subTitle" idx="6"/>
          </p:nvPr>
        </p:nvSpPr>
        <p:spPr>
          <a:xfrm>
            <a:off x="2464638" y="56043"/>
            <a:ext cx="2185165" cy="4741235"/>
          </a:xfrm>
          <a:ln w="19050">
            <a:solidFill>
              <a:schemeClr val="bg1"/>
            </a:solidFill>
          </a:ln>
        </p:spPr>
        <p:txBody>
          <a:bodyPr/>
          <a:lstStyle/>
          <a:p>
            <a:pPr marL="0" marR="0" indent="0" algn="just">
              <a:lnSpc>
                <a:spcPct val="115000"/>
              </a:lnSpc>
              <a:spcBef>
                <a:spcPts val="0"/>
              </a:spcBef>
              <a:spcAft>
                <a:spcPts val="0"/>
              </a:spcAft>
              <a:buNone/>
            </a:pPr>
            <a:r>
              <a:rPr lang="en-US" sz="1100" b="1" dirty="0">
                <a:solidFill>
                  <a:srgbClr val="C00000"/>
                </a:solidFill>
                <a:effectLst/>
                <a:latin typeface="Calibri" panose="020F0502020204030204" pitchFamily="34" charset="0"/>
                <a:ea typeface="SimSun" panose="02010600030101010101" pitchFamily="2" charset="-122"/>
                <a:cs typeface="Calibri" panose="020F0502020204030204" pitchFamily="34" charset="0"/>
              </a:rPr>
              <a:t>HOW?</a:t>
            </a:r>
            <a:r>
              <a:rPr lang="en-US" sz="1050" b="1" dirty="0">
                <a:effectLst/>
                <a:latin typeface="Calibri" panose="020F0502020204030204" pitchFamily="34" charset="0"/>
                <a:ea typeface="SimSun" panose="02010600030101010101" pitchFamily="2" charset="-122"/>
                <a:cs typeface="Calibri" panose="020F0502020204030204" pitchFamily="34" charset="0"/>
              </a:rPr>
              <a:t> </a:t>
            </a:r>
            <a:r>
              <a:rPr lang="en-US" sz="1100" b="1" dirty="0">
                <a:effectLst/>
                <a:latin typeface="Calibri" panose="020F0502020204030204" pitchFamily="34" charset="0"/>
                <a:ea typeface="SimSun" panose="02010600030101010101" pitchFamily="2" charset="-122"/>
                <a:cs typeface="Calibri" panose="020F0502020204030204" pitchFamily="34" charset="0"/>
              </a:rPr>
              <a:t>(</a:t>
            </a:r>
            <a:r>
              <a:rPr lang="en-US" sz="1100" dirty="0">
                <a:effectLst/>
                <a:latin typeface="Calibri" panose="020F0502020204030204" pitchFamily="34" charset="0"/>
                <a:ea typeface="SimSun" panose="02010600030101010101" pitchFamily="2" charset="-122"/>
                <a:cs typeface="Calibri" panose="020F0502020204030204" pitchFamily="34" charset="0"/>
              </a:rPr>
              <a:t>The idea behind the question </a:t>
            </a:r>
            <a:r>
              <a:rPr lang="en-US" sz="1100" b="1" dirty="0">
                <a:solidFill>
                  <a:schemeClr val="bg1"/>
                </a:solidFill>
                <a:effectLst/>
                <a:latin typeface="Calibri" panose="020F0502020204030204" pitchFamily="34" charset="0"/>
                <a:ea typeface="SimSun" panose="02010600030101010101" pitchFamily="2" charset="-122"/>
                <a:cs typeface="Calibri" panose="020F0502020204030204" pitchFamily="34" charset="0"/>
              </a:rPr>
              <a:t>“How”</a:t>
            </a:r>
            <a:r>
              <a:rPr lang="en-US" sz="11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 </a:t>
            </a:r>
            <a:r>
              <a:rPr lang="en-US" sz="1100" dirty="0">
                <a:effectLst/>
                <a:latin typeface="Calibri" panose="020F0502020204030204" pitchFamily="34" charset="0"/>
                <a:ea typeface="SimSun" panose="02010600030101010101" pitchFamily="2" charset="-122"/>
                <a:cs typeface="Calibri" panose="020F0502020204030204" pitchFamily="34" charset="0"/>
              </a:rPr>
              <a:t>is to understand their </a:t>
            </a:r>
            <a:r>
              <a:rPr lang="en-US" sz="1100" b="1" dirty="0">
                <a:solidFill>
                  <a:srgbClr val="C00000"/>
                </a:solidFill>
                <a:effectLst/>
                <a:latin typeface="Calibri" panose="020F0502020204030204" pitchFamily="34" charset="0"/>
                <a:ea typeface="SimSun" panose="02010600030101010101" pitchFamily="2" charset="-122"/>
                <a:cs typeface="Calibri" panose="020F0502020204030204" pitchFamily="34" charset="0"/>
              </a:rPr>
              <a:t>Current Behaviors and Workarounds</a:t>
            </a:r>
            <a:r>
              <a:rPr lang="en-US" sz="1100" b="1" dirty="0">
                <a:solidFill>
                  <a:schemeClr val="bg1"/>
                </a:solidFill>
                <a:effectLst/>
                <a:latin typeface="Calibri" panose="020F0502020204030204" pitchFamily="34" charset="0"/>
                <a:ea typeface="SimSun" panose="02010600030101010101" pitchFamily="2" charset="-122"/>
                <a:cs typeface="Calibri" panose="020F0502020204030204" pitchFamily="34" charset="0"/>
              </a:rPr>
              <a:t>)</a:t>
            </a:r>
          </a:p>
          <a:p>
            <a:pPr marL="0" marR="0" indent="0" algn="just">
              <a:lnSpc>
                <a:spcPct val="115000"/>
              </a:lnSpc>
              <a:spcBef>
                <a:spcPts val="0"/>
              </a:spcBef>
              <a:spcAft>
                <a:spcPts val="0"/>
              </a:spcAft>
              <a:buNone/>
            </a:pPr>
            <a:br>
              <a:rPr lang="en-US" sz="900" b="1" dirty="0">
                <a:solidFill>
                  <a:srgbClr val="C00000"/>
                </a:solidFill>
                <a:effectLst/>
                <a:latin typeface="Calibri" panose="020F0502020204030204" pitchFamily="34" charset="0"/>
                <a:ea typeface="SimSun" panose="02010600030101010101" pitchFamily="2" charset="-122"/>
                <a:cs typeface="Times New Roman" panose="02020603050405020304" pitchFamily="18" charset="0"/>
              </a:rPr>
            </a:br>
            <a:r>
              <a:rPr lang="en-US" sz="1200" dirty="0">
                <a:effectLst/>
                <a:latin typeface="Calibri" panose="020F0502020204030204" pitchFamily="34" charset="0"/>
                <a:ea typeface="SimSun" panose="02010600030101010101" pitchFamily="2" charset="-122"/>
                <a:cs typeface="Calibri" panose="020F0502020204030204" pitchFamily="34" charset="0"/>
              </a:rPr>
              <a:t>1. How do you currently manage inventory?</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200" i="1" dirty="0">
                <a:solidFill>
                  <a:schemeClr val="tx2">
                    <a:lumMod val="75000"/>
                  </a:schemeClr>
                </a:solidFill>
                <a:effectLst/>
                <a:latin typeface="Calibri" panose="020F0502020204030204" pitchFamily="34" charset="0"/>
                <a:ea typeface="SimSun" panose="02010600030101010101" pitchFamily="2" charset="-122"/>
                <a:cs typeface="Calibri" panose="020F0502020204030204" pitchFamily="34" charset="0"/>
              </a:rPr>
              <a:t>    - </a:t>
            </a:r>
            <a:r>
              <a:rPr lang="en-US" sz="1200" i="1" dirty="0">
                <a:solidFill>
                  <a:schemeClr val="accent1">
                    <a:lumMod val="75000"/>
                  </a:schemeClr>
                </a:solidFill>
                <a:effectLst/>
                <a:latin typeface="Calibri" panose="020F0502020204030204" pitchFamily="34" charset="0"/>
                <a:ea typeface="SimSun" panose="02010600030101010101" pitchFamily="2" charset="-122"/>
                <a:cs typeface="Calibri" panose="020F0502020204030204" pitchFamily="34" charset="0"/>
              </a:rPr>
              <a:t>Answer: </a:t>
            </a:r>
            <a:r>
              <a:rPr lang="en-US" sz="1200" i="1" dirty="0">
                <a:solidFill>
                  <a:schemeClr val="bg1"/>
                </a:solidFill>
                <a:effectLst/>
                <a:latin typeface="Calibri" panose="020F0502020204030204" pitchFamily="34" charset="0"/>
                <a:ea typeface="SimSun" panose="02010600030101010101" pitchFamily="2" charset="-122"/>
                <a:cs typeface="Calibri" panose="020F0502020204030204" pitchFamily="34" charset="0"/>
              </a:rPr>
              <a:t>Spreadsheets, manual counting, and periodic audits.</a:t>
            </a:r>
            <a:endParaRPr lang="en-US" sz="1200" i="1"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200" dirty="0">
                <a:effectLst/>
                <a:latin typeface="Calibri" panose="020F0502020204030204" pitchFamily="34" charset="0"/>
                <a:ea typeface="SimSun" panose="02010600030101010101" pitchFamily="2" charset="-122"/>
                <a:cs typeface="Calibri" panose="020F0502020204030204" pitchFamily="34" charset="0"/>
              </a:rPr>
              <a:t>2. What tools or software do you use for inventory management?</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200" i="1" dirty="0">
                <a:solidFill>
                  <a:schemeClr val="tx2">
                    <a:lumMod val="75000"/>
                  </a:schemeClr>
                </a:solidFill>
                <a:effectLst/>
                <a:latin typeface="Calibri" panose="020F0502020204030204" pitchFamily="34" charset="0"/>
                <a:ea typeface="SimSun" panose="02010600030101010101" pitchFamily="2" charset="-122"/>
                <a:cs typeface="Calibri" panose="020F0502020204030204" pitchFamily="34" charset="0"/>
              </a:rPr>
              <a:t>    - </a:t>
            </a:r>
            <a:r>
              <a:rPr lang="en-US" sz="1200" i="1" dirty="0">
                <a:solidFill>
                  <a:schemeClr val="accent1">
                    <a:lumMod val="75000"/>
                  </a:schemeClr>
                </a:solidFill>
                <a:effectLst/>
                <a:latin typeface="Calibri" panose="020F0502020204030204" pitchFamily="34" charset="0"/>
                <a:ea typeface="SimSun" panose="02010600030101010101" pitchFamily="2" charset="-122"/>
                <a:cs typeface="Calibri" panose="020F0502020204030204" pitchFamily="34" charset="0"/>
              </a:rPr>
              <a:t>Answer: </a:t>
            </a:r>
            <a:r>
              <a:rPr lang="en-US" sz="1200" i="1" dirty="0">
                <a:solidFill>
                  <a:schemeClr val="bg1"/>
                </a:solidFill>
                <a:effectLst/>
                <a:latin typeface="Calibri" panose="020F0502020204030204" pitchFamily="34" charset="0"/>
                <a:ea typeface="SimSun" panose="02010600030101010101" pitchFamily="2" charset="-122"/>
                <a:cs typeface="Calibri" panose="020F0502020204030204" pitchFamily="34" charset="0"/>
              </a:rPr>
              <a:t>Basic accounting software, spreadsheets, or legacy inventory systems.</a:t>
            </a:r>
            <a:endParaRPr lang="en-US" sz="1200" i="1"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200" dirty="0">
                <a:effectLst/>
                <a:latin typeface="Calibri" panose="020F0502020204030204" pitchFamily="34" charset="0"/>
                <a:ea typeface="SimSun" panose="02010600030101010101" pitchFamily="2" charset="-122"/>
                <a:cs typeface="Calibri" panose="020F0502020204030204" pitchFamily="34" charset="0"/>
              </a:rPr>
              <a:t>3. How do you handle inventory discrepancies or errors?</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200" dirty="0">
                <a:solidFill>
                  <a:schemeClr val="tx2">
                    <a:lumMod val="75000"/>
                  </a:schemeClr>
                </a:solidFill>
                <a:effectLst/>
                <a:latin typeface="Calibri" panose="020F0502020204030204" pitchFamily="34" charset="0"/>
                <a:ea typeface="SimSun" panose="02010600030101010101" pitchFamily="2" charset="-122"/>
                <a:cs typeface="Calibri" panose="020F0502020204030204" pitchFamily="34" charset="0"/>
              </a:rPr>
              <a:t>    </a:t>
            </a:r>
            <a:r>
              <a:rPr lang="en-US" sz="1200" i="1" dirty="0">
                <a:solidFill>
                  <a:schemeClr val="tx2">
                    <a:lumMod val="75000"/>
                  </a:schemeClr>
                </a:solidFill>
                <a:effectLst/>
                <a:latin typeface="Calibri" panose="020F0502020204030204" pitchFamily="34" charset="0"/>
                <a:ea typeface="SimSun" panose="02010600030101010101" pitchFamily="2" charset="-122"/>
                <a:cs typeface="Calibri" panose="020F0502020204030204" pitchFamily="34" charset="0"/>
              </a:rPr>
              <a:t>- </a:t>
            </a:r>
            <a:r>
              <a:rPr lang="en-US" sz="1200" i="1" dirty="0">
                <a:solidFill>
                  <a:schemeClr val="accent1">
                    <a:lumMod val="75000"/>
                  </a:schemeClr>
                </a:solidFill>
                <a:effectLst/>
                <a:latin typeface="Calibri" panose="020F0502020204030204" pitchFamily="34" charset="0"/>
                <a:ea typeface="SimSun" panose="02010600030101010101" pitchFamily="2" charset="-122"/>
                <a:cs typeface="Calibri" panose="020F0502020204030204" pitchFamily="34" charset="0"/>
              </a:rPr>
              <a:t>Answer:</a:t>
            </a:r>
            <a:r>
              <a:rPr lang="en-US" sz="1200" i="1" dirty="0">
                <a:solidFill>
                  <a:srgbClr val="CC3300"/>
                </a:solidFill>
                <a:effectLst/>
                <a:latin typeface="Calibri" panose="020F0502020204030204" pitchFamily="34" charset="0"/>
                <a:ea typeface="SimSun" panose="02010600030101010101" pitchFamily="2" charset="-122"/>
                <a:cs typeface="Calibri" panose="020F0502020204030204" pitchFamily="34" charset="0"/>
              </a:rPr>
              <a:t> </a:t>
            </a:r>
            <a:r>
              <a:rPr lang="en-US" sz="1200" i="1" dirty="0">
                <a:solidFill>
                  <a:schemeClr val="bg1"/>
                </a:solidFill>
                <a:effectLst/>
                <a:latin typeface="Calibri" panose="020F0502020204030204" pitchFamily="34" charset="0"/>
                <a:ea typeface="SimSun" panose="02010600030101010101" pitchFamily="2" charset="-122"/>
                <a:cs typeface="Calibri" panose="020F0502020204030204" pitchFamily="34" charset="0"/>
              </a:rPr>
              <a:t>Manual reconciliation, adjustments, and sometimes write-offs</a:t>
            </a:r>
            <a:r>
              <a:rPr lang="en-US" sz="12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a:t>
            </a:r>
            <a:endParaRPr lang="en-US" sz="12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endParaRPr lang="en-US" dirty="0"/>
          </a:p>
        </p:txBody>
      </p:sp>
      <p:pic>
        <p:nvPicPr>
          <p:cNvPr id="23" name="Image 0" descr="preencoded.png">
            <a:extLst>
              <a:ext uri="{FF2B5EF4-FFF2-40B4-BE49-F238E27FC236}">
                <a16:creationId xmlns:a16="http://schemas.microsoft.com/office/drawing/2014/main" id="{6B959A3B-E5D9-8475-1FCE-FE11AD9BEDD5}"/>
              </a:ext>
            </a:extLst>
          </p:cNvPr>
          <p:cNvPicPr>
            <a:picLocks noChangeAspect="1"/>
          </p:cNvPicPr>
          <p:nvPr/>
        </p:nvPicPr>
        <p:blipFill>
          <a:blip r:embed="rId3"/>
          <a:stretch>
            <a:fillRect/>
          </a:stretch>
        </p:blipFill>
        <p:spPr>
          <a:xfrm>
            <a:off x="14289" y="915174"/>
            <a:ext cx="2338136" cy="4228325"/>
          </a:xfrm>
          <a:prstGeom prst="rect">
            <a:avLst/>
          </a:prstGeom>
        </p:spPr>
      </p:pic>
      <p:sp>
        <p:nvSpPr>
          <p:cNvPr id="24" name="TextBox 23">
            <a:extLst>
              <a:ext uri="{FF2B5EF4-FFF2-40B4-BE49-F238E27FC236}">
                <a16:creationId xmlns:a16="http://schemas.microsoft.com/office/drawing/2014/main" id="{33F992E7-4ECA-A358-E377-FA177230A989}"/>
              </a:ext>
            </a:extLst>
          </p:cNvPr>
          <p:cNvSpPr txBox="1"/>
          <p:nvPr/>
        </p:nvSpPr>
        <p:spPr>
          <a:xfrm>
            <a:off x="384084" y="63190"/>
            <a:ext cx="1416141" cy="646331"/>
          </a:xfrm>
          <a:prstGeom prst="rect">
            <a:avLst/>
          </a:prstGeom>
          <a:noFill/>
        </p:spPr>
        <p:txBody>
          <a:bodyPr wrap="square" rtlCol="0">
            <a:spAutoFit/>
          </a:bodyPr>
          <a:lstStyle/>
          <a:p>
            <a:r>
              <a:rPr lang="en-US" sz="1800" dirty="0">
                <a:solidFill>
                  <a:schemeClr val="bg1"/>
                </a:solidFill>
              </a:rPr>
              <a:t>Interactive Discussions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5C25594-7238-B281-4C21-22774F447125}"/>
              </a:ext>
            </a:extLst>
          </p:cNvPr>
          <p:cNvPicPr>
            <a:picLocks noChangeAspect="1"/>
          </p:cNvPicPr>
          <p:nvPr/>
        </p:nvPicPr>
        <p:blipFill>
          <a:blip r:embed="rId3"/>
          <a:stretch>
            <a:fillRect/>
          </a:stretch>
        </p:blipFill>
        <p:spPr>
          <a:xfrm>
            <a:off x="-1" y="11330"/>
            <a:ext cx="5716859" cy="1914055"/>
          </a:xfrm>
          <a:prstGeom prst="rect">
            <a:avLst/>
          </a:prstGeom>
        </p:spPr>
      </p:pic>
      <p:pic>
        <p:nvPicPr>
          <p:cNvPr id="15" name="Picture 14">
            <a:extLst>
              <a:ext uri="{FF2B5EF4-FFF2-40B4-BE49-F238E27FC236}">
                <a16:creationId xmlns:a16="http://schemas.microsoft.com/office/drawing/2014/main" id="{93798EED-7FA8-B2FC-400C-BCB4993EDF90}"/>
              </a:ext>
            </a:extLst>
          </p:cNvPr>
          <p:cNvPicPr>
            <a:picLocks noChangeAspect="1"/>
          </p:cNvPicPr>
          <p:nvPr/>
        </p:nvPicPr>
        <p:blipFill>
          <a:blip r:embed="rId4"/>
          <a:stretch>
            <a:fillRect/>
          </a:stretch>
        </p:blipFill>
        <p:spPr>
          <a:xfrm>
            <a:off x="7768335" y="0"/>
            <a:ext cx="1674206" cy="1628078"/>
          </a:xfrm>
          <a:prstGeom prst="rect">
            <a:avLst/>
          </a:prstGeom>
        </p:spPr>
      </p:pic>
      <p:sp>
        <p:nvSpPr>
          <p:cNvPr id="5" name="Subtitle 4">
            <a:extLst>
              <a:ext uri="{FF2B5EF4-FFF2-40B4-BE49-F238E27FC236}">
                <a16:creationId xmlns:a16="http://schemas.microsoft.com/office/drawing/2014/main" id="{DB097BEE-568F-B661-A5C0-68A3E8B108A2}"/>
              </a:ext>
            </a:extLst>
          </p:cNvPr>
          <p:cNvSpPr>
            <a:spLocks noGrp="1"/>
          </p:cNvSpPr>
          <p:nvPr>
            <p:ph type="subTitle" idx="1"/>
          </p:nvPr>
        </p:nvSpPr>
        <p:spPr>
          <a:xfrm>
            <a:off x="2924227" y="1918639"/>
            <a:ext cx="2425681" cy="3254338"/>
          </a:xfrm>
        </p:spPr>
        <p:txBody>
          <a:bodyPr/>
          <a:lstStyle/>
          <a:p>
            <a:pPr marL="0" marR="0" algn="l">
              <a:lnSpc>
                <a:spcPct val="115000"/>
              </a:lnSpc>
              <a:spcBef>
                <a:spcPts val="0"/>
              </a:spcBef>
              <a:spcAft>
                <a:spcPts val="0"/>
              </a:spcAft>
            </a:pPr>
            <a:r>
              <a:rPr lang="en-US" sz="1050" b="1"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rPr>
              <a:t>2. PERFORMANCE METRICS</a:t>
            </a:r>
          </a:p>
          <a:p>
            <a:pPr marL="0" marR="0" algn="l">
              <a:lnSpc>
                <a:spcPct val="115000"/>
              </a:lnSpc>
              <a:spcBef>
                <a:spcPts val="0"/>
              </a:spcBef>
              <a:spcAft>
                <a:spcPts val="0"/>
              </a:spcAft>
              <a:buFont typeface="Wingdings" panose="05000000000000000000" pitchFamily="2" charset="2"/>
              <a:buChar char="v"/>
            </a:pPr>
            <a:r>
              <a:rPr lang="en-US" sz="1000" dirty="0">
                <a:effectLst/>
                <a:latin typeface="Calibri" panose="020F0502020204030204" pitchFamily="34" charset="0"/>
                <a:ea typeface="SimSun" panose="02010600030101010101" pitchFamily="2" charset="-122"/>
                <a:cs typeface="Times New Roman" panose="02020603050405020304" pitchFamily="18" charset="0"/>
              </a:rPr>
              <a:t> </a:t>
            </a:r>
            <a:r>
              <a:rPr lang="en-US" sz="1000" b="1" dirty="0">
                <a:effectLst/>
                <a:latin typeface="Calibri" panose="020F0502020204030204" pitchFamily="34" charset="0"/>
                <a:ea typeface="SimSun" panose="02010600030101010101" pitchFamily="2" charset="-122"/>
                <a:cs typeface="Times New Roman" panose="02020603050405020304" pitchFamily="18" charset="0"/>
              </a:rPr>
              <a:t>System Uptime:</a:t>
            </a:r>
            <a:r>
              <a:rPr lang="en-US" sz="1000" dirty="0">
                <a:effectLst/>
                <a:latin typeface="Calibri" panose="020F0502020204030204" pitchFamily="34" charset="0"/>
                <a:ea typeface="SimSun" panose="02010600030101010101" pitchFamily="2" charset="-122"/>
                <a:cs typeface="Times New Roman" panose="02020603050405020304" pitchFamily="18" charset="0"/>
              </a:rPr>
              <a:t> Percentage of time the system is operational and available.</a:t>
            </a:r>
          </a:p>
          <a:p>
            <a:pPr marL="0" marR="0" algn="l">
              <a:lnSpc>
                <a:spcPct val="115000"/>
              </a:lnSpc>
              <a:spcBef>
                <a:spcPts val="0"/>
              </a:spcBef>
              <a:spcAft>
                <a:spcPts val="0"/>
              </a:spcAft>
              <a:buFont typeface="Wingdings" panose="05000000000000000000" pitchFamily="2" charset="2"/>
              <a:buChar char="v"/>
            </a:pPr>
            <a:r>
              <a:rPr lang="en-US" sz="1000" b="1" dirty="0">
                <a:effectLst/>
                <a:latin typeface="Calibri" panose="020F0502020204030204" pitchFamily="34" charset="0"/>
                <a:ea typeface="SimSun" panose="02010600030101010101" pitchFamily="2" charset="-122"/>
                <a:cs typeface="Times New Roman" panose="02020603050405020304" pitchFamily="18" charset="0"/>
              </a:rPr>
              <a:t>Page Load Times:</a:t>
            </a:r>
            <a:r>
              <a:rPr lang="en-US" sz="1000" dirty="0">
                <a:effectLst/>
                <a:latin typeface="Calibri" panose="020F0502020204030204" pitchFamily="34" charset="0"/>
                <a:ea typeface="SimSun" panose="02010600030101010101" pitchFamily="2" charset="-122"/>
                <a:cs typeface="Times New Roman" panose="02020603050405020304" pitchFamily="18" charset="0"/>
              </a:rPr>
              <a:t> Speed at which pages load, especially for inventory-heavy pages.</a:t>
            </a:r>
          </a:p>
          <a:p>
            <a:pPr marL="0" marR="0" algn="l">
              <a:lnSpc>
                <a:spcPct val="115000"/>
              </a:lnSpc>
              <a:spcBef>
                <a:spcPts val="0"/>
              </a:spcBef>
              <a:spcAft>
                <a:spcPts val="0"/>
              </a:spcAft>
              <a:buFont typeface="Wingdings" panose="05000000000000000000" pitchFamily="2" charset="2"/>
              <a:buChar char="v"/>
            </a:pPr>
            <a:r>
              <a:rPr lang="en-US" sz="1000" b="1" dirty="0">
                <a:effectLst/>
                <a:latin typeface="Calibri" panose="020F0502020204030204" pitchFamily="34" charset="0"/>
                <a:ea typeface="SimSun" panose="02010600030101010101" pitchFamily="2" charset="-122"/>
                <a:cs typeface="Times New Roman" panose="02020603050405020304" pitchFamily="18" charset="0"/>
              </a:rPr>
              <a:t>Error Rates:</a:t>
            </a:r>
            <a:r>
              <a:rPr lang="en-US" sz="1000" dirty="0">
                <a:effectLst/>
                <a:latin typeface="Calibri" panose="020F0502020204030204" pitchFamily="34" charset="0"/>
                <a:ea typeface="SimSun" panose="02010600030101010101" pitchFamily="2" charset="-122"/>
                <a:cs typeface="Times New Roman" panose="02020603050405020304" pitchFamily="18" charset="0"/>
              </a:rPr>
              <a:t> Frequency and types of errors occurring.</a:t>
            </a:r>
          </a:p>
          <a:p>
            <a:pPr marL="0" marR="0" algn="l">
              <a:lnSpc>
                <a:spcPct val="115000"/>
              </a:lnSpc>
              <a:spcBef>
                <a:spcPts val="0"/>
              </a:spcBef>
              <a:spcAft>
                <a:spcPts val="0"/>
              </a:spcAft>
              <a:buFont typeface="Wingdings" panose="05000000000000000000" pitchFamily="2" charset="2"/>
              <a:buChar char="v"/>
            </a:pPr>
            <a:r>
              <a:rPr lang="en-US" sz="1000" b="1" dirty="0">
                <a:effectLst/>
                <a:latin typeface="Calibri" panose="020F0502020204030204" pitchFamily="34" charset="0"/>
                <a:ea typeface="SimSun" panose="02010600030101010101" pitchFamily="2" charset="-122"/>
                <a:cs typeface="Times New Roman" panose="02020603050405020304" pitchFamily="18" charset="0"/>
              </a:rPr>
              <a:t>API Response Times:</a:t>
            </a:r>
            <a:r>
              <a:rPr lang="en-US" sz="1000" dirty="0">
                <a:effectLst/>
                <a:latin typeface="Calibri" panose="020F0502020204030204" pitchFamily="34" charset="0"/>
                <a:ea typeface="SimSun" panose="02010600030101010101" pitchFamily="2" charset="-122"/>
                <a:cs typeface="Times New Roman" panose="02020603050405020304" pitchFamily="18" charset="0"/>
              </a:rPr>
              <a:t> For integrations, monitor how quickly API requests are processed.</a:t>
            </a:r>
          </a:p>
          <a:p>
            <a:pPr marL="0" marR="0" algn="l">
              <a:lnSpc>
                <a:spcPct val="115000"/>
              </a:lnSpc>
              <a:spcBef>
                <a:spcPts val="0"/>
              </a:spcBef>
              <a:spcAft>
                <a:spcPts val="0"/>
              </a:spcAft>
            </a:pPr>
            <a:r>
              <a:rPr lang="en-US" sz="1000" dirty="0">
                <a:effectLst/>
                <a:latin typeface="Calibri" panose="020F0502020204030204" pitchFamily="34" charset="0"/>
                <a:ea typeface="SimSun" panose="02010600030101010101" pitchFamily="2" charset="-122"/>
                <a:cs typeface="Times New Roman" panose="02020603050405020304" pitchFamily="18" charset="0"/>
              </a:rPr>
              <a:t> </a:t>
            </a:r>
          </a:p>
          <a:p>
            <a:pPr marL="0" marR="0" algn="l">
              <a:lnSpc>
                <a:spcPct val="115000"/>
              </a:lnSpc>
              <a:spcBef>
                <a:spcPts val="0"/>
              </a:spcBef>
              <a:spcAft>
                <a:spcPts val="0"/>
              </a:spcAft>
            </a:pPr>
            <a:r>
              <a:rPr lang="en-US" sz="1000" b="1" dirty="0">
                <a:effectLst/>
                <a:latin typeface="Calibri" panose="020F0502020204030204" pitchFamily="34" charset="0"/>
                <a:ea typeface="SimSun" panose="02010600030101010101" pitchFamily="2" charset="-122"/>
                <a:cs typeface="Times New Roman" panose="02020603050405020304" pitchFamily="18" charset="0"/>
              </a:rPr>
              <a:t>Iteration:</a:t>
            </a:r>
            <a:r>
              <a:rPr lang="en-US" sz="1000" dirty="0">
                <a:effectLst/>
                <a:latin typeface="Calibri" panose="020F0502020204030204" pitchFamily="34" charset="0"/>
                <a:ea typeface="SimSun" panose="02010600030101010101" pitchFamily="2" charset="-122"/>
                <a:cs typeface="Times New Roman" panose="02020603050405020304" pitchFamily="18" charset="0"/>
              </a:rPr>
              <a:t> If performance metrics fall below acceptable thresholds, work on optimizing code, reviewing server capacity, and checking for any bottlenecks in the database or integrations.</a:t>
            </a:r>
          </a:p>
          <a:p>
            <a:pPr marL="0" marR="0" algn="l">
              <a:lnSpc>
                <a:spcPct val="115000"/>
              </a:lnSpc>
              <a:spcBef>
                <a:spcPts val="0"/>
              </a:spcBef>
              <a:spcAft>
                <a:spcPts val="0"/>
              </a:spcAft>
            </a:pPr>
            <a:r>
              <a:rPr lang="en-US" sz="2400" dirty="0">
                <a:effectLst/>
                <a:latin typeface="Calibri" panose="020F0502020204030204" pitchFamily="34" charset="0"/>
                <a:ea typeface="SimSun" panose="02010600030101010101" pitchFamily="2" charset="-122"/>
                <a:cs typeface="Times New Roman" panose="02020603050405020304" pitchFamily="18" charset="0"/>
              </a:rPr>
              <a:t> </a:t>
            </a:r>
          </a:p>
          <a:p>
            <a:endParaRPr lang="en-US" b="1" dirty="0"/>
          </a:p>
        </p:txBody>
      </p:sp>
      <p:sp>
        <p:nvSpPr>
          <p:cNvPr id="7" name="Subtitle 6">
            <a:extLst>
              <a:ext uri="{FF2B5EF4-FFF2-40B4-BE49-F238E27FC236}">
                <a16:creationId xmlns:a16="http://schemas.microsoft.com/office/drawing/2014/main" id="{6D03E1E9-3BD2-DE02-5FA9-0085B44D262E}"/>
              </a:ext>
            </a:extLst>
          </p:cNvPr>
          <p:cNvSpPr>
            <a:spLocks noGrp="1"/>
          </p:cNvSpPr>
          <p:nvPr>
            <p:ph type="subTitle" idx="3"/>
          </p:nvPr>
        </p:nvSpPr>
        <p:spPr>
          <a:xfrm>
            <a:off x="5613815" y="2168488"/>
            <a:ext cx="2692688" cy="2754641"/>
          </a:xfrm>
        </p:spPr>
        <p:txBody>
          <a:bodyPr/>
          <a:lstStyle/>
          <a:p>
            <a:pPr marL="0" marR="0" algn="l">
              <a:lnSpc>
                <a:spcPct val="115000"/>
              </a:lnSpc>
              <a:spcBef>
                <a:spcPts val="0"/>
              </a:spcBef>
              <a:spcAft>
                <a:spcPts val="0"/>
              </a:spcAft>
            </a:pPr>
            <a:r>
              <a:rPr lang="en-US" sz="1050" b="1"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rPr>
              <a:t>3. INVENTORY MANAGEMENT METRICS</a:t>
            </a:r>
            <a:endParaRPr lang="en-US" sz="1050"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0" marR="0" algn="l">
              <a:lnSpc>
                <a:spcPct val="115000"/>
              </a:lnSpc>
              <a:spcBef>
                <a:spcPts val="0"/>
              </a:spcBef>
              <a:spcAft>
                <a:spcPts val="0"/>
              </a:spcAft>
              <a:buFont typeface="Wingdings" panose="05000000000000000000" pitchFamily="2" charset="2"/>
              <a:buChar char="v"/>
            </a:pPr>
            <a:r>
              <a:rPr lang="en-US" sz="1000" b="1" dirty="0">
                <a:effectLst/>
                <a:latin typeface="Calibri" panose="020F0502020204030204" pitchFamily="34" charset="0"/>
                <a:ea typeface="SimSun" panose="02010600030101010101" pitchFamily="2" charset="-122"/>
                <a:cs typeface="Times New Roman" panose="02020603050405020304" pitchFamily="18" charset="0"/>
              </a:rPr>
              <a:t>Stock Accuracy:</a:t>
            </a:r>
            <a:r>
              <a:rPr lang="en-US" sz="1000" dirty="0">
                <a:effectLst/>
                <a:latin typeface="Calibri" panose="020F0502020204030204" pitchFamily="34" charset="0"/>
                <a:ea typeface="SimSun" panose="02010600030101010101" pitchFamily="2" charset="-122"/>
                <a:cs typeface="Times New Roman" panose="02020603050405020304" pitchFamily="18" charset="0"/>
              </a:rPr>
              <a:t> The alignment between reported and actual stock levels.</a:t>
            </a:r>
          </a:p>
          <a:p>
            <a:pPr marL="0" marR="0" algn="l">
              <a:lnSpc>
                <a:spcPct val="115000"/>
              </a:lnSpc>
              <a:spcBef>
                <a:spcPts val="0"/>
              </a:spcBef>
              <a:spcAft>
                <a:spcPts val="0"/>
              </a:spcAft>
              <a:buFont typeface="Wingdings" panose="05000000000000000000" pitchFamily="2" charset="2"/>
              <a:buChar char="v"/>
            </a:pPr>
            <a:r>
              <a:rPr lang="en-US" sz="1000" b="1" dirty="0">
                <a:effectLst/>
                <a:latin typeface="Calibri" panose="020F0502020204030204" pitchFamily="34" charset="0"/>
                <a:ea typeface="SimSun" panose="02010600030101010101" pitchFamily="2" charset="-122"/>
                <a:cs typeface="Times New Roman" panose="02020603050405020304" pitchFamily="18" charset="0"/>
              </a:rPr>
              <a:t>Inventory Turnover: </a:t>
            </a:r>
            <a:r>
              <a:rPr lang="en-US" sz="1000" dirty="0">
                <a:effectLst/>
                <a:latin typeface="Calibri" panose="020F0502020204030204" pitchFamily="34" charset="0"/>
                <a:ea typeface="SimSun" panose="02010600030101010101" pitchFamily="2" charset="-122"/>
                <a:cs typeface="Times New Roman" panose="02020603050405020304" pitchFamily="18" charset="0"/>
              </a:rPr>
              <a:t>How often inventory is sold and replaced.</a:t>
            </a:r>
          </a:p>
          <a:p>
            <a:pPr marL="0" marR="0" algn="l">
              <a:lnSpc>
                <a:spcPct val="115000"/>
              </a:lnSpc>
              <a:spcBef>
                <a:spcPts val="0"/>
              </a:spcBef>
              <a:spcAft>
                <a:spcPts val="0"/>
              </a:spcAft>
              <a:buFont typeface="Wingdings" panose="05000000000000000000" pitchFamily="2" charset="2"/>
              <a:buChar char="v"/>
            </a:pPr>
            <a:r>
              <a:rPr lang="en-US" sz="1000" b="1" dirty="0">
                <a:effectLst/>
                <a:latin typeface="Calibri" panose="020F0502020204030204" pitchFamily="34" charset="0"/>
                <a:ea typeface="SimSun" panose="02010600030101010101" pitchFamily="2" charset="-122"/>
                <a:cs typeface="Times New Roman" panose="02020603050405020304" pitchFamily="18" charset="0"/>
              </a:rPr>
              <a:t>Order Fulfillment Rate: </a:t>
            </a:r>
            <a:r>
              <a:rPr lang="en-US" sz="1000" dirty="0">
                <a:effectLst/>
                <a:latin typeface="Calibri" panose="020F0502020204030204" pitchFamily="34" charset="0"/>
                <a:ea typeface="SimSun" panose="02010600030101010101" pitchFamily="2" charset="-122"/>
                <a:cs typeface="Times New Roman" panose="02020603050405020304" pitchFamily="18" charset="0"/>
              </a:rPr>
              <a:t>The speed and accuracy of order processing and fulfillment.</a:t>
            </a:r>
          </a:p>
          <a:p>
            <a:pPr marL="0" marR="0" algn="l">
              <a:lnSpc>
                <a:spcPct val="115000"/>
              </a:lnSpc>
              <a:spcBef>
                <a:spcPts val="0"/>
              </a:spcBef>
              <a:spcAft>
                <a:spcPts val="0"/>
              </a:spcAft>
              <a:buFont typeface="Wingdings" panose="05000000000000000000" pitchFamily="2" charset="2"/>
              <a:buChar char="v"/>
            </a:pPr>
            <a:r>
              <a:rPr lang="en-US" sz="1000" b="1" dirty="0">
                <a:effectLst/>
                <a:latin typeface="Calibri" panose="020F0502020204030204" pitchFamily="34" charset="0"/>
                <a:ea typeface="SimSun" panose="02010600030101010101" pitchFamily="2" charset="-122"/>
                <a:cs typeface="Times New Roman" panose="02020603050405020304" pitchFamily="18" charset="0"/>
              </a:rPr>
              <a:t>Shrinkage:</a:t>
            </a:r>
            <a:r>
              <a:rPr lang="en-US" sz="1000" dirty="0">
                <a:effectLst/>
                <a:latin typeface="Calibri" panose="020F0502020204030204" pitchFamily="34" charset="0"/>
                <a:ea typeface="SimSun" panose="02010600030101010101" pitchFamily="2" charset="-122"/>
                <a:cs typeface="Times New Roman" panose="02020603050405020304" pitchFamily="18" charset="0"/>
              </a:rPr>
              <a:t> Any discrepancies due to lost or stolen inventory.</a:t>
            </a:r>
          </a:p>
          <a:p>
            <a:pPr marL="0" marR="0" algn="l">
              <a:lnSpc>
                <a:spcPct val="115000"/>
              </a:lnSpc>
              <a:spcBef>
                <a:spcPts val="0"/>
              </a:spcBef>
              <a:spcAft>
                <a:spcPts val="0"/>
              </a:spcAft>
            </a:pPr>
            <a:r>
              <a:rPr lang="en-US" sz="1000" dirty="0">
                <a:effectLst/>
                <a:latin typeface="Calibri" panose="020F0502020204030204" pitchFamily="34" charset="0"/>
                <a:ea typeface="SimSun" panose="02010600030101010101" pitchFamily="2" charset="-122"/>
                <a:cs typeface="Times New Roman" panose="02020603050405020304" pitchFamily="18" charset="0"/>
              </a:rPr>
              <a:t> </a:t>
            </a:r>
          </a:p>
          <a:p>
            <a:pPr marL="0" marR="0" algn="l">
              <a:lnSpc>
                <a:spcPct val="115000"/>
              </a:lnSpc>
              <a:spcBef>
                <a:spcPts val="0"/>
              </a:spcBef>
              <a:spcAft>
                <a:spcPts val="0"/>
              </a:spcAft>
            </a:pPr>
            <a:r>
              <a:rPr lang="en-US" sz="1000" b="1" dirty="0">
                <a:effectLst/>
                <a:latin typeface="Calibri" panose="020F0502020204030204" pitchFamily="34" charset="0"/>
                <a:ea typeface="SimSun" panose="02010600030101010101" pitchFamily="2" charset="-122"/>
                <a:cs typeface="Times New Roman" panose="02020603050405020304" pitchFamily="18" charset="0"/>
              </a:rPr>
              <a:t>Iteration:</a:t>
            </a:r>
            <a:r>
              <a:rPr lang="en-US" sz="1000" dirty="0">
                <a:effectLst/>
                <a:latin typeface="Calibri" panose="020F0502020204030204" pitchFamily="34" charset="0"/>
                <a:ea typeface="SimSun" panose="02010600030101010101" pitchFamily="2" charset="-122"/>
                <a:cs typeface="Times New Roman" panose="02020603050405020304" pitchFamily="18" charset="0"/>
              </a:rPr>
              <a:t> Analyze any discrepancies in stock accuracy or turnover rates and investigate root causes, such as manual errors or system inaccuracies. Adjust algorithmic parameters if needed.</a:t>
            </a:r>
          </a:p>
          <a:p>
            <a:endParaRPr lang="en-US" dirty="0"/>
          </a:p>
        </p:txBody>
      </p:sp>
      <p:sp>
        <p:nvSpPr>
          <p:cNvPr id="8" name="Title 7">
            <a:extLst>
              <a:ext uri="{FF2B5EF4-FFF2-40B4-BE49-F238E27FC236}">
                <a16:creationId xmlns:a16="http://schemas.microsoft.com/office/drawing/2014/main" id="{5C936E57-B017-2D20-FA6F-295C30003FC2}"/>
              </a:ext>
            </a:extLst>
          </p:cNvPr>
          <p:cNvSpPr>
            <a:spLocks noGrp="1"/>
          </p:cNvSpPr>
          <p:nvPr>
            <p:ph type="title" idx="4"/>
          </p:nvPr>
        </p:nvSpPr>
        <p:spPr>
          <a:xfrm>
            <a:off x="5613815" y="84680"/>
            <a:ext cx="2961888" cy="661643"/>
          </a:xfrm>
        </p:spPr>
        <p:txBody>
          <a:bodyPr/>
          <a:lstStyle/>
          <a:p>
            <a:r>
              <a:rPr lang="en-US" sz="1800" b="1"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rPr>
              <a:t>POST LAUNCH MONITORING METRICS/ITERATION</a:t>
            </a:r>
            <a:br>
              <a:rPr lang="en-US" sz="2400"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rPr>
            </a:br>
            <a:endParaRPr lang="en-US" dirty="0">
              <a:solidFill>
                <a:schemeClr val="accent1">
                  <a:lumMod val="75000"/>
                </a:schemeClr>
              </a:solidFill>
            </a:endParaRPr>
          </a:p>
        </p:txBody>
      </p:sp>
      <p:sp>
        <p:nvSpPr>
          <p:cNvPr id="10" name="Subtitle 9">
            <a:extLst>
              <a:ext uri="{FF2B5EF4-FFF2-40B4-BE49-F238E27FC236}">
                <a16:creationId xmlns:a16="http://schemas.microsoft.com/office/drawing/2014/main" id="{48EFBA19-B923-B72F-B460-B4703697FA17}"/>
              </a:ext>
            </a:extLst>
          </p:cNvPr>
          <p:cNvSpPr>
            <a:spLocks noGrp="1"/>
          </p:cNvSpPr>
          <p:nvPr>
            <p:ph type="subTitle" idx="6"/>
          </p:nvPr>
        </p:nvSpPr>
        <p:spPr>
          <a:xfrm>
            <a:off x="5883014" y="692454"/>
            <a:ext cx="2423489" cy="1529903"/>
          </a:xfrm>
        </p:spPr>
        <p:txBody>
          <a:bodyPr/>
          <a:lstStyle/>
          <a:p>
            <a:pPr marL="0" marR="0" algn="l">
              <a:lnSpc>
                <a:spcPct val="115000"/>
              </a:lnSpc>
              <a:spcBef>
                <a:spcPts val="0"/>
              </a:spcBef>
              <a:spcAft>
                <a:spcPts val="0"/>
              </a:spcAft>
            </a:pPr>
            <a:r>
              <a:rPr lang="en-US" sz="1000" dirty="0">
                <a:effectLst/>
                <a:latin typeface="Calibri" panose="020F0502020204030204" pitchFamily="34" charset="0"/>
                <a:ea typeface="SimSun" panose="02010600030101010101" pitchFamily="2" charset="-122"/>
                <a:cs typeface="Times New Roman" panose="02020603050405020304" pitchFamily="18" charset="0"/>
              </a:rPr>
              <a:t>This is essential to enable </a:t>
            </a:r>
            <a:r>
              <a:rPr lang="en-US" sz="1000" b="1" dirty="0">
                <a:effectLst/>
                <a:latin typeface="Calibri" panose="020F0502020204030204" pitchFamily="34" charset="0"/>
                <a:ea typeface="SimSun" panose="02010600030101010101" pitchFamily="2" charset="-122"/>
                <a:cs typeface="Times New Roman" panose="02020603050405020304" pitchFamily="18" charset="0"/>
              </a:rPr>
              <a:t>InventoryMax </a:t>
            </a:r>
            <a:r>
              <a:rPr lang="en-US" sz="1000" dirty="0">
                <a:effectLst/>
                <a:latin typeface="Calibri" panose="020F0502020204030204" pitchFamily="34" charset="0"/>
                <a:ea typeface="SimSun" panose="02010600030101010101" pitchFamily="2" charset="-122"/>
                <a:cs typeface="Times New Roman" panose="02020603050405020304" pitchFamily="18" charset="0"/>
              </a:rPr>
              <a:t>meets its intended objectives, identify any issues quickly and make iterative improvements.</a:t>
            </a:r>
          </a:p>
          <a:p>
            <a:pPr marL="0" marR="0" algn="l">
              <a:lnSpc>
                <a:spcPct val="115000"/>
              </a:lnSpc>
              <a:spcBef>
                <a:spcPts val="0"/>
              </a:spcBef>
              <a:spcAft>
                <a:spcPts val="0"/>
              </a:spcAft>
            </a:pPr>
            <a:r>
              <a:rPr lang="en-US" sz="1000" dirty="0">
                <a:effectLst/>
                <a:latin typeface="Calibri" panose="020F0502020204030204" pitchFamily="34" charset="0"/>
                <a:ea typeface="SimSun" panose="02010600030101010101" pitchFamily="2" charset="-122"/>
                <a:cs typeface="Times New Roman" panose="02020603050405020304" pitchFamily="18" charset="0"/>
              </a:rPr>
              <a:t> </a:t>
            </a:r>
          </a:p>
          <a:p>
            <a:pPr marL="0" marR="0" algn="l">
              <a:lnSpc>
                <a:spcPct val="115000"/>
              </a:lnSpc>
              <a:spcBef>
                <a:spcPts val="0"/>
              </a:spcBef>
              <a:spcAft>
                <a:spcPts val="0"/>
              </a:spcAft>
            </a:pPr>
            <a:r>
              <a:rPr lang="en-US" sz="1000" dirty="0">
                <a:effectLst/>
                <a:latin typeface="Calibri" panose="020F0502020204030204" pitchFamily="34" charset="0"/>
                <a:ea typeface="SimSun" panose="02010600030101010101" pitchFamily="2" charset="-122"/>
                <a:cs typeface="Times New Roman" panose="02020603050405020304" pitchFamily="18" charset="0"/>
              </a:rPr>
              <a:t>Here’s a breakdown of the key metrics and an iterative approach to guide post-launch monitoring for </a:t>
            </a:r>
            <a:r>
              <a:rPr lang="en-US" sz="1000" b="1" dirty="0">
                <a:effectLst/>
                <a:latin typeface="Calibri" panose="020F0502020204030204" pitchFamily="34" charset="0"/>
                <a:ea typeface="SimSun" panose="02010600030101010101" pitchFamily="2" charset="-122"/>
                <a:cs typeface="Times New Roman" panose="02020603050405020304" pitchFamily="18" charset="0"/>
              </a:rPr>
              <a:t>InventoryMax</a:t>
            </a:r>
          </a:p>
          <a:p>
            <a:pPr marL="0" marR="0" algn="l">
              <a:lnSpc>
                <a:spcPct val="115000"/>
              </a:lnSpc>
              <a:spcBef>
                <a:spcPts val="0"/>
              </a:spcBef>
              <a:spcAft>
                <a:spcPts val="0"/>
              </a:spcAft>
            </a:pPr>
            <a:endParaRPr lang="en-US" sz="900" dirty="0">
              <a:effectLst/>
              <a:latin typeface="Calibri" panose="020F0502020204030204" pitchFamily="34" charset="0"/>
              <a:ea typeface="SimSun" panose="02010600030101010101" pitchFamily="2" charset="-122"/>
              <a:cs typeface="Times New Roman" panose="02020603050405020304" pitchFamily="18" charset="0"/>
            </a:endParaRPr>
          </a:p>
          <a:p>
            <a:endParaRPr lang="en-US" dirty="0"/>
          </a:p>
        </p:txBody>
      </p:sp>
      <p:sp>
        <p:nvSpPr>
          <p:cNvPr id="12" name="TextBox 11">
            <a:extLst>
              <a:ext uri="{FF2B5EF4-FFF2-40B4-BE49-F238E27FC236}">
                <a16:creationId xmlns:a16="http://schemas.microsoft.com/office/drawing/2014/main" id="{4F6367D0-DB4E-C9A2-8370-ACDE4B26162C}"/>
              </a:ext>
            </a:extLst>
          </p:cNvPr>
          <p:cNvSpPr txBox="1"/>
          <p:nvPr/>
        </p:nvSpPr>
        <p:spPr>
          <a:xfrm>
            <a:off x="372211" y="1925385"/>
            <a:ext cx="2277524" cy="2997744"/>
          </a:xfrm>
          <a:prstGeom prst="rect">
            <a:avLst/>
          </a:prstGeom>
          <a:noFill/>
        </p:spPr>
        <p:txBody>
          <a:bodyPr wrap="square" rtlCol="0">
            <a:spAutoFit/>
          </a:bodyPr>
          <a:lstStyle/>
          <a:p>
            <a:pPr marL="0" algn="l">
              <a:lnSpc>
                <a:spcPct val="115000"/>
              </a:lnSpc>
            </a:pPr>
            <a:r>
              <a:rPr lang="en-US" sz="1000" b="1" dirty="0">
                <a:solidFill>
                  <a:schemeClr val="accent1">
                    <a:lumMod val="75000"/>
                  </a:schemeClr>
                </a:solidFill>
                <a:latin typeface="Calibri" panose="020F0502020204030204" pitchFamily="34" charset="0"/>
                <a:ea typeface="SimSun" panose="02010600030101010101" pitchFamily="2" charset="-122"/>
                <a:cs typeface="Times New Roman" panose="02020603050405020304" pitchFamily="18" charset="0"/>
              </a:rPr>
              <a:t>1. ADOPTION METRICS</a:t>
            </a:r>
            <a:endParaRPr lang="en-US" sz="800" dirty="0">
              <a:solidFill>
                <a:schemeClr val="accent1">
                  <a:lumMod val="75000"/>
                </a:schemeClr>
              </a:solidFill>
              <a:latin typeface="Calibri" panose="020F0502020204030204" pitchFamily="34" charset="0"/>
              <a:ea typeface="SimSun" panose="02010600030101010101" pitchFamily="2" charset="-122"/>
              <a:cs typeface="Times New Roman" panose="02020603050405020304" pitchFamily="18" charset="0"/>
            </a:endParaRPr>
          </a:p>
          <a:p>
            <a:pPr marL="171450" marR="0" indent="-171450" algn="l">
              <a:lnSpc>
                <a:spcPct val="115000"/>
              </a:lnSpc>
              <a:spcBef>
                <a:spcPts val="0"/>
              </a:spcBef>
              <a:spcAft>
                <a:spcPts val="0"/>
              </a:spcAft>
              <a:buClr>
                <a:schemeClr val="bg1"/>
              </a:buClr>
              <a:buFont typeface="Wingdings" panose="05000000000000000000" pitchFamily="2" charset="2"/>
              <a:buChar char="v"/>
            </a:pPr>
            <a:r>
              <a:rPr lang="en-US" sz="900" b="1"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User Sign-ups/Activations:</a:t>
            </a:r>
            <a:r>
              <a:rPr lang="en-US" sz="9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 Number of users who have signed up and activated their accounts.</a:t>
            </a:r>
          </a:p>
          <a:p>
            <a:pPr marL="171450" marR="0" indent="-171450" algn="l">
              <a:lnSpc>
                <a:spcPct val="115000"/>
              </a:lnSpc>
              <a:spcBef>
                <a:spcPts val="0"/>
              </a:spcBef>
              <a:spcAft>
                <a:spcPts val="0"/>
              </a:spcAft>
              <a:buClr>
                <a:schemeClr val="bg1"/>
              </a:buClr>
              <a:buFont typeface="Wingdings" panose="05000000000000000000" pitchFamily="2" charset="2"/>
              <a:buChar char="v"/>
            </a:pPr>
            <a:r>
              <a:rPr lang="en-US" sz="900" b="1"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Usage Frequency:</a:t>
            </a:r>
            <a:r>
              <a:rPr lang="en-US" sz="9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 How often users log in and use the platform.</a:t>
            </a:r>
          </a:p>
          <a:p>
            <a:pPr marL="171450" marR="0" indent="-171450" algn="l">
              <a:lnSpc>
                <a:spcPct val="115000"/>
              </a:lnSpc>
              <a:spcBef>
                <a:spcPts val="0"/>
              </a:spcBef>
              <a:spcAft>
                <a:spcPts val="0"/>
              </a:spcAft>
              <a:buClr>
                <a:schemeClr val="bg1"/>
              </a:buClr>
              <a:buFont typeface="Wingdings" panose="05000000000000000000" pitchFamily="2" charset="2"/>
              <a:buChar char="v"/>
            </a:pPr>
            <a:r>
              <a:rPr lang="en-US" sz="900" b="1"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Feature Usage:</a:t>
            </a:r>
            <a:r>
              <a:rPr lang="en-US" sz="9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 Which features are being used the most and least.</a:t>
            </a:r>
          </a:p>
          <a:p>
            <a:pPr marL="171450" marR="0" indent="-171450" algn="l">
              <a:lnSpc>
                <a:spcPct val="115000"/>
              </a:lnSpc>
              <a:spcBef>
                <a:spcPts val="0"/>
              </a:spcBef>
              <a:spcAft>
                <a:spcPts val="0"/>
              </a:spcAft>
              <a:buClr>
                <a:schemeClr val="bg1"/>
              </a:buClr>
              <a:buFont typeface="Wingdings" panose="05000000000000000000" pitchFamily="2" charset="2"/>
              <a:buChar char="v"/>
            </a:pPr>
            <a:r>
              <a:rPr lang="en-US" sz="900" b="1"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Customer Onboarding Completion:</a:t>
            </a:r>
            <a:r>
              <a:rPr lang="en-US" sz="9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 Percentage of users completing the onboarding process.</a:t>
            </a:r>
          </a:p>
          <a:p>
            <a:pPr marL="0" marR="0" algn="l">
              <a:lnSpc>
                <a:spcPct val="115000"/>
              </a:lnSpc>
              <a:spcBef>
                <a:spcPts val="0"/>
              </a:spcBef>
              <a:spcAft>
                <a:spcPts val="0"/>
              </a:spcAft>
            </a:pPr>
            <a:r>
              <a:rPr lang="en-US" sz="9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 </a:t>
            </a:r>
          </a:p>
          <a:p>
            <a:pPr marL="0" marR="0" algn="l">
              <a:lnSpc>
                <a:spcPct val="115000"/>
              </a:lnSpc>
              <a:spcBef>
                <a:spcPts val="0"/>
              </a:spcBef>
              <a:spcAft>
                <a:spcPts val="0"/>
              </a:spcAft>
            </a:pPr>
            <a:r>
              <a:rPr lang="en-US" sz="900" b="1"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Iteration:</a:t>
            </a:r>
            <a:r>
              <a:rPr lang="en-US" sz="9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 If adoption is low, consider implementing additional training, revisiting the user interface, or creating more targeted onboarding materials to help new users</a:t>
            </a:r>
            <a:r>
              <a:rPr lang="en-US" sz="1600" dirty="0">
                <a:effectLst/>
                <a:latin typeface="Calibri" panose="020F0502020204030204" pitchFamily="34" charset="0"/>
                <a:ea typeface="SimSun" panose="02010600030101010101" pitchFamily="2" charset="-122"/>
                <a:cs typeface="Times New Roman" panose="02020603050405020304" pitchFamily="18" charset="0"/>
              </a:rPr>
              <a:t>.</a:t>
            </a:r>
          </a:p>
          <a:p>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196"/>
        <p:cNvGrpSpPr/>
        <p:nvPr/>
      </p:nvGrpSpPr>
      <p:grpSpPr>
        <a:xfrm>
          <a:off x="0" y="0"/>
          <a:ext cx="0" cy="0"/>
          <a:chOff x="0" y="0"/>
          <a:chExt cx="0" cy="0"/>
        </a:xfrm>
      </p:grpSpPr>
      <p:pic>
        <p:nvPicPr>
          <p:cNvPr id="9" name="Picture 8">
            <a:extLst>
              <a:ext uri="{FF2B5EF4-FFF2-40B4-BE49-F238E27FC236}">
                <a16:creationId xmlns:a16="http://schemas.microsoft.com/office/drawing/2014/main" id="{D449E48D-B1FB-CC7B-C2A1-99968AB54AD6}"/>
              </a:ext>
            </a:extLst>
          </p:cNvPr>
          <p:cNvPicPr>
            <a:picLocks noChangeAspect="1"/>
          </p:cNvPicPr>
          <p:nvPr/>
        </p:nvPicPr>
        <p:blipFill rotWithShape="1">
          <a:blip r:embed="rId3">
            <a:lum bright="70000" contrast="-70000"/>
          </a:blip>
          <a:srcRect b="30471"/>
          <a:stretch/>
        </p:blipFill>
        <p:spPr>
          <a:xfrm>
            <a:off x="0" y="0"/>
            <a:ext cx="9144000" cy="5143500"/>
          </a:xfrm>
          <a:prstGeom prst="rect">
            <a:avLst/>
          </a:prstGeom>
        </p:spPr>
      </p:pic>
      <p:sp>
        <p:nvSpPr>
          <p:cNvPr id="2198" name="Google Shape;2198;p71"/>
          <p:cNvSpPr txBox="1">
            <a:spLocks noGrp="1"/>
          </p:cNvSpPr>
          <p:nvPr>
            <p:ph type="body" idx="4294967295"/>
          </p:nvPr>
        </p:nvSpPr>
        <p:spPr>
          <a:xfrm>
            <a:off x="-59124" y="0"/>
            <a:ext cx="2393209" cy="3579363"/>
          </a:xfrm>
          <a:prstGeom prst="rect">
            <a:avLst/>
          </a:prstGeom>
        </p:spPr>
        <p:txBody>
          <a:bodyPr spcFirstLastPara="1" wrap="square" lIns="91425" tIns="91425" rIns="91425" bIns="91425" anchor="t" anchorCtr="0">
            <a:noAutofit/>
          </a:bodyPr>
          <a:lstStyle/>
          <a:p>
            <a:pPr marL="0" marR="0" indent="0">
              <a:lnSpc>
                <a:spcPct val="115000"/>
              </a:lnSpc>
              <a:spcBef>
                <a:spcPts val="0"/>
              </a:spcBef>
              <a:spcAft>
                <a:spcPts val="0"/>
              </a:spcAft>
              <a:buNone/>
            </a:pPr>
            <a:r>
              <a:rPr lang="en-US" sz="1050" b="1"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rPr>
              <a:t>4. CUSTOMER SATISFACTION AND ENGAGEMENT</a:t>
            </a:r>
            <a:endParaRPr lang="en-US" sz="1050"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105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a:t>
            </a:r>
          </a:p>
          <a:p>
            <a:pPr marL="171450" marR="0" indent="-171450">
              <a:lnSpc>
                <a:spcPct val="115000"/>
              </a:lnSpc>
              <a:spcBef>
                <a:spcPts val="0"/>
              </a:spcBef>
              <a:spcAft>
                <a:spcPts val="0"/>
              </a:spcAft>
              <a:buClrTx/>
              <a:buFont typeface="Wingdings" panose="05000000000000000000" pitchFamily="2" charset="2"/>
              <a:buChar char="v"/>
            </a:pPr>
            <a:r>
              <a:rPr lang="en-US" sz="1050" b="1"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NPS (Net Promoter Score):</a:t>
            </a:r>
            <a:r>
              <a:rPr lang="en-US" sz="105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Measure customer satisfaction and likelihood to recommend.</a:t>
            </a:r>
          </a:p>
          <a:p>
            <a:pPr marL="171450" marR="0" indent="-171450">
              <a:lnSpc>
                <a:spcPct val="115000"/>
              </a:lnSpc>
              <a:spcBef>
                <a:spcPts val="0"/>
              </a:spcBef>
              <a:spcAft>
                <a:spcPts val="0"/>
              </a:spcAft>
              <a:buClrTx/>
              <a:buFont typeface="Wingdings" panose="05000000000000000000" pitchFamily="2" charset="2"/>
              <a:buChar char="v"/>
            </a:pPr>
            <a:r>
              <a:rPr lang="en-US" sz="1050" b="1"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User Feedback &amp; Reviews:</a:t>
            </a:r>
            <a:r>
              <a:rPr lang="en-US" sz="105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Gather qualitative feedback through surveys, customer support, and reviews.</a:t>
            </a:r>
          </a:p>
          <a:p>
            <a:pPr marL="171450" marR="0" indent="-171450">
              <a:lnSpc>
                <a:spcPct val="115000"/>
              </a:lnSpc>
              <a:spcBef>
                <a:spcPts val="0"/>
              </a:spcBef>
              <a:spcAft>
                <a:spcPts val="0"/>
              </a:spcAft>
              <a:buClrTx/>
              <a:buFont typeface="Wingdings" panose="05000000000000000000" pitchFamily="2" charset="2"/>
              <a:buChar char="v"/>
            </a:pPr>
            <a:r>
              <a:rPr lang="en-US" sz="1050" b="1"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Support Tickets:</a:t>
            </a:r>
            <a:r>
              <a:rPr lang="en-US" sz="105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Volume and types of support tickets raised, especially those related to critical issues.</a:t>
            </a:r>
          </a:p>
          <a:p>
            <a:pPr marL="171450" marR="0" indent="-171450">
              <a:lnSpc>
                <a:spcPct val="115000"/>
              </a:lnSpc>
              <a:spcBef>
                <a:spcPts val="0"/>
              </a:spcBef>
              <a:spcAft>
                <a:spcPts val="0"/>
              </a:spcAft>
              <a:buClr>
                <a:schemeClr val="bg1"/>
              </a:buClr>
              <a:buFont typeface="Wingdings" panose="05000000000000000000" pitchFamily="2" charset="2"/>
              <a:buChar char="v"/>
            </a:pPr>
            <a:endParaRPr lang="en-US" sz="105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15000"/>
              </a:lnSpc>
              <a:spcBef>
                <a:spcPts val="0"/>
              </a:spcBef>
              <a:spcAft>
                <a:spcPts val="0"/>
              </a:spcAft>
              <a:buNone/>
            </a:pPr>
            <a:r>
              <a:rPr lang="en-US" sz="1050" b="1"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Iteration:</a:t>
            </a:r>
            <a:r>
              <a:rPr lang="en-US" sz="105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If NPS or feedback indicates dissatisfaction, dive deeper into the issues raised by users and prioritize fixes or updates based on impact.</a:t>
            </a:r>
          </a:p>
          <a:p>
            <a:pPr marL="0" lvl="0" indent="0" algn="l" rtl="0">
              <a:spcBef>
                <a:spcPts val="0"/>
              </a:spcBef>
              <a:spcAft>
                <a:spcPts val="0"/>
              </a:spcAft>
              <a:buNone/>
            </a:pPr>
            <a:endParaRPr sz="1400" dirty="0">
              <a:solidFill>
                <a:srgbClr val="435D74"/>
              </a:solidFill>
              <a:latin typeface="Arial"/>
              <a:ea typeface="Arial"/>
              <a:cs typeface="Arial"/>
              <a:sym typeface="Arial"/>
            </a:endParaRPr>
          </a:p>
        </p:txBody>
      </p:sp>
      <p:pic>
        <p:nvPicPr>
          <p:cNvPr id="5" name="Picture 4">
            <a:extLst>
              <a:ext uri="{FF2B5EF4-FFF2-40B4-BE49-F238E27FC236}">
                <a16:creationId xmlns:a16="http://schemas.microsoft.com/office/drawing/2014/main" id="{395CF3AF-25A4-AD21-3F03-CF0075E44B1A}"/>
              </a:ext>
            </a:extLst>
          </p:cNvPr>
          <p:cNvPicPr>
            <a:picLocks noChangeAspect="1"/>
          </p:cNvPicPr>
          <p:nvPr/>
        </p:nvPicPr>
        <p:blipFill>
          <a:blip r:embed="rId4"/>
          <a:stretch>
            <a:fillRect/>
          </a:stretch>
        </p:blipFill>
        <p:spPr>
          <a:xfrm>
            <a:off x="-237893" y="3196120"/>
            <a:ext cx="2859740" cy="2041545"/>
          </a:xfrm>
          <a:prstGeom prst="rect">
            <a:avLst/>
          </a:prstGeom>
        </p:spPr>
      </p:pic>
      <p:pic>
        <p:nvPicPr>
          <p:cNvPr id="7" name="Picture 6">
            <a:extLst>
              <a:ext uri="{FF2B5EF4-FFF2-40B4-BE49-F238E27FC236}">
                <a16:creationId xmlns:a16="http://schemas.microsoft.com/office/drawing/2014/main" id="{6763FEE5-1E88-D45C-9F17-AA1FBB88D414}"/>
              </a:ext>
            </a:extLst>
          </p:cNvPr>
          <p:cNvPicPr>
            <a:picLocks noChangeAspect="1"/>
          </p:cNvPicPr>
          <p:nvPr/>
        </p:nvPicPr>
        <p:blipFill>
          <a:blip r:embed="rId5"/>
          <a:stretch>
            <a:fillRect/>
          </a:stretch>
        </p:blipFill>
        <p:spPr>
          <a:xfrm>
            <a:off x="2031845" y="-94165"/>
            <a:ext cx="4909201" cy="2093950"/>
          </a:xfrm>
          <a:prstGeom prst="rect">
            <a:avLst/>
          </a:prstGeom>
        </p:spPr>
      </p:pic>
      <p:sp>
        <p:nvSpPr>
          <p:cNvPr id="10" name="TextBox 9">
            <a:extLst>
              <a:ext uri="{FF2B5EF4-FFF2-40B4-BE49-F238E27FC236}">
                <a16:creationId xmlns:a16="http://schemas.microsoft.com/office/drawing/2014/main" id="{C6120758-2A1F-D35A-113C-D7C669BCB645}"/>
              </a:ext>
            </a:extLst>
          </p:cNvPr>
          <p:cNvSpPr txBox="1"/>
          <p:nvPr/>
        </p:nvSpPr>
        <p:spPr>
          <a:xfrm>
            <a:off x="2202955" y="1889208"/>
            <a:ext cx="2571978" cy="3289747"/>
          </a:xfrm>
          <a:prstGeom prst="rect">
            <a:avLst/>
          </a:prstGeom>
          <a:noFill/>
        </p:spPr>
        <p:txBody>
          <a:bodyPr wrap="square" rtlCol="0">
            <a:spAutoFit/>
          </a:bodyPr>
          <a:lstStyle/>
          <a:p>
            <a:pPr marL="0" marR="0">
              <a:lnSpc>
                <a:spcPct val="115000"/>
              </a:lnSpc>
              <a:spcBef>
                <a:spcPts val="0"/>
              </a:spcBef>
              <a:spcAft>
                <a:spcPts val="0"/>
              </a:spcAft>
            </a:pPr>
            <a:r>
              <a:rPr lang="en-US" sz="1100" b="1"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rPr>
              <a:t>5. FINANCIAL METRICS</a:t>
            </a:r>
          </a:p>
          <a:p>
            <a:pPr marL="0" marR="0">
              <a:lnSpc>
                <a:spcPct val="115000"/>
              </a:lnSpc>
              <a:spcBef>
                <a:spcPts val="0"/>
              </a:spcBef>
              <a:spcAft>
                <a:spcPts val="0"/>
              </a:spcAft>
            </a:pPr>
            <a:r>
              <a:rPr lang="en-US" sz="1050" b="1" dirty="0">
                <a:effectLst/>
                <a:latin typeface="Calibri" panose="020F0502020204030204" pitchFamily="34" charset="0"/>
                <a:ea typeface="SimSun" panose="02010600030101010101" pitchFamily="2" charset="-122"/>
                <a:cs typeface="Times New Roman" panose="02020603050405020304" pitchFamily="18" charset="0"/>
              </a:rPr>
              <a:t>Revenue Impact:</a:t>
            </a:r>
            <a:r>
              <a:rPr lang="en-US" sz="1050" dirty="0">
                <a:effectLst/>
                <a:latin typeface="Calibri" panose="020F0502020204030204" pitchFamily="34" charset="0"/>
                <a:ea typeface="SimSun" panose="02010600030101010101" pitchFamily="2" charset="-122"/>
                <a:cs typeface="Times New Roman" panose="02020603050405020304" pitchFamily="18" charset="0"/>
              </a:rPr>
              <a:t> Monitor if there’s a boost in sales and revenue due to optimized inventory.</a:t>
            </a:r>
          </a:p>
          <a:p>
            <a:pPr marL="0" marR="0">
              <a:lnSpc>
                <a:spcPct val="115000"/>
              </a:lnSpc>
              <a:spcBef>
                <a:spcPts val="0"/>
              </a:spcBef>
              <a:spcAft>
                <a:spcPts val="0"/>
              </a:spcAft>
            </a:pPr>
            <a:r>
              <a:rPr lang="en-US" sz="1050" b="1" dirty="0">
                <a:effectLst/>
                <a:latin typeface="Calibri" panose="020F0502020204030204" pitchFamily="34" charset="0"/>
                <a:ea typeface="SimSun" panose="02010600030101010101" pitchFamily="2" charset="-122"/>
                <a:cs typeface="Times New Roman" panose="02020603050405020304" pitchFamily="18" charset="0"/>
              </a:rPr>
              <a:t>Cost Savings:</a:t>
            </a:r>
            <a:r>
              <a:rPr lang="en-US" sz="1050" dirty="0">
                <a:effectLst/>
                <a:latin typeface="Calibri" panose="020F0502020204030204" pitchFamily="34" charset="0"/>
                <a:ea typeface="SimSun" panose="02010600030101010101" pitchFamily="2" charset="-122"/>
                <a:cs typeface="Times New Roman" panose="02020603050405020304" pitchFamily="18" charset="0"/>
              </a:rPr>
              <a:t> Measure any reductions in costs associated with inventory handling and storage.</a:t>
            </a:r>
          </a:p>
          <a:p>
            <a:pPr marL="0" marR="0">
              <a:lnSpc>
                <a:spcPct val="115000"/>
              </a:lnSpc>
              <a:spcBef>
                <a:spcPts val="0"/>
              </a:spcBef>
              <a:spcAft>
                <a:spcPts val="0"/>
              </a:spcAft>
            </a:pPr>
            <a:r>
              <a:rPr lang="en-US" sz="1050" b="1" dirty="0">
                <a:effectLst/>
                <a:latin typeface="Calibri" panose="020F0502020204030204" pitchFamily="34" charset="0"/>
                <a:ea typeface="SimSun" panose="02010600030101010101" pitchFamily="2" charset="-122"/>
                <a:cs typeface="Times New Roman" panose="02020603050405020304" pitchFamily="18" charset="0"/>
              </a:rPr>
              <a:t>Return on Investment (ROI):</a:t>
            </a:r>
            <a:r>
              <a:rPr lang="en-US" sz="1050" dirty="0">
                <a:effectLst/>
                <a:latin typeface="Calibri" panose="020F0502020204030204" pitchFamily="34" charset="0"/>
                <a:ea typeface="SimSun" panose="02010600030101010101" pitchFamily="2" charset="-122"/>
                <a:cs typeface="Times New Roman" panose="02020603050405020304" pitchFamily="18" charset="0"/>
              </a:rPr>
              <a:t> Calculate the ROI based on cost savings, revenue impact, and customer acquisition/retention.</a:t>
            </a:r>
          </a:p>
          <a:p>
            <a:pPr marL="0" marR="0">
              <a:lnSpc>
                <a:spcPct val="115000"/>
              </a:lnSpc>
              <a:spcBef>
                <a:spcPts val="0"/>
              </a:spcBef>
              <a:spcAft>
                <a:spcPts val="0"/>
              </a:spcAft>
            </a:pPr>
            <a:r>
              <a:rPr lang="en-US" sz="1050" dirty="0">
                <a:effectLst/>
                <a:latin typeface="Calibri" panose="020F0502020204030204" pitchFamily="34" charset="0"/>
                <a:ea typeface="SimSun" panose="02010600030101010101" pitchFamily="2" charset="-122"/>
                <a:cs typeface="Times New Roman" panose="02020603050405020304" pitchFamily="18" charset="0"/>
              </a:rPr>
              <a:t> </a:t>
            </a:r>
          </a:p>
          <a:p>
            <a:pPr marL="0" marR="0">
              <a:lnSpc>
                <a:spcPct val="115000"/>
              </a:lnSpc>
              <a:spcBef>
                <a:spcPts val="0"/>
              </a:spcBef>
              <a:spcAft>
                <a:spcPts val="0"/>
              </a:spcAft>
            </a:pPr>
            <a:r>
              <a:rPr lang="en-US" sz="1050" b="1" dirty="0">
                <a:effectLst/>
                <a:latin typeface="Calibri" panose="020F0502020204030204" pitchFamily="34" charset="0"/>
                <a:ea typeface="SimSun" panose="02010600030101010101" pitchFamily="2" charset="-122"/>
                <a:cs typeface="Times New Roman" panose="02020603050405020304" pitchFamily="18" charset="0"/>
              </a:rPr>
              <a:t>Iteration:</a:t>
            </a:r>
            <a:r>
              <a:rPr lang="en-US" sz="1050" dirty="0">
                <a:effectLst/>
                <a:latin typeface="Calibri" panose="020F0502020204030204" pitchFamily="34" charset="0"/>
                <a:ea typeface="SimSun" panose="02010600030101010101" pitchFamily="2" charset="-122"/>
                <a:cs typeface="Times New Roman" panose="02020603050405020304" pitchFamily="18" charset="0"/>
              </a:rPr>
              <a:t> Track financial performance to ensure InventoryMax aligns with business goals, and iterate based on which levers (e.g., cost savings, revenue gains) can be optimized further.</a:t>
            </a:r>
          </a:p>
          <a:p>
            <a:endParaRPr lang="en-US" dirty="0"/>
          </a:p>
        </p:txBody>
      </p:sp>
      <p:sp>
        <p:nvSpPr>
          <p:cNvPr id="11" name="TextBox 10">
            <a:extLst>
              <a:ext uri="{FF2B5EF4-FFF2-40B4-BE49-F238E27FC236}">
                <a16:creationId xmlns:a16="http://schemas.microsoft.com/office/drawing/2014/main" id="{19E9FBBD-D232-575C-5F19-3D1995953F8A}"/>
              </a:ext>
            </a:extLst>
          </p:cNvPr>
          <p:cNvSpPr txBox="1"/>
          <p:nvPr/>
        </p:nvSpPr>
        <p:spPr>
          <a:xfrm>
            <a:off x="6287027" y="59473"/>
            <a:ext cx="2636675" cy="2909258"/>
          </a:xfrm>
          <a:prstGeom prst="rect">
            <a:avLst/>
          </a:prstGeom>
          <a:noFill/>
        </p:spPr>
        <p:txBody>
          <a:bodyPr wrap="square" rtlCol="0">
            <a:spAutoFit/>
          </a:bodyPr>
          <a:lstStyle/>
          <a:p>
            <a:pPr marL="0" marR="0">
              <a:lnSpc>
                <a:spcPct val="115000"/>
              </a:lnSpc>
              <a:spcBef>
                <a:spcPts val="0"/>
              </a:spcBef>
              <a:spcAft>
                <a:spcPts val="0"/>
              </a:spcAft>
            </a:pPr>
            <a:r>
              <a:rPr lang="en-US" sz="1050" b="1"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rPr>
              <a:t>6. RETENTION AND CHURN METRICS</a:t>
            </a:r>
            <a:endParaRPr lang="en-US" sz="1050"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0" marR="0">
              <a:lnSpc>
                <a:spcPct val="115000"/>
              </a:lnSpc>
              <a:spcBef>
                <a:spcPts val="0"/>
              </a:spcBef>
              <a:spcAft>
                <a:spcPts val="0"/>
              </a:spcAft>
            </a:pPr>
            <a:r>
              <a:rPr lang="en-US" sz="1050" dirty="0">
                <a:effectLst/>
                <a:latin typeface="Calibri" panose="020F0502020204030204" pitchFamily="34" charset="0"/>
                <a:ea typeface="SimSun" panose="02010600030101010101" pitchFamily="2" charset="-122"/>
                <a:cs typeface="Times New Roman" panose="02020603050405020304" pitchFamily="18" charset="0"/>
              </a:rPr>
              <a:t> </a:t>
            </a:r>
            <a:r>
              <a:rPr lang="en-US" sz="1050" b="1" dirty="0">
                <a:effectLst/>
                <a:latin typeface="Calibri" panose="020F0502020204030204" pitchFamily="34" charset="0"/>
                <a:ea typeface="SimSun" panose="02010600030101010101" pitchFamily="2" charset="-122"/>
                <a:cs typeface="Times New Roman" panose="02020603050405020304" pitchFamily="18" charset="0"/>
              </a:rPr>
              <a:t>Churn Rate: </a:t>
            </a:r>
            <a:r>
              <a:rPr lang="en-US" sz="1050" dirty="0">
                <a:effectLst/>
                <a:latin typeface="Calibri" panose="020F0502020204030204" pitchFamily="34" charset="0"/>
                <a:ea typeface="SimSun" panose="02010600030101010101" pitchFamily="2" charset="-122"/>
                <a:cs typeface="Times New Roman" panose="02020603050405020304" pitchFamily="18" charset="0"/>
              </a:rPr>
              <a:t>Percentage of users who stop using the platform over time.</a:t>
            </a:r>
          </a:p>
          <a:p>
            <a:pPr marL="0" marR="0">
              <a:lnSpc>
                <a:spcPct val="115000"/>
              </a:lnSpc>
              <a:spcBef>
                <a:spcPts val="0"/>
              </a:spcBef>
              <a:spcAft>
                <a:spcPts val="0"/>
              </a:spcAft>
            </a:pPr>
            <a:r>
              <a:rPr lang="en-US" sz="1050" b="1" dirty="0">
                <a:effectLst/>
                <a:latin typeface="Calibri" panose="020F0502020204030204" pitchFamily="34" charset="0"/>
                <a:ea typeface="SimSun" panose="02010600030101010101" pitchFamily="2" charset="-122"/>
                <a:cs typeface="Times New Roman" panose="02020603050405020304" pitchFamily="18" charset="0"/>
              </a:rPr>
              <a:t>Retention Rate:</a:t>
            </a:r>
            <a:r>
              <a:rPr lang="en-US" sz="1050" dirty="0">
                <a:effectLst/>
                <a:latin typeface="Calibri" panose="020F0502020204030204" pitchFamily="34" charset="0"/>
                <a:ea typeface="SimSun" panose="02010600030101010101" pitchFamily="2" charset="-122"/>
                <a:cs typeface="Times New Roman" panose="02020603050405020304" pitchFamily="18" charset="0"/>
              </a:rPr>
              <a:t> Percentage of users who continue using the platform after a certain period.</a:t>
            </a:r>
          </a:p>
          <a:p>
            <a:pPr marL="0" marR="0">
              <a:lnSpc>
                <a:spcPct val="115000"/>
              </a:lnSpc>
              <a:spcBef>
                <a:spcPts val="0"/>
              </a:spcBef>
              <a:spcAft>
                <a:spcPts val="0"/>
              </a:spcAft>
            </a:pPr>
            <a:r>
              <a:rPr lang="en-US" sz="1050" b="1" dirty="0">
                <a:effectLst/>
                <a:latin typeface="Calibri" panose="020F0502020204030204" pitchFamily="34" charset="0"/>
                <a:ea typeface="SimSun" panose="02010600030101010101" pitchFamily="2" charset="-122"/>
                <a:cs typeface="Times New Roman" panose="02020603050405020304" pitchFamily="18" charset="0"/>
              </a:rPr>
              <a:t>Time to First Value:</a:t>
            </a:r>
            <a:r>
              <a:rPr lang="en-US" sz="1050" dirty="0">
                <a:effectLst/>
                <a:latin typeface="Calibri" panose="020F0502020204030204" pitchFamily="34" charset="0"/>
                <a:ea typeface="SimSun" panose="02010600030101010101" pitchFamily="2" charset="-122"/>
                <a:cs typeface="Times New Roman" panose="02020603050405020304" pitchFamily="18" charset="0"/>
              </a:rPr>
              <a:t> How quickly users experience value from InventoryMax.</a:t>
            </a:r>
          </a:p>
          <a:p>
            <a:pPr marL="0" marR="0">
              <a:lnSpc>
                <a:spcPct val="115000"/>
              </a:lnSpc>
              <a:spcBef>
                <a:spcPts val="0"/>
              </a:spcBef>
              <a:spcAft>
                <a:spcPts val="0"/>
              </a:spcAft>
            </a:pPr>
            <a:r>
              <a:rPr lang="en-US" sz="1050" dirty="0">
                <a:effectLst/>
                <a:latin typeface="Calibri" panose="020F0502020204030204" pitchFamily="34" charset="0"/>
                <a:ea typeface="SimSun" panose="02010600030101010101" pitchFamily="2" charset="-122"/>
                <a:cs typeface="Times New Roman" panose="02020603050405020304" pitchFamily="18" charset="0"/>
              </a:rPr>
              <a:t> </a:t>
            </a:r>
          </a:p>
          <a:p>
            <a:pPr marL="0" marR="0">
              <a:lnSpc>
                <a:spcPct val="115000"/>
              </a:lnSpc>
              <a:spcBef>
                <a:spcPts val="0"/>
              </a:spcBef>
              <a:spcAft>
                <a:spcPts val="0"/>
              </a:spcAft>
            </a:pPr>
            <a:r>
              <a:rPr lang="en-US" sz="1050" b="1" dirty="0">
                <a:effectLst/>
                <a:latin typeface="Calibri" panose="020F0502020204030204" pitchFamily="34" charset="0"/>
                <a:ea typeface="SimSun" panose="02010600030101010101" pitchFamily="2" charset="-122"/>
                <a:cs typeface="Times New Roman" panose="02020603050405020304" pitchFamily="18" charset="0"/>
              </a:rPr>
              <a:t>Iteration:</a:t>
            </a:r>
            <a:r>
              <a:rPr lang="en-US" sz="1050" dirty="0">
                <a:effectLst/>
                <a:latin typeface="Calibri" panose="020F0502020204030204" pitchFamily="34" charset="0"/>
                <a:ea typeface="SimSun" panose="02010600030101010101" pitchFamily="2" charset="-122"/>
                <a:cs typeface="Times New Roman" panose="02020603050405020304" pitchFamily="18" charset="0"/>
              </a:rPr>
              <a:t> High churn could indicate issues with usability, value perception, or system performance. Gather data on where drop-offs occur and focus on improving user experience in those areas.</a:t>
            </a:r>
          </a:p>
          <a:p>
            <a:endParaRPr lang="en-US" dirty="0"/>
          </a:p>
        </p:txBody>
      </p:sp>
      <p:sp>
        <p:nvSpPr>
          <p:cNvPr id="12" name="TextBox 11">
            <a:extLst>
              <a:ext uri="{FF2B5EF4-FFF2-40B4-BE49-F238E27FC236}">
                <a16:creationId xmlns:a16="http://schemas.microsoft.com/office/drawing/2014/main" id="{C3057642-5130-003B-34D8-840E02766007}"/>
              </a:ext>
            </a:extLst>
          </p:cNvPr>
          <p:cNvSpPr txBox="1"/>
          <p:nvPr/>
        </p:nvSpPr>
        <p:spPr>
          <a:xfrm>
            <a:off x="4774932" y="2687504"/>
            <a:ext cx="4319199" cy="1900520"/>
          </a:xfrm>
          <a:prstGeom prst="rect">
            <a:avLst/>
          </a:prstGeom>
          <a:noFill/>
        </p:spPr>
        <p:txBody>
          <a:bodyPr wrap="square" rtlCol="0">
            <a:spAutoFit/>
          </a:bodyPr>
          <a:lstStyle/>
          <a:p>
            <a:pPr marL="0" marR="0">
              <a:lnSpc>
                <a:spcPct val="115000"/>
              </a:lnSpc>
              <a:spcBef>
                <a:spcPts val="0"/>
              </a:spcBef>
              <a:spcAft>
                <a:spcPts val="0"/>
              </a:spcAft>
            </a:pPr>
            <a:r>
              <a:rPr lang="en-US" sz="1000" b="1"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rPr>
              <a:t>ITERATIVE APPROACH FOR POST-LAUNCH MONITORING:</a:t>
            </a:r>
          </a:p>
          <a:p>
            <a:pPr marL="0" marR="0">
              <a:lnSpc>
                <a:spcPct val="115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r>
              <a:rPr lang="en-US" sz="800" b="1" dirty="0">
                <a:effectLst/>
                <a:latin typeface="Calibri" panose="020F0502020204030204" pitchFamily="34" charset="0"/>
                <a:ea typeface="SimSun" panose="02010600030101010101" pitchFamily="2" charset="-122"/>
                <a:cs typeface="Times New Roman" panose="02020603050405020304" pitchFamily="18" charset="0"/>
              </a:rPr>
              <a:t>1. Weekly Metrics Review:</a:t>
            </a:r>
            <a:r>
              <a:rPr lang="en-US" sz="800" dirty="0">
                <a:effectLst/>
                <a:latin typeface="Calibri" panose="020F0502020204030204" pitchFamily="34" charset="0"/>
                <a:ea typeface="SimSun" panose="02010600030101010101" pitchFamily="2" charset="-122"/>
                <a:cs typeface="Times New Roman" panose="02020603050405020304" pitchFamily="18" charset="0"/>
              </a:rPr>
              <a:t> Set up weekly dashboards to review key metrics, focusing on real-time adjustments.</a:t>
            </a:r>
          </a:p>
          <a:p>
            <a:pPr marL="0" marR="0">
              <a:lnSpc>
                <a:spcPct val="115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r>
              <a:rPr lang="en-US" sz="800" b="1" dirty="0">
                <a:effectLst/>
                <a:latin typeface="Calibri" panose="020F0502020204030204" pitchFamily="34" charset="0"/>
                <a:ea typeface="SimSun" panose="02010600030101010101" pitchFamily="2" charset="-122"/>
                <a:cs typeface="Times New Roman" panose="02020603050405020304" pitchFamily="18" charset="0"/>
              </a:rPr>
              <a:t>2. Monthly User Feedback Loop:</a:t>
            </a:r>
            <a:r>
              <a:rPr lang="en-US" sz="800" dirty="0">
                <a:effectLst/>
                <a:latin typeface="Calibri" panose="020F0502020204030204" pitchFamily="34" charset="0"/>
                <a:ea typeface="SimSun" panose="02010600030101010101" pitchFamily="2" charset="-122"/>
                <a:cs typeface="Times New Roman" panose="02020603050405020304" pitchFamily="18" charset="0"/>
              </a:rPr>
              <a:t> Conduct monthly user surveys or focus groups to gather feedback.</a:t>
            </a:r>
          </a:p>
          <a:p>
            <a:pPr marL="0" marR="0">
              <a:lnSpc>
                <a:spcPct val="115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r>
              <a:rPr lang="en-US" sz="800" b="1" dirty="0">
                <a:effectLst/>
                <a:latin typeface="Calibri" panose="020F0502020204030204" pitchFamily="34" charset="0"/>
                <a:ea typeface="SimSun" panose="02010600030101010101" pitchFamily="2" charset="-122"/>
                <a:cs typeface="Times New Roman" panose="02020603050405020304" pitchFamily="18" charset="0"/>
              </a:rPr>
              <a:t>3. Quarterly Performance and Feature Audits:</a:t>
            </a:r>
            <a:r>
              <a:rPr lang="en-US" sz="800" dirty="0">
                <a:effectLst/>
                <a:latin typeface="Calibri" panose="020F0502020204030204" pitchFamily="34" charset="0"/>
                <a:ea typeface="SimSun" panose="02010600030101010101" pitchFamily="2" charset="-122"/>
                <a:cs typeface="Times New Roman" panose="02020603050405020304" pitchFamily="18" charset="0"/>
              </a:rPr>
              <a:t> Evaluate the overall performance, feature usage, and user needs quarterly to decide on enhancements.</a:t>
            </a:r>
          </a:p>
          <a:p>
            <a:pPr marL="0" marR="0">
              <a:lnSpc>
                <a:spcPct val="115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r>
              <a:rPr lang="en-US" sz="800" b="1" dirty="0">
                <a:effectLst/>
                <a:latin typeface="Calibri" panose="020F0502020204030204" pitchFamily="34" charset="0"/>
                <a:ea typeface="SimSun" panose="02010600030101010101" pitchFamily="2" charset="-122"/>
                <a:cs typeface="Times New Roman" panose="02020603050405020304" pitchFamily="18" charset="0"/>
              </a:rPr>
              <a:t>4. Implement A/B Testing:</a:t>
            </a:r>
            <a:r>
              <a:rPr lang="en-US" sz="800" dirty="0">
                <a:effectLst/>
                <a:latin typeface="Calibri" panose="020F0502020204030204" pitchFamily="34" charset="0"/>
                <a:ea typeface="SimSun" panose="02010600030101010101" pitchFamily="2" charset="-122"/>
                <a:cs typeface="Times New Roman" panose="02020603050405020304" pitchFamily="18" charset="0"/>
              </a:rPr>
              <a:t> Test small iterations or feature improvements with a subset of users before a full rollout.</a:t>
            </a:r>
          </a:p>
          <a:p>
            <a:pPr marL="0" marR="0">
              <a:lnSpc>
                <a:spcPct val="115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r>
              <a:rPr lang="en-US" sz="800" b="1" dirty="0">
                <a:effectLst/>
                <a:latin typeface="Calibri" panose="020F0502020204030204" pitchFamily="34" charset="0"/>
                <a:ea typeface="SimSun" panose="02010600030101010101" pitchFamily="2" charset="-122"/>
                <a:cs typeface="Times New Roman" panose="02020603050405020304" pitchFamily="18" charset="0"/>
              </a:rPr>
              <a:t>5. Continuous Improvement Roadmap:</a:t>
            </a:r>
            <a:r>
              <a:rPr lang="en-US" sz="800" dirty="0">
                <a:effectLst/>
                <a:latin typeface="Calibri" panose="020F0502020204030204" pitchFamily="34" charset="0"/>
                <a:ea typeface="SimSun" panose="02010600030101010101" pitchFamily="2" charset="-122"/>
                <a:cs typeface="Times New Roman" panose="02020603050405020304" pitchFamily="18" charset="0"/>
              </a:rPr>
              <a:t> Based on metric insights, maintain a roadmap prioritizing feature enhancements, performance improvements, and user requests.</a:t>
            </a:r>
          </a:p>
          <a:p>
            <a:endParaRPr lang="en-US" dirty="0"/>
          </a:p>
        </p:txBody>
      </p:sp>
      <p:sp>
        <p:nvSpPr>
          <p:cNvPr id="13" name="TextBox 12">
            <a:extLst>
              <a:ext uri="{FF2B5EF4-FFF2-40B4-BE49-F238E27FC236}">
                <a16:creationId xmlns:a16="http://schemas.microsoft.com/office/drawing/2014/main" id="{83B4962A-EB4D-5ECC-62A3-2D39E82640A3}"/>
              </a:ext>
            </a:extLst>
          </p:cNvPr>
          <p:cNvSpPr txBox="1"/>
          <p:nvPr/>
        </p:nvSpPr>
        <p:spPr>
          <a:xfrm>
            <a:off x="4824802" y="4374975"/>
            <a:ext cx="4383700" cy="815608"/>
          </a:xfrm>
          <a:prstGeom prst="rect">
            <a:avLst/>
          </a:prstGeom>
          <a:noFill/>
        </p:spPr>
        <p:txBody>
          <a:bodyPr wrap="square" rtlCol="0">
            <a:spAutoFit/>
          </a:bodyPr>
          <a:lstStyle/>
          <a:p>
            <a:r>
              <a:rPr lang="en-US" sz="1050" b="1" dirty="0">
                <a:effectLst/>
                <a:latin typeface="Calibri" panose="020F0502020204030204" pitchFamily="34" charset="0"/>
                <a:ea typeface="SimSun" panose="02010600030101010101" pitchFamily="2" charset="-122"/>
                <a:cs typeface="Times New Roman" panose="02020603050405020304" pitchFamily="18" charset="0"/>
              </a:rPr>
              <a:t>Tracking these metrics and refining the platform through iterative cycles will ensure that InventoryMax remains aligned with business goals, satisfies users, and continually improves over time.</a:t>
            </a:r>
            <a:endParaRPr lang="en-US" sz="1050" dirty="0">
              <a:effectLst/>
              <a:latin typeface="Calibri" panose="020F0502020204030204" pitchFamily="34" charset="0"/>
              <a:ea typeface="SimSun" panose="02010600030101010101" pitchFamily="2" charset="-122"/>
              <a:cs typeface="Times New Roman" panose="02020603050405020304" pitchFamily="18" charset="0"/>
            </a:endParaRP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3" name="Text Placeholder 2">
            <a:extLst>
              <a:ext uri="{FF2B5EF4-FFF2-40B4-BE49-F238E27FC236}">
                <a16:creationId xmlns:a16="http://schemas.microsoft.com/office/drawing/2014/main" id="{B274210C-1FB3-DDA8-40A4-FB1F5549C98B}"/>
              </a:ext>
            </a:extLst>
          </p:cNvPr>
          <p:cNvSpPr>
            <a:spLocks noGrp="1"/>
          </p:cNvSpPr>
          <p:nvPr>
            <p:ph type="body" idx="1"/>
          </p:nvPr>
        </p:nvSpPr>
        <p:spPr>
          <a:xfrm>
            <a:off x="3769830" y="0"/>
            <a:ext cx="4874107" cy="5143500"/>
          </a:xfrm>
        </p:spPr>
        <p:txBody>
          <a:bodyPr/>
          <a:lstStyle/>
          <a:p>
            <a:pPr marL="0" marR="0" indent="0" algn="just">
              <a:lnSpc>
                <a:spcPct val="115000"/>
              </a:lnSpc>
              <a:spcBef>
                <a:spcPts val="0"/>
              </a:spcBef>
              <a:spcAft>
                <a:spcPts val="0"/>
              </a:spcAft>
              <a:buNone/>
            </a:pPr>
            <a:r>
              <a:rPr lang="en-US" sz="2000" b="1" dirty="0">
                <a:solidFill>
                  <a:schemeClr val="tx2">
                    <a:lumMod val="50000"/>
                  </a:schemeClr>
                </a:solidFill>
                <a:effectLst/>
                <a:latin typeface="Calibri" panose="020F0502020204030204" pitchFamily="34" charset="0"/>
                <a:ea typeface="SimSun" panose="02010600030101010101" pitchFamily="2" charset="-122"/>
                <a:cs typeface="Calibri" panose="020F0502020204030204" pitchFamily="34" charset="0"/>
              </a:rPr>
              <a:t>Follow-up Questions:</a:t>
            </a:r>
            <a:endParaRPr lang="en-US" dirty="0">
              <a:solidFill>
                <a:schemeClr val="tx2">
                  <a:lumMod val="50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200" b="1" dirty="0">
                <a:solidFill>
                  <a:srgbClr val="C00000"/>
                </a:solidFill>
                <a:effectLst/>
                <a:latin typeface="Calibri" panose="020F0502020204030204" pitchFamily="34" charset="0"/>
                <a:ea typeface="SimSun" panose="02010600030101010101" pitchFamily="2" charset="-122"/>
                <a:cs typeface="Calibri" panose="020F0502020204030204" pitchFamily="34" charset="0"/>
              </a:rPr>
              <a:t>User 1. – Joseph – Operations Manager</a:t>
            </a:r>
            <a:endParaRPr lang="en-US" sz="1200" dirty="0">
              <a:solidFill>
                <a:srgbClr val="C00000"/>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050" dirty="0">
                <a:effectLst/>
                <a:latin typeface="Calibri" panose="020F0502020204030204" pitchFamily="34" charset="0"/>
                <a:ea typeface="SimSun" panose="02010600030101010101" pitchFamily="2" charset="-122"/>
                <a:cs typeface="Calibri" panose="020F0502020204030204" pitchFamily="34" charset="0"/>
              </a:rPr>
              <a:t> </a:t>
            </a:r>
            <a:r>
              <a:rPr lang="en-US" sz="1050" b="1" i="1" dirty="0">
                <a:solidFill>
                  <a:schemeClr val="accent1">
                    <a:lumMod val="75000"/>
                  </a:schemeClr>
                </a:solidFill>
                <a:effectLst/>
                <a:latin typeface="Calibri" panose="020F0502020204030204" pitchFamily="34" charset="0"/>
                <a:ea typeface="SimSun" panose="02010600030101010101" pitchFamily="2" charset="-122"/>
                <a:cs typeface="Calibri" panose="020F0502020204030204" pitchFamily="34" charset="0"/>
              </a:rPr>
              <a:t>QUS: </a:t>
            </a:r>
            <a:r>
              <a:rPr lang="en-US" sz="1050" dirty="0">
                <a:effectLst/>
                <a:latin typeface="Calibri" panose="020F0502020204030204" pitchFamily="34" charset="0"/>
                <a:ea typeface="SimSun" panose="02010600030101010101" pitchFamily="2" charset="-122"/>
                <a:cs typeface="Calibri" panose="020F0502020204030204" pitchFamily="34" charset="0"/>
              </a:rPr>
              <a:t>Can you walk me through your current inventory management process?</a:t>
            </a:r>
            <a:endParaRPr lang="en-US" sz="105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050" dirty="0">
                <a:effectLst/>
                <a:latin typeface="Calibri" panose="020F0502020204030204" pitchFamily="34" charset="0"/>
                <a:ea typeface="SimSun" panose="02010600030101010101" pitchFamily="2" charset="-122"/>
                <a:cs typeface="Calibri" panose="020F0502020204030204" pitchFamily="34" charset="0"/>
              </a:rPr>
              <a:t> </a:t>
            </a:r>
            <a:endParaRPr lang="en-US" sz="105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050" b="1" i="1" dirty="0">
                <a:solidFill>
                  <a:schemeClr val="accent1">
                    <a:lumMod val="75000"/>
                  </a:schemeClr>
                </a:solidFill>
                <a:effectLst/>
                <a:latin typeface="Calibri" panose="020F0502020204030204" pitchFamily="34" charset="0"/>
                <a:ea typeface="SimSun" panose="02010600030101010101" pitchFamily="2" charset="-122"/>
                <a:cs typeface="Calibri" panose="020F0502020204030204" pitchFamily="34" charset="0"/>
              </a:rPr>
              <a:t>ANS:</a:t>
            </a:r>
            <a:r>
              <a:rPr lang="en-US" sz="1050" dirty="0">
                <a:effectLst/>
                <a:latin typeface="Calibri" panose="020F0502020204030204" pitchFamily="34" charset="0"/>
                <a:ea typeface="SimSun" panose="02010600030101010101" pitchFamily="2" charset="-122"/>
                <a:cs typeface="Calibri" panose="020F0502020204030204" pitchFamily="34" charset="0"/>
              </a:rPr>
              <a:t> “Our current process is mostly manual. We use a combination of spreadsheets, paper records, and basic accounting software to track inventory. </a:t>
            </a:r>
            <a:endParaRPr lang="en-US" sz="105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050" dirty="0">
                <a:effectLst/>
                <a:latin typeface="Calibri" panose="020F0502020204030204" pitchFamily="34" charset="0"/>
                <a:ea typeface="SimSun" panose="02010600030101010101" pitchFamily="2" charset="-122"/>
                <a:cs typeface="Calibri" panose="020F0502020204030204" pitchFamily="34" charset="0"/>
              </a:rPr>
              <a:t> </a:t>
            </a:r>
            <a:endParaRPr lang="en-US" sz="105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050" dirty="0">
                <a:effectLst/>
                <a:latin typeface="Calibri" panose="020F0502020204030204" pitchFamily="34" charset="0"/>
                <a:ea typeface="SimSun" panose="02010600030101010101" pitchFamily="2" charset="-122"/>
                <a:cs typeface="Calibri" panose="020F0502020204030204" pitchFamily="34" charset="0"/>
              </a:rPr>
              <a:t>- When we receive our goods, we manually update our spreadsheets.</a:t>
            </a:r>
            <a:endParaRPr lang="en-US" sz="105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050" dirty="0">
                <a:effectLst/>
                <a:latin typeface="Calibri" panose="020F0502020204030204" pitchFamily="34" charset="0"/>
                <a:ea typeface="SimSun" panose="02010600030101010101" pitchFamily="2" charset="-122"/>
                <a:cs typeface="Calibri" panose="020F0502020204030204" pitchFamily="34" charset="0"/>
              </a:rPr>
              <a:t>- We periodically conduct inventory counts to reconcile discrepancies.</a:t>
            </a:r>
            <a:endParaRPr lang="en-US" sz="105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050" dirty="0">
                <a:effectLst/>
                <a:latin typeface="Calibri" panose="020F0502020204030204" pitchFamily="34" charset="0"/>
                <a:ea typeface="SimSun" panose="02010600030101010101" pitchFamily="2" charset="-122"/>
                <a:cs typeface="Calibri" panose="020F0502020204030204" pitchFamily="34" charset="0"/>
              </a:rPr>
              <a:t>- We manually update our website and online marketplaces when inventory levels change.</a:t>
            </a:r>
            <a:endParaRPr lang="en-US" sz="105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050" dirty="0">
                <a:effectLst/>
                <a:latin typeface="Calibri" panose="020F0502020204030204" pitchFamily="34" charset="0"/>
                <a:ea typeface="SimSun" panose="02010600030101010101" pitchFamily="2" charset="-122"/>
                <a:cs typeface="Calibri" panose="020F0502020204030204" pitchFamily="34" charset="0"/>
              </a:rPr>
              <a:t> </a:t>
            </a:r>
            <a:endParaRPr lang="en-US" sz="105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050" dirty="0">
                <a:effectLst/>
                <a:latin typeface="Calibri" panose="020F0502020204030204" pitchFamily="34" charset="0"/>
                <a:ea typeface="SimSun" panose="02010600030101010101" pitchFamily="2" charset="-122"/>
                <a:cs typeface="Calibri" panose="020F0502020204030204" pitchFamily="34" charset="0"/>
              </a:rPr>
              <a:t>This is time-consuming for us, its prone to errors, and does not provide real-time visibility into our inventory levels”.</a:t>
            </a:r>
            <a:endParaRPr lang="en-US" sz="105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050" dirty="0">
                <a:effectLst/>
                <a:latin typeface="Calibri" panose="020F0502020204030204" pitchFamily="34" charset="0"/>
                <a:ea typeface="SimSun" panose="02010600030101010101" pitchFamily="2" charset="-122"/>
                <a:cs typeface="Calibri" panose="020F0502020204030204" pitchFamily="34" charset="0"/>
              </a:rPr>
              <a:t> </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b="1" dirty="0">
                <a:solidFill>
                  <a:srgbClr val="C00000"/>
                </a:solidFill>
                <a:effectLst/>
                <a:latin typeface="Calibri" panose="020F0502020204030204" pitchFamily="34" charset="0"/>
                <a:ea typeface="SimSun" panose="02010600030101010101" pitchFamily="2" charset="-122"/>
                <a:cs typeface="Calibri" panose="020F0502020204030204" pitchFamily="34" charset="0"/>
              </a:rPr>
              <a:t>User 2 – Emily – Business Owner</a:t>
            </a:r>
            <a:endParaRPr lang="en-US" b="1" dirty="0">
              <a:solidFill>
                <a:srgbClr val="C00000"/>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050" dirty="0">
                <a:effectLst/>
                <a:latin typeface="Calibri" panose="020F0502020204030204" pitchFamily="34" charset="0"/>
                <a:ea typeface="SimSun" panose="02010600030101010101" pitchFamily="2" charset="-122"/>
                <a:cs typeface="Calibri" panose="020F0502020204030204" pitchFamily="34" charset="0"/>
              </a:rPr>
              <a:t> </a:t>
            </a:r>
            <a:endParaRPr lang="en-US" sz="105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050" b="1" i="1" dirty="0">
                <a:solidFill>
                  <a:schemeClr val="accent1">
                    <a:lumMod val="75000"/>
                  </a:schemeClr>
                </a:solidFill>
                <a:effectLst/>
                <a:latin typeface="Calibri" panose="020F0502020204030204" pitchFamily="34" charset="0"/>
                <a:ea typeface="SimSun" panose="02010600030101010101" pitchFamily="2" charset="-122"/>
                <a:cs typeface="Calibri" panose="020F0502020204030204" pitchFamily="34" charset="0"/>
              </a:rPr>
              <a:t>QUS: </a:t>
            </a:r>
            <a:r>
              <a:rPr lang="en-US" sz="1050" dirty="0">
                <a:effectLst/>
                <a:latin typeface="Calibri" panose="020F0502020204030204" pitchFamily="34" charset="0"/>
                <a:ea typeface="SimSun" panose="02010600030101010101" pitchFamily="2" charset="-122"/>
                <a:cs typeface="Calibri" panose="020F0502020204030204" pitchFamily="34" charset="0"/>
              </a:rPr>
              <a:t>How does inventory management impact your customer relationships?</a:t>
            </a:r>
            <a:endParaRPr lang="en-US" sz="105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050" dirty="0">
                <a:effectLst/>
                <a:latin typeface="Calibri" panose="020F0502020204030204" pitchFamily="34" charset="0"/>
                <a:ea typeface="SimSun" panose="02010600030101010101" pitchFamily="2" charset="-122"/>
                <a:cs typeface="Calibri" panose="020F0502020204030204" pitchFamily="34" charset="0"/>
              </a:rPr>
              <a:t> </a:t>
            </a:r>
            <a:endParaRPr lang="en-US" sz="105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050" b="1" i="1" dirty="0">
                <a:solidFill>
                  <a:schemeClr val="accent1">
                    <a:lumMod val="75000"/>
                  </a:schemeClr>
                </a:solidFill>
                <a:effectLst/>
                <a:latin typeface="Calibri" panose="020F0502020204030204" pitchFamily="34" charset="0"/>
                <a:ea typeface="SimSun" panose="02010600030101010101" pitchFamily="2" charset="-122"/>
                <a:cs typeface="Calibri" panose="020F0502020204030204" pitchFamily="34" charset="0"/>
              </a:rPr>
              <a:t>ANS: </a:t>
            </a:r>
            <a:r>
              <a:rPr lang="en-US" sz="1050" dirty="0">
                <a:effectLst/>
                <a:latin typeface="Calibri" panose="020F0502020204030204" pitchFamily="34" charset="0"/>
                <a:ea typeface="SimSun" panose="02010600030101010101" pitchFamily="2" charset="-122"/>
                <a:cs typeface="Calibri" panose="020F0502020204030204" pitchFamily="34" charset="0"/>
              </a:rPr>
              <a:t>"Inventory management has a direct impact on our customer relationships. When we are out of stock, we disappoint our customers, and this will lead to:</a:t>
            </a:r>
            <a:endParaRPr lang="en-US" sz="105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100" dirty="0">
                <a:effectLst/>
                <a:latin typeface="Calibri" panose="020F0502020204030204" pitchFamily="34" charset="0"/>
                <a:ea typeface="SimSun" panose="02010600030101010101" pitchFamily="2" charset="-122"/>
                <a:cs typeface="Calibri" panose="020F0502020204030204" pitchFamily="34" charset="0"/>
              </a:rPr>
              <a:t> - Lost sales</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100" dirty="0">
                <a:effectLst/>
                <a:latin typeface="Calibri" panose="020F0502020204030204" pitchFamily="34" charset="0"/>
                <a:ea typeface="SimSun" panose="02010600030101010101" pitchFamily="2" charset="-122"/>
                <a:cs typeface="Calibri" panose="020F0502020204030204" pitchFamily="34" charset="0"/>
              </a:rPr>
              <a:t>- Negative reviews</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100" dirty="0">
                <a:effectLst/>
                <a:latin typeface="Calibri" panose="020F0502020204030204" pitchFamily="34" charset="0"/>
                <a:ea typeface="SimSun" panose="02010600030101010101" pitchFamily="2" charset="-122"/>
                <a:cs typeface="Calibri" panose="020F0502020204030204" pitchFamily="34" charset="0"/>
              </a:rPr>
              <a:t>- Decreased customer loyalty</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100" dirty="0">
                <a:effectLst/>
                <a:latin typeface="Calibri" panose="020F0502020204030204" pitchFamily="34" charset="0"/>
                <a:ea typeface="SimSun" panose="02010600030101010101" pitchFamily="2" charset="-122"/>
                <a:cs typeface="Calibri" panose="020F0502020204030204" pitchFamily="34" charset="0"/>
              </a:rPr>
              <a:t>- Increased customer support queries</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800" dirty="0">
                <a:effectLst/>
                <a:latin typeface="Calibri" panose="020F0502020204030204" pitchFamily="34" charset="0"/>
                <a:ea typeface="SimSun" panose="02010600030101010101" pitchFamily="2" charset="-122"/>
                <a:cs typeface="Calibri" panose="020F0502020204030204" pitchFamily="34" charset="0"/>
              </a:rPr>
              <a:t> </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endParaRPr lang="en-US" dirty="0"/>
          </a:p>
        </p:txBody>
      </p:sp>
      <p:pic>
        <p:nvPicPr>
          <p:cNvPr id="1028" name="Picture 4" descr="Follow Up Call Tips: Importance of Follow Up In Sales | Xant">
            <a:extLst>
              <a:ext uri="{FF2B5EF4-FFF2-40B4-BE49-F238E27FC236}">
                <a16:creationId xmlns:a16="http://schemas.microsoft.com/office/drawing/2014/main" id="{9A2428C2-658F-9837-20DC-5B201669D3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3769831" cy="263856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8D5BF3E-FC76-C459-96FA-62B87619CD96}"/>
              </a:ext>
            </a:extLst>
          </p:cNvPr>
          <p:cNvSpPr txBox="1"/>
          <p:nvPr/>
        </p:nvSpPr>
        <p:spPr>
          <a:xfrm>
            <a:off x="0" y="2596349"/>
            <a:ext cx="3769829" cy="2309671"/>
          </a:xfrm>
          <a:prstGeom prst="rect">
            <a:avLst/>
          </a:prstGeom>
          <a:noFill/>
        </p:spPr>
        <p:txBody>
          <a:bodyPr wrap="square">
            <a:spAutoFit/>
          </a:bodyPr>
          <a:lstStyle/>
          <a:p>
            <a:pPr algn="just">
              <a:lnSpc>
                <a:spcPct val="115000"/>
              </a:lnSpc>
            </a:pPr>
            <a:r>
              <a:rPr lang="en-US" b="1" dirty="0">
                <a:solidFill>
                  <a:srgbClr val="C00000"/>
                </a:solidFill>
                <a:effectLst/>
                <a:latin typeface="Calibri" panose="020F0502020204030204" pitchFamily="34" charset="0"/>
                <a:ea typeface="SimSun" panose="02010600030101010101" pitchFamily="2" charset="-122"/>
                <a:cs typeface="Calibri" panose="020F0502020204030204" pitchFamily="34" charset="0"/>
              </a:rPr>
              <a:t>User 3 – John – Inventory Manager</a:t>
            </a:r>
            <a:endParaRPr lang="en-US" b="1" dirty="0">
              <a:solidFill>
                <a:srgbClr val="C00000"/>
              </a:solidFill>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endParaRPr lang="en-US" sz="1200" b="1" i="1" dirty="0">
              <a:solidFill>
                <a:schemeClr val="accent1">
                  <a:lumMod val="75000"/>
                </a:schemeClr>
              </a:solidFill>
              <a:latin typeface="Calibri" panose="020F0502020204030204" pitchFamily="34" charset="0"/>
              <a:ea typeface="SimSun" panose="02010600030101010101" pitchFamily="2" charset="-122"/>
              <a:cs typeface="Calibri" panose="020F0502020204030204" pitchFamily="34" charset="0"/>
            </a:endParaRPr>
          </a:p>
          <a:p>
            <a:pPr marL="0" marR="0" indent="0" algn="just">
              <a:lnSpc>
                <a:spcPct val="115000"/>
              </a:lnSpc>
              <a:spcBef>
                <a:spcPts val="0"/>
              </a:spcBef>
              <a:spcAft>
                <a:spcPts val="0"/>
              </a:spcAft>
              <a:buNone/>
            </a:pPr>
            <a:r>
              <a:rPr lang="en-US" sz="1200" b="1" i="1" dirty="0">
                <a:solidFill>
                  <a:schemeClr val="accent1">
                    <a:lumMod val="75000"/>
                  </a:schemeClr>
                </a:solidFill>
                <a:effectLst/>
                <a:latin typeface="Calibri" panose="020F0502020204030204" pitchFamily="34" charset="0"/>
                <a:ea typeface="SimSun" panose="02010600030101010101" pitchFamily="2" charset="-122"/>
                <a:cs typeface="Calibri" panose="020F0502020204030204" pitchFamily="34" charset="0"/>
              </a:rPr>
              <a:t>QUS:</a:t>
            </a:r>
            <a:r>
              <a:rPr lang="en-US" sz="11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 What are the consequences of inventory errors or stockouts?</a:t>
            </a:r>
            <a:endParaRPr lang="en-US" sz="11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1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 </a:t>
            </a:r>
            <a:endParaRPr lang="en-US" sz="11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100" b="1" dirty="0">
                <a:solidFill>
                  <a:schemeClr val="accent1">
                    <a:lumMod val="75000"/>
                  </a:schemeClr>
                </a:solidFill>
                <a:effectLst/>
                <a:latin typeface="Calibri" panose="020F0502020204030204" pitchFamily="34" charset="0"/>
                <a:ea typeface="SimSun" panose="02010600030101010101" pitchFamily="2" charset="-122"/>
                <a:cs typeface="Calibri" panose="020F0502020204030204" pitchFamily="34" charset="0"/>
              </a:rPr>
              <a:t>ANS: </a:t>
            </a:r>
            <a:r>
              <a:rPr lang="en-US" sz="11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"The consequences are severe:</a:t>
            </a:r>
            <a:endParaRPr lang="en-US" sz="11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1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 - Lost revenue </a:t>
            </a:r>
            <a:endParaRPr lang="en-US" sz="11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1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 Increased costs </a:t>
            </a:r>
            <a:endParaRPr lang="en-US" sz="11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1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 Destroys customer relationships</a:t>
            </a:r>
            <a:endParaRPr lang="en-US" sz="11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1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 Negative online reviews</a:t>
            </a:r>
            <a:endParaRPr lang="en-US" sz="11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1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 Reduced competitiveness</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9" name="TextBox 8">
            <a:extLst>
              <a:ext uri="{FF2B5EF4-FFF2-40B4-BE49-F238E27FC236}">
                <a16:creationId xmlns:a16="http://schemas.microsoft.com/office/drawing/2014/main" id="{15F97D51-6175-DC94-945B-FF57128EAC32}"/>
              </a:ext>
            </a:extLst>
          </p:cNvPr>
          <p:cNvSpPr txBox="1"/>
          <p:nvPr/>
        </p:nvSpPr>
        <p:spPr>
          <a:xfrm>
            <a:off x="0" y="1929123"/>
            <a:ext cx="9051532" cy="3054554"/>
          </a:xfrm>
          <a:prstGeom prst="rect">
            <a:avLst/>
          </a:prstGeom>
          <a:noFill/>
        </p:spPr>
        <p:txBody>
          <a:bodyPr wrap="square">
            <a:spAutoFit/>
          </a:bodyPr>
          <a:lstStyle/>
          <a:p>
            <a:pPr marL="0" marR="0" indent="0" algn="just">
              <a:lnSpc>
                <a:spcPct val="115000"/>
              </a:lnSpc>
              <a:spcBef>
                <a:spcPts val="0"/>
              </a:spcBef>
              <a:spcAft>
                <a:spcPts val="0"/>
              </a:spcAft>
              <a:buNone/>
            </a:pPr>
            <a:endParaRPr lang="en-US" sz="105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05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 </a:t>
            </a:r>
            <a:r>
              <a:rPr lang="en-US" b="1" dirty="0">
                <a:solidFill>
                  <a:srgbClr val="C00000"/>
                </a:solidFill>
                <a:effectLst/>
                <a:latin typeface="Calibri" panose="020F0502020204030204" pitchFamily="34" charset="0"/>
                <a:ea typeface="SimSun" panose="02010600030101010101" pitchFamily="2" charset="-122"/>
                <a:cs typeface="Calibri" panose="020F0502020204030204" pitchFamily="34" charset="0"/>
              </a:rPr>
              <a:t>User 4 – Glory – Business Owner</a:t>
            </a:r>
            <a:endParaRPr lang="en-US" sz="1050" b="1" dirty="0">
              <a:solidFill>
                <a:srgbClr val="C00000"/>
              </a:solidFill>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200" b="1" dirty="0">
                <a:solidFill>
                  <a:schemeClr val="accent1">
                    <a:lumMod val="75000"/>
                  </a:schemeClr>
                </a:solidFill>
                <a:effectLst/>
                <a:latin typeface="Calibri" panose="020F0502020204030204" pitchFamily="34" charset="0"/>
                <a:ea typeface="SimSun" panose="02010600030101010101" pitchFamily="2" charset="-122"/>
                <a:cs typeface="Times New Roman" panose="02020603050405020304" pitchFamily="18" charset="0"/>
              </a:rPr>
              <a:t>QUS: </a:t>
            </a:r>
            <a:r>
              <a:rPr lang="en-US" sz="11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Have you considered integrating inventory management with other business systems?</a:t>
            </a:r>
            <a:endParaRPr lang="en-US" sz="11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05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 </a:t>
            </a:r>
            <a:endParaRPr lang="en-US" sz="105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200" i="1" dirty="0">
                <a:solidFill>
                  <a:schemeClr val="accent1">
                    <a:lumMod val="75000"/>
                  </a:schemeClr>
                </a:solidFill>
                <a:effectLst/>
                <a:latin typeface="Calibri" panose="020F0502020204030204" pitchFamily="34" charset="0"/>
                <a:ea typeface="SimSun" panose="02010600030101010101" pitchFamily="2" charset="-122"/>
                <a:cs typeface="Calibri" panose="020F0502020204030204" pitchFamily="34" charset="0"/>
              </a:rPr>
              <a:t>ANS: </a:t>
            </a:r>
            <a:r>
              <a:rPr lang="en-US" sz="11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As a matter of fact "Yes, we've explored integrating inventory management with:</a:t>
            </a:r>
            <a:endParaRPr lang="en-US" sz="11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05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 </a:t>
            </a:r>
            <a:endParaRPr lang="en-US" sz="105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1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 E-commerce platforms (Shopify, WooCommerce)</a:t>
            </a:r>
            <a:endParaRPr lang="en-US" sz="11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1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 Accounting software (QuickBooks)</a:t>
            </a:r>
            <a:endParaRPr lang="en-US" sz="11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1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 Supply chain management tools</a:t>
            </a:r>
            <a:endParaRPr lang="en-US" sz="11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1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 </a:t>
            </a:r>
            <a:endParaRPr lang="en-US" sz="11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1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However, our current system lacks API connectivity, making integration challenging. We'd love to see seamless integration with InventoryMax." </a:t>
            </a:r>
            <a:r>
              <a:rPr lang="en-US" sz="1100" b="1" dirty="0">
                <a:solidFill>
                  <a:schemeClr val="bg1"/>
                </a:solidFill>
                <a:effectLst/>
                <a:latin typeface="Calibri" panose="020F0502020204030204" pitchFamily="34" charset="0"/>
                <a:ea typeface="SimSun" panose="02010600030101010101" pitchFamily="2" charset="-122"/>
                <a:cs typeface="Calibri" panose="020F0502020204030204" pitchFamily="34" charset="0"/>
              </a:rPr>
              <a:t>(</a:t>
            </a:r>
            <a:r>
              <a:rPr lang="en-US" sz="1100" b="1" dirty="0" err="1">
                <a:solidFill>
                  <a:schemeClr val="bg1"/>
                </a:solidFill>
                <a:effectLst/>
                <a:latin typeface="Calibri" panose="020F0502020204030204" pitchFamily="34" charset="0"/>
                <a:ea typeface="SimSun" panose="02010600030101010101" pitchFamily="2" charset="-122"/>
                <a:cs typeface="Calibri" panose="020F0502020204030204" pitchFamily="34" charset="0"/>
              </a:rPr>
              <a:t>Painpoint</a:t>
            </a:r>
            <a:r>
              <a:rPr lang="en-US" sz="1100" b="1" dirty="0">
                <a:solidFill>
                  <a:schemeClr val="bg1"/>
                </a:solidFill>
                <a:effectLst/>
                <a:latin typeface="Calibri" panose="020F0502020204030204" pitchFamily="34" charset="0"/>
                <a:ea typeface="SimSun" panose="02010600030101010101" pitchFamily="2" charset="-122"/>
                <a:cs typeface="Calibri" panose="020F0502020204030204" pitchFamily="34" charset="0"/>
              </a:rPr>
              <a:t>)</a:t>
            </a:r>
            <a:endParaRPr lang="en-US" sz="11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1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 </a:t>
            </a:r>
            <a:endParaRPr lang="en-US" sz="11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100" b="1" dirty="0">
                <a:solidFill>
                  <a:schemeClr val="bg1"/>
                </a:solidFill>
                <a:effectLst/>
                <a:latin typeface="Calibri" panose="020F0502020204030204" pitchFamily="34" charset="0"/>
                <a:ea typeface="SimSun" panose="02010600030101010101" pitchFamily="2" charset="-122"/>
                <a:cs typeface="Calibri" panose="020F0502020204030204" pitchFamily="34" charset="0"/>
              </a:rPr>
              <a:t>Empathy Mapping Tools:</a:t>
            </a:r>
            <a:endParaRPr lang="en-US" sz="11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1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1. User interviews</a:t>
            </a:r>
            <a:endParaRPr lang="en-US" sz="11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11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2. Surveys</a:t>
            </a:r>
            <a:endParaRPr lang="en-US" sz="16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2050" name="Picture 2" descr="Follow-Up Call">
            <a:extLst>
              <a:ext uri="{FF2B5EF4-FFF2-40B4-BE49-F238E27FC236}">
                <a16:creationId xmlns:a16="http://schemas.microsoft.com/office/drawing/2014/main" id="{63182D68-6223-B7B1-8E03-66E1DBAE1A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7163"/>
            <a:ext cx="5476125" cy="20651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How to Follow Up After a Job Interview: Timing, Tips, and Sample Scripts">
            <a:extLst>
              <a:ext uri="{FF2B5EF4-FFF2-40B4-BE49-F238E27FC236}">
                <a16:creationId xmlns:a16="http://schemas.microsoft.com/office/drawing/2014/main" id="{06F251F1-99DC-B89F-DE8C-71E4F649B20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00" t="26356" r="47083"/>
          <a:stretch/>
        </p:blipFill>
        <p:spPr bwMode="auto">
          <a:xfrm>
            <a:off x="5435945" y="-47163"/>
            <a:ext cx="3708055" cy="20651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77859" y="0"/>
            <a:ext cx="5396343" cy="81049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b="1" dirty="0">
                <a:effectLst/>
                <a:latin typeface="Calibri" panose="020F0502020204030204" pitchFamily="34" charset="0"/>
                <a:ea typeface="SimSun" panose="02010600030101010101" pitchFamily="2" charset="-122"/>
                <a:cs typeface="Calibri" panose="020F0502020204030204" pitchFamily="34" charset="0"/>
              </a:rPr>
              <a:t>User Persona: </a:t>
            </a:r>
            <a:r>
              <a:rPr lang="en-US" sz="1100" b="1" dirty="0">
                <a:effectLst/>
                <a:latin typeface="Calibri" panose="020F0502020204030204" pitchFamily="34" charset="0"/>
                <a:ea typeface="SimSun" panose="02010600030101010101" pitchFamily="2" charset="-122"/>
                <a:cs typeface="Calibri" panose="020F0502020204030204" pitchFamily="34" charset="0"/>
              </a:rPr>
              <a:t>Daily Key Activities, Behavioural Statement, Pain-Points and Need Statement are noted down during the interviews </a:t>
            </a:r>
            <a:endParaRPr lang="en-US" dirty="0">
              <a:solidFill>
                <a:schemeClr val="accent1"/>
              </a:solidFill>
            </a:endParaRPr>
          </a:p>
        </p:txBody>
      </p:sp>
      <p:sp>
        <p:nvSpPr>
          <p:cNvPr id="215" name="Google Shape;215;p44"/>
          <p:cNvSpPr txBox="1">
            <a:spLocks noGrp="1"/>
          </p:cNvSpPr>
          <p:nvPr>
            <p:ph type="body" idx="1"/>
          </p:nvPr>
        </p:nvSpPr>
        <p:spPr>
          <a:xfrm>
            <a:off x="9416" y="461433"/>
            <a:ext cx="5240626" cy="4054379"/>
          </a:xfrm>
          <a:prstGeom prst="rect">
            <a:avLst/>
          </a:prstGeom>
        </p:spPr>
        <p:txBody>
          <a:bodyPr spcFirstLastPara="1" wrap="square" lIns="91425" tIns="91425" rIns="91425" bIns="91425" anchor="t" anchorCtr="0">
            <a:noAutofit/>
          </a:bodyPr>
          <a:lstStyle/>
          <a:p>
            <a:pPr marL="0" marR="0" indent="0" algn="just">
              <a:lnSpc>
                <a:spcPct val="115000"/>
              </a:lnSpc>
              <a:spcBef>
                <a:spcPts val="0"/>
              </a:spcBef>
              <a:spcAft>
                <a:spcPts val="0"/>
              </a:spcAft>
              <a:buNone/>
            </a:pPr>
            <a:r>
              <a:rPr lang="en-US" sz="900" b="1" dirty="0">
                <a:solidFill>
                  <a:srgbClr val="C00000"/>
                </a:solidFill>
                <a:effectLst/>
                <a:latin typeface="Calibri" panose="020F0502020204030204" pitchFamily="34" charset="0"/>
                <a:ea typeface="SimSun" panose="02010600030101010101" pitchFamily="2" charset="-122"/>
                <a:cs typeface="Calibri" panose="020F0502020204030204" pitchFamily="34" charset="0"/>
              </a:rPr>
              <a:t>Daily Key Activities:</a:t>
            </a:r>
            <a:endParaRPr lang="en-US" sz="900" dirty="0">
              <a:solidFill>
                <a:srgbClr val="C00000"/>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900" dirty="0">
                <a:effectLst/>
                <a:latin typeface="Calibri" panose="020F0502020204030204" pitchFamily="34" charset="0"/>
                <a:ea typeface="SimSun" panose="02010600030101010101" pitchFamily="2" charset="-122"/>
                <a:cs typeface="Calibri" panose="020F0502020204030204" pitchFamily="34" charset="0"/>
              </a:rPr>
              <a:t>1. Monitoring inventory levels</a:t>
            </a:r>
            <a:endParaRPr lang="en-US" sz="9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900" dirty="0">
                <a:effectLst/>
                <a:latin typeface="Calibri" panose="020F0502020204030204" pitchFamily="34" charset="0"/>
                <a:ea typeface="SimSun" panose="02010600030101010101" pitchFamily="2" charset="-122"/>
                <a:cs typeface="Calibri" panose="020F0502020204030204" pitchFamily="34" charset="0"/>
              </a:rPr>
              <a:t>2. Processing orders and shipments</a:t>
            </a:r>
            <a:endParaRPr lang="en-US" sz="9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900" dirty="0">
                <a:effectLst/>
                <a:latin typeface="Calibri" panose="020F0502020204030204" pitchFamily="34" charset="0"/>
                <a:ea typeface="SimSun" panose="02010600030101010101" pitchFamily="2" charset="-122"/>
                <a:cs typeface="Calibri" panose="020F0502020204030204" pitchFamily="34" charset="0"/>
              </a:rPr>
              <a:t>3. Conducting inventory audits</a:t>
            </a:r>
            <a:endParaRPr lang="en-US" sz="9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900" dirty="0">
                <a:effectLst/>
                <a:latin typeface="Calibri" panose="020F0502020204030204" pitchFamily="34" charset="0"/>
                <a:ea typeface="SimSun" panose="02010600030101010101" pitchFamily="2" charset="-122"/>
                <a:cs typeface="Calibri" panose="020F0502020204030204" pitchFamily="34" charset="0"/>
              </a:rPr>
              <a:t>4. Managing supplier relationships</a:t>
            </a:r>
            <a:endParaRPr lang="en-US" sz="9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900" dirty="0">
                <a:effectLst/>
                <a:latin typeface="Calibri" panose="020F0502020204030204" pitchFamily="34" charset="0"/>
                <a:ea typeface="SimSun" panose="02010600030101010101" pitchFamily="2" charset="-122"/>
                <a:cs typeface="Calibri" panose="020F0502020204030204" pitchFamily="34" charset="0"/>
              </a:rPr>
              <a:t>5. Analyzing sales data</a:t>
            </a:r>
            <a:endParaRPr lang="en-US" sz="9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900" dirty="0">
                <a:effectLst/>
                <a:latin typeface="Calibri" panose="020F0502020204030204" pitchFamily="34" charset="0"/>
                <a:ea typeface="SimSun" panose="02010600030101010101" pitchFamily="2" charset="-122"/>
                <a:cs typeface="Calibri" panose="020F0502020204030204" pitchFamily="34" charset="0"/>
              </a:rPr>
              <a:t> </a:t>
            </a:r>
            <a:endParaRPr lang="en-US" sz="9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900" b="1" dirty="0">
                <a:solidFill>
                  <a:srgbClr val="C00000"/>
                </a:solidFill>
                <a:effectLst/>
                <a:latin typeface="Calibri" panose="020F0502020204030204" pitchFamily="34" charset="0"/>
                <a:ea typeface="SimSun" panose="02010600030101010101" pitchFamily="2" charset="-122"/>
                <a:cs typeface="Calibri" panose="020F0502020204030204" pitchFamily="34" charset="0"/>
              </a:rPr>
              <a:t>Behavioral Statements:</a:t>
            </a:r>
            <a:endParaRPr lang="en-US" sz="900" dirty="0">
              <a:solidFill>
                <a:srgbClr val="C00000"/>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900" dirty="0">
                <a:effectLst/>
                <a:latin typeface="Calibri" panose="020F0502020204030204" pitchFamily="34" charset="0"/>
                <a:ea typeface="SimSun" panose="02010600030101010101" pitchFamily="2" charset="-122"/>
                <a:cs typeface="Calibri" panose="020F0502020204030204" pitchFamily="34" charset="0"/>
              </a:rPr>
              <a:t>1. "I spend too much time manually counting inventory and reconciling discrepancies."</a:t>
            </a:r>
            <a:endParaRPr lang="en-US" sz="9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900" dirty="0">
                <a:effectLst/>
                <a:latin typeface="Calibri" panose="020F0502020204030204" pitchFamily="34" charset="0"/>
                <a:ea typeface="SimSun" panose="02010600030101010101" pitchFamily="2" charset="-122"/>
                <a:cs typeface="Calibri" panose="020F0502020204030204" pitchFamily="34" charset="0"/>
              </a:rPr>
              <a:t>2. "I struggle to keep track of inventory levels across multiple warehouses."</a:t>
            </a:r>
            <a:endParaRPr lang="en-US" sz="9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900" dirty="0">
                <a:effectLst/>
                <a:latin typeface="Calibri" panose="020F0502020204030204" pitchFamily="34" charset="0"/>
                <a:ea typeface="SimSun" panose="02010600030101010101" pitchFamily="2" charset="-122"/>
                <a:cs typeface="Calibri" panose="020F0502020204030204" pitchFamily="34" charset="0"/>
              </a:rPr>
              <a:t>3. "I'm constantly worried about stockouts and overstocking."</a:t>
            </a:r>
            <a:endParaRPr lang="en-US" sz="9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900" dirty="0">
                <a:effectLst/>
                <a:latin typeface="Calibri" panose="020F0502020204030204" pitchFamily="34" charset="0"/>
                <a:ea typeface="SimSun" panose="02010600030101010101" pitchFamily="2" charset="-122"/>
                <a:cs typeface="Calibri" panose="020F0502020204030204" pitchFamily="34" charset="0"/>
              </a:rPr>
              <a:t>4. "I wish I had real-time visibility into inventory levels and sales trends."</a:t>
            </a:r>
            <a:endParaRPr lang="en-US" sz="9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900" dirty="0">
                <a:effectLst/>
                <a:latin typeface="Calibri" panose="020F0502020204030204" pitchFamily="34" charset="0"/>
                <a:ea typeface="SimSun" panose="02010600030101010101" pitchFamily="2" charset="-122"/>
                <a:cs typeface="Calibri" panose="020F0502020204030204" pitchFamily="34" charset="0"/>
              </a:rPr>
              <a:t>5. "I'm frustrated with the lack of automation in our current inventory management system."</a:t>
            </a:r>
            <a:endParaRPr lang="en-US" sz="9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900" dirty="0">
                <a:effectLst/>
                <a:latin typeface="Calibri" panose="020F0502020204030204" pitchFamily="34" charset="0"/>
                <a:ea typeface="SimSun" panose="02010600030101010101" pitchFamily="2" charset="-122"/>
                <a:cs typeface="Calibri" panose="020F0502020204030204" pitchFamily="34" charset="0"/>
              </a:rPr>
              <a:t> </a:t>
            </a:r>
            <a:endParaRPr lang="en-US" sz="9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900" b="1" dirty="0">
                <a:solidFill>
                  <a:srgbClr val="C00000"/>
                </a:solidFill>
                <a:effectLst/>
                <a:latin typeface="Calibri" panose="020F0502020204030204" pitchFamily="34" charset="0"/>
                <a:ea typeface="SimSun" panose="02010600030101010101" pitchFamily="2" charset="-122"/>
                <a:cs typeface="Calibri" panose="020F0502020204030204" pitchFamily="34" charset="0"/>
              </a:rPr>
              <a:t>Pain Points:</a:t>
            </a:r>
            <a:endParaRPr lang="en-US" sz="900" dirty="0">
              <a:solidFill>
                <a:srgbClr val="C00000"/>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900" dirty="0">
                <a:effectLst/>
                <a:latin typeface="Calibri" panose="020F0502020204030204" pitchFamily="34" charset="0"/>
                <a:ea typeface="SimSun" panose="02010600030101010101" pitchFamily="2" charset="-122"/>
                <a:cs typeface="Calibri" panose="020F0502020204030204" pitchFamily="34" charset="0"/>
              </a:rPr>
              <a:t>1. Manual data entry and reconciliation</a:t>
            </a:r>
            <a:endParaRPr lang="en-US" sz="9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900" dirty="0">
                <a:effectLst/>
                <a:latin typeface="Calibri" panose="020F0502020204030204" pitchFamily="34" charset="0"/>
                <a:ea typeface="SimSun" panose="02010600030101010101" pitchFamily="2" charset="-122"/>
                <a:cs typeface="Calibri" panose="020F0502020204030204" pitchFamily="34" charset="0"/>
              </a:rPr>
              <a:t>2. Lack of real-time inventory visibility</a:t>
            </a:r>
            <a:endParaRPr lang="en-US" sz="9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900" dirty="0">
                <a:effectLst/>
                <a:latin typeface="Calibri" panose="020F0502020204030204" pitchFamily="34" charset="0"/>
                <a:ea typeface="SimSun" panose="02010600030101010101" pitchFamily="2" charset="-122"/>
                <a:cs typeface="Calibri" panose="020F0502020204030204" pitchFamily="34" charset="0"/>
              </a:rPr>
              <a:t>3. Inaccurate inventory forecasting</a:t>
            </a:r>
            <a:endParaRPr lang="en-US" sz="9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900" dirty="0">
                <a:effectLst/>
                <a:latin typeface="Calibri" panose="020F0502020204030204" pitchFamily="34" charset="0"/>
                <a:ea typeface="SimSun" panose="02010600030101010101" pitchFamily="2" charset="-122"/>
                <a:cs typeface="Calibri" panose="020F0502020204030204" pitchFamily="34" charset="0"/>
              </a:rPr>
              <a:t>4. Insufficient automation</a:t>
            </a:r>
            <a:endParaRPr lang="en-US" sz="9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900" dirty="0">
                <a:effectLst/>
                <a:latin typeface="Calibri" panose="020F0502020204030204" pitchFamily="34" charset="0"/>
                <a:ea typeface="SimSun" panose="02010600030101010101" pitchFamily="2" charset="-122"/>
                <a:cs typeface="Calibri" panose="020F0502020204030204" pitchFamily="34" charset="0"/>
              </a:rPr>
              <a:t>5. Difficulty scaling inventory management</a:t>
            </a:r>
            <a:endParaRPr lang="en-US" sz="9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900" dirty="0">
                <a:effectLst/>
                <a:latin typeface="Calibri" panose="020F0502020204030204" pitchFamily="34" charset="0"/>
                <a:ea typeface="SimSun" panose="02010600030101010101" pitchFamily="2" charset="-122"/>
                <a:cs typeface="Calibri" panose="020F0502020204030204" pitchFamily="34" charset="0"/>
              </a:rPr>
              <a:t> </a:t>
            </a:r>
            <a:endParaRPr lang="en-US" sz="9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900" b="1" dirty="0">
                <a:solidFill>
                  <a:srgbClr val="C00000"/>
                </a:solidFill>
                <a:effectLst/>
                <a:latin typeface="Calibri" panose="020F0502020204030204" pitchFamily="34" charset="0"/>
                <a:ea typeface="SimSun" panose="02010600030101010101" pitchFamily="2" charset="-122"/>
                <a:cs typeface="Calibri" panose="020F0502020204030204" pitchFamily="34" charset="0"/>
              </a:rPr>
              <a:t>Need Statements:</a:t>
            </a:r>
            <a:endParaRPr lang="en-US" sz="900" dirty="0">
              <a:solidFill>
                <a:srgbClr val="C00000"/>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900" dirty="0">
                <a:effectLst/>
                <a:latin typeface="Calibri" panose="020F0502020204030204" pitchFamily="34" charset="0"/>
                <a:ea typeface="SimSun" panose="02010600030101010101" pitchFamily="2" charset="-122"/>
                <a:cs typeface="Calibri" panose="020F0502020204030204" pitchFamily="34" charset="0"/>
              </a:rPr>
              <a:t>1. "I need an automated inventory management system that accurately tracks inventory levels in real-time."</a:t>
            </a:r>
            <a:endParaRPr lang="en-US" sz="9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900" dirty="0">
                <a:effectLst/>
                <a:latin typeface="Calibri" panose="020F0502020204030204" pitchFamily="34" charset="0"/>
                <a:ea typeface="SimSun" panose="02010600030101010101" pitchFamily="2" charset="-122"/>
                <a:cs typeface="Calibri" panose="020F0502020204030204" pitchFamily="34" charset="0"/>
              </a:rPr>
              <a:t>2. "I need a centralized platform to manage inventory across multiple warehouses."</a:t>
            </a:r>
            <a:endParaRPr lang="en-US" sz="9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900" dirty="0">
                <a:effectLst/>
                <a:latin typeface="Calibri" panose="020F0502020204030204" pitchFamily="34" charset="0"/>
                <a:ea typeface="SimSun" panose="02010600030101010101" pitchFamily="2" charset="-122"/>
                <a:cs typeface="Calibri" panose="020F0502020204030204" pitchFamily="34" charset="0"/>
              </a:rPr>
              <a:t>3. "I need predictive analytics to optimize inventory forecasting and minimize stockouts."</a:t>
            </a:r>
            <a:endParaRPr lang="en-US" sz="9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900" dirty="0">
                <a:effectLst/>
                <a:latin typeface="Calibri" panose="020F0502020204030204" pitchFamily="34" charset="0"/>
                <a:ea typeface="SimSun" panose="02010600030101010101" pitchFamily="2" charset="-122"/>
                <a:cs typeface="Calibri" panose="020F0502020204030204" pitchFamily="34" charset="0"/>
              </a:rPr>
              <a:t>4. "I need seamless integration with our e-commerce platform and accounting software."</a:t>
            </a:r>
            <a:endParaRPr lang="en-US" sz="9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15000"/>
              </a:lnSpc>
              <a:spcBef>
                <a:spcPts val="0"/>
              </a:spcBef>
              <a:spcAft>
                <a:spcPts val="0"/>
              </a:spcAft>
              <a:buNone/>
            </a:pPr>
            <a:r>
              <a:rPr lang="en-US" sz="900" dirty="0">
                <a:effectLst/>
                <a:latin typeface="Calibri" panose="020F0502020204030204" pitchFamily="34" charset="0"/>
                <a:ea typeface="SimSun" panose="02010600030101010101" pitchFamily="2" charset="-122"/>
                <a:cs typeface="Calibri" panose="020F0502020204030204" pitchFamily="34" charset="0"/>
              </a:rPr>
              <a:t>5. "I need customizable reporting and dashboards to inform business decisions."</a:t>
            </a:r>
            <a:endParaRPr lang="en-US" sz="9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2" name="Picture 1">
            <a:extLst>
              <a:ext uri="{FF2B5EF4-FFF2-40B4-BE49-F238E27FC236}">
                <a16:creationId xmlns:a16="http://schemas.microsoft.com/office/drawing/2014/main" id="{4D84202E-6065-C810-FC17-90DCBC752E5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53100" y="544591"/>
            <a:ext cx="2887980" cy="3442291"/>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1F48"/>
        </a:solidFill>
        <a:effectLst/>
      </p:bgPr>
    </p:bg>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02C534DD-B7D5-3E92-F09A-48CD41C01126}"/>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00000"/>
                    </a14:imgEffect>
                  </a14:imgLayer>
                </a14:imgProps>
              </a:ext>
            </a:extLst>
          </a:blip>
          <a:srcRect l="-2" t="8339" r="2" b="31875"/>
          <a:stretch/>
        </p:blipFill>
        <p:spPr>
          <a:xfrm>
            <a:off x="4009" y="3768284"/>
            <a:ext cx="2695676" cy="1375208"/>
          </a:xfrm>
          <a:prstGeom prst="rect">
            <a:avLst/>
          </a:prstGeom>
          <a:solidFill>
            <a:schemeClr val="tx2">
              <a:lumMod val="75000"/>
            </a:schemeClr>
          </a:solidFill>
        </p:spPr>
      </p:pic>
      <p:pic>
        <p:nvPicPr>
          <p:cNvPr id="27" name="Picture 26">
            <a:extLst>
              <a:ext uri="{FF2B5EF4-FFF2-40B4-BE49-F238E27FC236}">
                <a16:creationId xmlns:a16="http://schemas.microsoft.com/office/drawing/2014/main" id="{268EF2C6-FFEE-EB59-D146-59475027B26C}"/>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00000"/>
                    </a14:imgEffect>
                  </a14:imgLayer>
                </a14:imgProps>
              </a:ext>
            </a:extLst>
          </a:blip>
          <a:srcRect l="-2" t="8339" r="2" b="31875"/>
          <a:stretch/>
        </p:blipFill>
        <p:spPr>
          <a:xfrm>
            <a:off x="4453" y="9503"/>
            <a:ext cx="2695676" cy="1375208"/>
          </a:xfrm>
          <a:prstGeom prst="rect">
            <a:avLst/>
          </a:prstGeom>
          <a:solidFill>
            <a:schemeClr val="tx2">
              <a:lumMod val="75000"/>
            </a:schemeClr>
          </a:solidFill>
        </p:spPr>
      </p:pic>
      <p:pic>
        <p:nvPicPr>
          <p:cNvPr id="25" name="Picture 24">
            <a:extLst>
              <a:ext uri="{FF2B5EF4-FFF2-40B4-BE49-F238E27FC236}">
                <a16:creationId xmlns:a16="http://schemas.microsoft.com/office/drawing/2014/main" id="{AE819965-6C3B-47F0-137D-03325F670A8C}"/>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00000"/>
                    </a14:imgEffect>
                  </a14:imgLayer>
                </a14:imgProps>
              </a:ext>
            </a:extLst>
          </a:blip>
          <a:srcRect l="-2" t="8339" r="2" b="31875"/>
          <a:stretch/>
        </p:blipFill>
        <p:spPr>
          <a:xfrm>
            <a:off x="6448324" y="34800"/>
            <a:ext cx="2695676" cy="1375208"/>
          </a:xfrm>
          <a:prstGeom prst="rect">
            <a:avLst/>
          </a:prstGeom>
          <a:solidFill>
            <a:schemeClr val="tx2">
              <a:lumMod val="75000"/>
            </a:schemeClr>
          </a:solidFill>
        </p:spPr>
      </p:pic>
      <p:pic>
        <p:nvPicPr>
          <p:cNvPr id="26" name="Picture 25">
            <a:extLst>
              <a:ext uri="{FF2B5EF4-FFF2-40B4-BE49-F238E27FC236}">
                <a16:creationId xmlns:a16="http://schemas.microsoft.com/office/drawing/2014/main" id="{897EA1A3-239C-9AB7-A331-A016ACFE5989}"/>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00000"/>
                    </a14:imgEffect>
                  </a14:imgLayer>
                </a14:imgProps>
              </a:ext>
            </a:extLst>
          </a:blip>
          <a:srcRect l="-2" t="8339" r="2" b="31875"/>
          <a:stretch/>
        </p:blipFill>
        <p:spPr>
          <a:xfrm>
            <a:off x="6419270" y="3733492"/>
            <a:ext cx="2695676" cy="1375208"/>
          </a:xfrm>
          <a:prstGeom prst="rect">
            <a:avLst/>
          </a:prstGeom>
          <a:solidFill>
            <a:schemeClr val="tx2">
              <a:lumMod val="75000"/>
            </a:schemeClr>
          </a:solidFill>
        </p:spPr>
      </p:pic>
      <p:sp>
        <p:nvSpPr>
          <p:cNvPr id="2" name="Freeform 2"/>
          <p:cNvSpPr/>
          <p:nvPr/>
        </p:nvSpPr>
        <p:spPr>
          <a:xfrm>
            <a:off x="4243820" y="1837600"/>
            <a:ext cx="656362" cy="974408"/>
          </a:xfrm>
          <a:custGeom>
            <a:avLst/>
            <a:gdLst/>
            <a:ahLst/>
            <a:cxnLst/>
            <a:rect l="l" t="t" r="r" b="b"/>
            <a:pathLst>
              <a:path w="933492" h="1385825">
                <a:moveTo>
                  <a:pt x="0" y="0"/>
                </a:moveTo>
                <a:lnTo>
                  <a:pt x="933492" y="0"/>
                </a:lnTo>
                <a:lnTo>
                  <a:pt x="933492" y="1385825"/>
                </a:lnTo>
                <a:lnTo>
                  <a:pt x="0" y="13858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TextBox 3"/>
          <p:cNvSpPr txBox="1"/>
          <p:nvPr/>
        </p:nvSpPr>
        <p:spPr>
          <a:xfrm>
            <a:off x="3191766" y="558529"/>
            <a:ext cx="2695676" cy="198772"/>
          </a:xfrm>
          <a:prstGeom prst="rect">
            <a:avLst/>
          </a:prstGeom>
        </p:spPr>
        <p:txBody>
          <a:bodyPr lIns="0" tIns="0" rIns="0" bIns="0" rtlCol="0" anchor="t">
            <a:spAutoFit/>
          </a:bodyPr>
          <a:lstStyle/>
          <a:p>
            <a:pPr algn="ctr">
              <a:lnSpc>
                <a:spcPts val="1691"/>
              </a:lnSpc>
            </a:pPr>
            <a:r>
              <a:rPr lang="en-US" sz="1208" dirty="0">
                <a:solidFill>
                  <a:schemeClr val="bg1"/>
                </a:solidFill>
                <a:latin typeface="Open Sauce Light"/>
                <a:ea typeface="Open Sauce Light"/>
                <a:cs typeface="Open Sauce Light"/>
                <a:sym typeface="Open Sauce Light"/>
              </a:rPr>
              <a:t>What does he </a:t>
            </a:r>
            <a:r>
              <a:rPr lang="en-US" sz="1208" b="1" dirty="0">
                <a:solidFill>
                  <a:srgbClr val="C00000"/>
                </a:solidFill>
                <a:latin typeface="Open Sauce Light"/>
                <a:ea typeface="Open Sauce Light"/>
                <a:cs typeface="Open Sauce Light"/>
                <a:sym typeface="Open Sauce Light"/>
              </a:rPr>
              <a:t>THINK</a:t>
            </a:r>
            <a:r>
              <a:rPr lang="en-US" sz="1208" b="1" dirty="0">
                <a:solidFill>
                  <a:schemeClr val="bg1"/>
                </a:solidFill>
                <a:latin typeface="Open Sauce Light"/>
                <a:ea typeface="Open Sauce Light"/>
                <a:cs typeface="Open Sauce Light"/>
                <a:sym typeface="Open Sauce Light"/>
              </a:rPr>
              <a:t>?</a:t>
            </a:r>
          </a:p>
        </p:txBody>
      </p:sp>
      <p:sp>
        <p:nvSpPr>
          <p:cNvPr id="4" name="AutoShape 4"/>
          <p:cNvSpPr/>
          <p:nvPr/>
        </p:nvSpPr>
        <p:spPr>
          <a:xfrm rot="1886898">
            <a:off x="1493064" y="1389323"/>
            <a:ext cx="2694485" cy="0"/>
          </a:xfrm>
          <a:prstGeom prst="line">
            <a:avLst/>
          </a:prstGeom>
          <a:ln>
            <a:headEnd type="none" w="sm" len="sm"/>
            <a:tailEnd type="none" w="sm" len="sm"/>
          </a:ln>
        </p:spPr>
        <p:style>
          <a:lnRef idx="1">
            <a:schemeClr val="accent1"/>
          </a:lnRef>
          <a:fillRef idx="0">
            <a:schemeClr val="accent1"/>
          </a:fillRef>
          <a:effectRef idx="0">
            <a:schemeClr val="accent1"/>
          </a:effectRef>
          <a:fontRef idx="minor">
            <a:schemeClr val="tx1"/>
          </a:fontRef>
        </p:style>
        <p:txBody>
          <a:bodyPr/>
          <a:lstStyle/>
          <a:p>
            <a:endParaRPr lang="en-US" dirty="0"/>
          </a:p>
        </p:txBody>
      </p:sp>
      <p:sp>
        <p:nvSpPr>
          <p:cNvPr id="6" name="TextBox 6"/>
          <p:cNvSpPr txBox="1"/>
          <p:nvPr/>
        </p:nvSpPr>
        <p:spPr>
          <a:xfrm>
            <a:off x="6079420" y="1603111"/>
            <a:ext cx="1765795" cy="198772"/>
          </a:xfrm>
          <a:prstGeom prst="rect">
            <a:avLst/>
          </a:prstGeom>
        </p:spPr>
        <p:txBody>
          <a:bodyPr wrap="square" lIns="0" tIns="0" rIns="0" bIns="0" rtlCol="0" anchor="t">
            <a:spAutoFit/>
          </a:bodyPr>
          <a:lstStyle/>
          <a:p>
            <a:pPr algn="ctr">
              <a:lnSpc>
                <a:spcPts val="1691"/>
              </a:lnSpc>
            </a:pPr>
            <a:r>
              <a:rPr lang="en-US" sz="1208" dirty="0">
                <a:solidFill>
                  <a:schemeClr val="bg1"/>
                </a:solidFill>
                <a:latin typeface="Open Sauce Light"/>
                <a:ea typeface="Open Sauce Light"/>
                <a:cs typeface="Open Sauce Light"/>
                <a:sym typeface="Open Sauce Light"/>
              </a:rPr>
              <a:t>What does he </a:t>
            </a:r>
            <a:r>
              <a:rPr lang="en-US" sz="1208" b="1" dirty="0">
                <a:solidFill>
                  <a:srgbClr val="C00000"/>
                </a:solidFill>
                <a:latin typeface="Open Sauce Light"/>
                <a:ea typeface="Open Sauce Light"/>
                <a:cs typeface="Open Sauce Light"/>
                <a:sym typeface="Open Sauce Light"/>
              </a:rPr>
              <a:t>FEEL</a:t>
            </a:r>
            <a:r>
              <a:rPr lang="en-US" sz="1208" b="1" dirty="0">
                <a:solidFill>
                  <a:schemeClr val="bg1"/>
                </a:solidFill>
                <a:latin typeface="Open Sauce Light"/>
                <a:ea typeface="Open Sauce Light"/>
                <a:cs typeface="Open Sauce Light"/>
                <a:sym typeface="Open Sauce Light"/>
              </a:rPr>
              <a:t>?</a:t>
            </a:r>
          </a:p>
        </p:txBody>
      </p:sp>
      <p:sp>
        <p:nvSpPr>
          <p:cNvPr id="7" name="TextBox 7"/>
          <p:cNvSpPr txBox="1"/>
          <p:nvPr/>
        </p:nvSpPr>
        <p:spPr>
          <a:xfrm>
            <a:off x="1436858" y="1770050"/>
            <a:ext cx="1617201" cy="198772"/>
          </a:xfrm>
          <a:prstGeom prst="rect">
            <a:avLst/>
          </a:prstGeom>
        </p:spPr>
        <p:txBody>
          <a:bodyPr lIns="0" tIns="0" rIns="0" bIns="0" rtlCol="0" anchor="t">
            <a:spAutoFit/>
          </a:bodyPr>
          <a:lstStyle/>
          <a:p>
            <a:pPr algn="ctr">
              <a:lnSpc>
                <a:spcPts val="1691"/>
              </a:lnSpc>
            </a:pPr>
            <a:r>
              <a:rPr lang="en-US" sz="1208" dirty="0">
                <a:solidFill>
                  <a:schemeClr val="bg1"/>
                </a:solidFill>
                <a:latin typeface="Open Sauce Light"/>
                <a:ea typeface="Open Sauce Light"/>
                <a:cs typeface="Open Sauce Light"/>
                <a:sym typeface="Open Sauce Light"/>
              </a:rPr>
              <a:t>What does he </a:t>
            </a:r>
            <a:r>
              <a:rPr lang="en-US" sz="1208" b="1" dirty="0">
                <a:solidFill>
                  <a:srgbClr val="C00000"/>
                </a:solidFill>
                <a:latin typeface="Open Sauce Light"/>
                <a:ea typeface="Open Sauce Light"/>
                <a:cs typeface="Open Sauce Light"/>
                <a:sym typeface="Open Sauce Light"/>
              </a:rPr>
              <a:t>DO</a:t>
            </a:r>
            <a:r>
              <a:rPr lang="en-US" sz="1208" dirty="0">
                <a:solidFill>
                  <a:schemeClr val="bg1"/>
                </a:solidFill>
                <a:latin typeface="Open Sauce Light"/>
                <a:ea typeface="Open Sauce Light"/>
                <a:cs typeface="Open Sauce Light"/>
                <a:sym typeface="Open Sauce Light"/>
              </a:rPr>
              <a:t>?</a:t>
            </a:r>
          </a:p>
        </p:txBody>
      </p:sp>
      <p:sp>
        <p:nvSpPr>
          <p:cNvPr id="8" name="TextBox 8"/>
          <p:cNvSpPr txBox="1"/>
          <p:nvPr/>
        </p:nvSpPr>
        <p:spPr>
          <a:xfrm>
            <a:off x="3306587" y="2855954"/>
            <a:ext cx="2695676" cy="198772"/>
          </a:xfrm>
          <a:prstGeom prst="rect">
            <a:avLst/>
          </a:prstGeom>
        </p:spPr>
        <p:txBody>
          <a:bodyPr lIns="0" tIns="0" rIns="0" bIns="0" rtlCol="0" anchor="t">
            <a:spAutoFit/>
          </a:bodyPr>
          <a:lstStyle/>
          <a:p>
            <a:pPr algn="ctr">
              <a:lnSpc>
                <a:spcPts val="1691"/>
              </a:lnSpc>
            </a:pPr>
            <a:r>
              <a:rPr lang="en-US" sz="1208" dirty="0">
                <a:solidFill>
                  <a:schemeClr val="bg1"/>
                </a:solidFill>
                <a:latin typeface="Open Sauce Light"/>
                <a:ea typeface="Open Sauce Light"/>
                <a:cs typeface="Open Sauce Light"/>
                <a:sym typeface="Open Sauce Light"/>
              </a:rPr>
              <a:t>What does he </a:t>
            </a:r>
            <a:r>
              <a:rPr lang="en-US" sz="1208" b="1" dirty="0">
                <a:solidFill>
                  <a:srgbClr val="C00000"/>
                </a:solidFill>
                <a:latin typeface="Open Sauce Light"/>
                <a:ea typeface="Open Sauce Light"/>
                <a:cs typeface="Open Sauce Light"/>
                <a:sym typeface="Open Sauce Light"/>
              </a:rPr>
              <a:t>SAY</a:t>
            </a:r>
            <a:r>
              <a:rPr lang="en-US" sz="1208" b="1" dirty="0">
                <a:solidFill>
                  <a:schemeClr val="bg1"/>
                </a:solidFill>
                <a:latin typeface="Open Sauce Light"/>
                <a:ea typeface="Open Sauce Light"/>
                <a:cs typeface="Open Sauce Light"/>
                <a:sym typeface="Open Sauce Light"/>
              </a:rPr>
              <a:t>?</a:t>
            </a:r>
            <a:r>
              <a:rPr lang="en-US" sz="1208" dirty="0">
                <a:solidFill>
                  <a:schemeClr val="bg1"/>
                </a:solidFill>
                <a:latin typeface="Open Sauce Light"/>
                <a:ea typeface="Open Sauce Light"/>
                <a:cs typeface="Open Sauce Light"/>
                <a:sym typeface="Open Sauce Light"/>
              </a:rPr>
              <a:t> </a:t>
            </a:r>
          </a:p>
        </p:txBody>
      </p:sp>
      <p:sp>
        <p:nvSpPr>
          <p:cNvPr id="9" name="AutoShape 9"/>
          <p:cNvSpPr/>
          <p:nvPr/>
        </p:nvSpPr>
        <p:spPr>
          <a:xfrm rot="-8901092">
            <a:off x="4828659" y="3165245"/>
            <a:ext cx="2868299" cy="0"/>
          </a:xfrm>
          <a:prstGeom prst="line">
            <a:avLst/>
          </a:prstGeom>
          <a:ln>
            <a:headEnd type="none" w="sm" len="sm"/>
            <a:tailEnd type="none" w="sm" len="sm"/>
          </a:ln>
        </p:spPr>
        <p:style>
          <a:lnRef idx="1">
            <a:schemeClr val="accent1"/>
          </a:lnRef>
          <a:fillRef idx="0">
            <a:schemeClr val="accent1"/>
          </a:fillRef>
          <a:effectRef idx="0">
            <a:schemeClr val="accent1"/>
          </a:effectRef>
          <a:fontRef idx="minor">
            <a:schemeClr val="tx1"/>
          </a:fontRef>
        </p:style>
      </p:sp>
      <p:sp>
        <p:nvSpPr>
          <p:cNvPr id="10" name="AutoShape 10"/>
          <p:cNvSpPr/>
          <p:nvPr/>
        </p:nvSpPr>
        <p:spPr>
          <a:xfrm rot="-1996455">
            <a:off x="1428284" y="3153247"/>
            <a:ext cx="2794410" cy="0"/>
          </a:xfrm>
          <a:prstGeom prst="line">
            <a:avLst/>
          </a:prstGeom>
          <a:ln>
            <a:headEnd type="none" w="sm" len="sm"/>
            <a:tailEnd type="none" w="sm" len="sm"/>
          </a:ln>
        </p:spPr>
        <p:style>
          <a:lnRef idx="1">
            <a:schemeClr val="accent1"/>
          </a:lnRef>
          <a:fillRef idx="0">
            <a:schemeClr val="accent1"/>
          </a:fillRef>
          <a:effectRef idx="0">
            <a:schemeClr val="accent1"/>
          </a:effectRef>
          <a:fontRef idx="minor">
            <a:schemeClr val="tx1"/>
          </a:fontRef>
        </p:style>
      </p:sp>
      <p:sp>
        <p:nvSpPr>
          <p:cNvPr id="11" name="AutoShape 11"/>
          <p:cNvSpPr/>
          <p:nvPr/>
        </p:nvSpPr>
        <p:spPr>
          <a:xfrm>
            <a:off x="1657350" y="3932116"/>
            <a:ext cx="5829300" cy="0"/>
          </a:xfrm>
          <a:prstGeom prst="line">
            <a:avLst/>
          </a:prstGeom>
          <a:ln>
            <a:headEnd type="none" w="sm" len="sm"/>
            <a:tailEnd type="none" w="sm" len="sm"/>
          </a:ln>
        </p:spPr>
        <p:style>
          <a:lnRef idx="1">
            <a:schemeClr val="accent1"/>
          </a:lnRef>
          <a:fillRef idx="0">
            <a:schemeClr val="accent1"/>
          </a:fillRef>
          <a:effectRef idx="0">
            <a:schemeClr val="accent1"/>
          </a:effectRef>
          <a:fontRef idx="minor">
            <a:schemeClr val="tx1"/>
          </a:fontRef>
        </p:style>
      </p:sp>
      <p:sp>
        <p:nvSpPr>
          <p:cNvPr id="12" name="TextBox 12"/>
          <p:cNvSpPr txBox="1"/>
          <p:nvPr/>
        </p:nvSpPr>
        <p:spPr>
          <a:xfrm>
            <a:off x="2185710" y="4014471"/>
            <a:ext cx="1401416" cy="198772"/>
          </a:xfrm>
          <a:prstGeom prst="rect">
            <a:avLst/>
          </a:prstGeom>
        </p:spPr>
        <p:txBody>
          <a:bodyPr lIns="0" tIns="0" rIns="0" bIns="0" rtlCol="0" anchor="t">
            <a:spAutoFit/>
          </a:bodyPr>
          <a:lstStyle/>
          <a:p>
            <a:pPr algn="ctr">
              <a:lnSpc>
                <a:spcPts val="1691"/>
              </a:lnSpc>
            </a:pPr>
            <a:r>
              <a:rPr lang="en-US" sz="1208" b="1" dirty="0">
                <a:solidFill>
                  <a:srgbClr val="C00000"/>
                </a:solidFill>
                <a:latin typeface="Open Sauce Light"/>
                <a:ea typeface="Open Sauce Light"/>
                <a:cs typeface="Open Sauce Light"/>
                <a:sym typeface="Open Sauce Light"/>
              </a:rPr>
              <a:t>Pain</a:t>
            </a:r>
          </a:p>
        </p:txBody>
      </p:sp>
      <p:sp>
        <p:nvSpPr>
          <p:cNvPr id="13" name="TextBox 13"/>
          <p:cNvSpPr txBox="1"/>
          <p:nvPr/>
        </p:nvSpPr>
        <p:spPr>
          <a:xfrm>
            <a:off x="5249122" y="3998105"/>
            <a:ext cx="1401416" cy="198772"/>
          </a:xfrm>
          <a:prstGeom prst="rect">
            <a:avLst/>
          </a:prstGeom>
        </p:spPr>
        <p:txBody>
          <a:bodyPr lIns="0" tIns="0" rIns="0" bIns="0" rtlCol="0" anchor="t">
            <a:spAutoFit/>
          </a:bodyPr>
          <a:lstStyle/>
          <a:p>
            <a:pPr algn="ctr">
              <a:lnSpc>
                <a:spcPts val="1691"/>
              </a:lnSpc>
            </a:pPr>
            <a:r>
              <a:rPr lang="en-US" sz="1208" b="1" dirty="0">
                <a:solidFill>
                  <a:srgbClr val="C00000"/>
                </a:solidFill>
                <a:latin typeface="Open Sauce Light"/>
                <a:ea typeface="Open Sauce Light"/>
                <a:cs typeface="Open Sauce Light"/>
                <a:sym typeface="Open Sauce Light"/>
              </a:rPr>
              <a:t>Goal</a:t>
            </a:r>
          </a:p>
        </p:txBody>
      </p:sp>
      <p:sp>
        <p:nvSpPr>
          <p:cNvPr id="14" name="AutoShape 14"/>
          <p:cNvSpPr/>
          <p:nvPr/>
        </p:nvSpPr>
        <p:spPr>
          <a:xfrm rot="-5400000">
            <a:off x="4282184" y="4517598"/>
            <a:ext cx="579633" cy="0"/>
          </a:xfrm>
          <a:prstGeom prst="line">
            <a:avLst/>
          </a:prstGeom>
          <a:ln>
            <a:headEnd type="none" w="sm" len="sm"/>
            <a:tailEnd type="none" w="sm" len="sm"/>
          </a:ln>
        </p:spPr>
        <p:style>
          <a:lnRef idx="1">
            <a:schemeClr val="accent1"/>
          </a:lnRef>
          <a:fillRef idx="0">
            <a:schemeClr val="accent1"/>
          </a:fillRef>
          <a:effectRef idx="0">
            <a:schemeClr val="accent1"/>
          </a:effectRef>
          <a:fontRef idx="minor">
            <a:schemeClr val="tx1"/>
          </a:fontRef>
        </p:style>
      </p:sp>
      <p:sp>
        <p:nvSpPr>
          <p:cNvPr id="15" name="TextBox 15"/>
          <p:cNvSpPr txBox="1"/>
          <p:nvPr/>
        </p:nvSpPr>
        <p:spPr>
          <a:xfrm>
            <a:off x="1513771" y="227010"/>
            <a:ext cx="1540727" cy="198772"/>
          </a:xfrm>
          <a:prstGeom prst="rect">
            <a:avLst/>
          </a:prstGeom>
        </p:spPr>
        <p:txBody>
          <a:bodyPr lIns="0" tIns="0" rIns="0" bIns="0" rtlCol="0" anchor="t">
            <a:spAutoFit/>
          </a:bodyPr>
          <a:lstStyle/>
          <a:p>
            <a:pPr>
              <a:lnSpc>
                <a:spcPts val="1691"/>
              </a:lnSpc>
            </a:pPr>
            <a:r>
              <a:rPr lang="en-US" sz="1208" b="1" dirty="0">
                <a:solidFill>
                  <a:schemeClr val="bg1"/>
                </a:solidFill>
                <a:latin typeface="Open Sans Bold"/>
                <a:ea typeface="Open Sans Bold"/>
                <a:cs typeface="Open Sans Bold"/>
                <a:sym typeface="Open Sans Bold"/>
              </a:rPr>
              <a:t>Empathy Map</a:t>
            </a:r>
          </a:p>
        </p:txBody>
      </p:sp>
      <p:sp>
        <p:nvSpPr>
          <p:cNvPr id="16" name="TextBox 16"/>
          <p:cNvSpPr txBox="1"/>
          <p:nvPr/>
        </p:nvSpPr>
        <p:spPr>
          <a:xfrm>
            <a:off x="5487219" y="333521"/>
            <a:ext cx="1540727" cy="153888"/>
          </a:xfrm>
          <a:prstGeom prst="rect">
            <a:avLst/>
          </a:prstGeom>
        </p:spPr>
        <p:txBody>
          <a:bodyPr wrap="square" lIns="0" tIns="0" rIns="0" bIns="0" rtlCol="0" anchor="t">
            <a:spAutoFit/>
          </a:bodyPr>
          <a:lstStyle/>
          <a:p>
            <a:pPr>
              <a:lnSpc>
                <a:spcPts val="1198"/>
              </a:lnSpc>
            </a:pPr>
            <a:r>
              <a:rPr lang="en-US" sz="1000" b="1" dirty="0">
                <a:solidFill>
                  <a:schemeClr val="bg1"/>
                </a:solidFill>
                <a:latin typeface="Open Sans Bold"/>
                <a:ea typeface="Open Sans Bold"/>
                <a:cs typeface="Open Sans Bold"/>
                <a:sym typeface="Open Sans Bold"/>
              </a:rPr>
              <a:t>Name: Joseph</a:t>
            </a:r>
          </a:p>
        </p:txBody>
      </p:sp>
      <p:sp>
        <p:nvSpPr>
          <p:cNvPr id="17" name="TextBox 17"/>
          <p:cNvSpPr txBox="1"/>
          <p:nvPr/>
        </p:nvSpPr>
        <p:spPr>
          <a:xfrm>
            <a:off x="3510693" y="750409"/>
            <a:ext cx="2217388" cy="1225528"/>
          </a:xfrm>
          <a:prstGeom prst="rect">
            <a:avLst/>
          </a:prstGeom>
        </p:spPr>
        <p:txBody>
          <a:bodyPr wrap="square" lIns="0" tIns="0" rIns="0" bIns="0" rtlCol="0" anchor="t">
            <a:spAutoFit/>
          </a:bodyPr>
          <a:lstStyle/>
          <a:p>
            <a:pPr>
              <a:lnSpc>
                <a:spcPct val="115000"/>
              </a:lnSpc>
              <a:spcAft>
                <a:spcPts val="500"/>
              </a:spcAft>
            </a:pPr>
            <a:r>
              <a:rPr lang="en-US" sz="800" b="1" dirty="0">
                <a:solidFill>
                  <a:schemeClr val="bg1"/>
                </a:solidFill>
                <a:latin typeface="Calibri" panose="020F0502020204030204" pitchFamily="34" charset="0"/>
                <a:ea typeface="SimSun" panose="02010600030101010101" pitchFamily="2" charset="-122"/>
                <a:cs typeface="Times New Roman" panose="02020603050405020304" pitchFamily="18" charset="0"/>
              </a:rPr>
              <a:t>- "I wish I had real-time visibility into my inventory levels."</a:t>
            </a:r>
          </a:p>
          <a:p>
            <a:pPr>
              <a:lnSpc>
                <a:spcPct val="115000"/>
              </a:lnSpc>
              <a:spcAft>
                <a:spcPts val="500"/>
              </a:spcAft>
            </a:pPr>
            <a:r>
              <a:rPr lang="en-US" sz="800" b="1" dirty="0">
                <a:solidFill>
                  <a:schemeClr val="bg1"/>
                </a:solidFill>
                <a:latin typeface="Calibri" panose="020F0502020204030204" pitchFamily="34" charset="0"/>
                <a:ea typeface="SimSun" panose="02010600030101010101" pitchFamily="2" charset="-122"/>
                <a:cs typeface="Times New Roman" panose="02020603050405020304" pitchFamily="18" charset="0"/>
              </a:rPr>
              <a:t>- "I'm worried about stockouts and overstocking."</a:t>
            </a:r>
          </a:p>
          <a:p>
            <a:pPr>
              <a:lnSpc>
                <a:spcPct val="115000"/>
              </a:lnSpc>
              <a:spcAft>
                <a:spcPts val="500"/>
              </a:spcAft>
            </a:pPr>
            <a:r>
              <a:rPr lang="en-US" sz="800" b="1" dirty="0">
                <a:solidFill>
                  <a:schemeClr val="bg1"/>
                </a:solidFill>
                <a:latin typeface="Calibri" panose="020F0502020204030204" pitchFamily="34" charset="0"/>
                <a:ea typeface="SimSun" panose="02010600030101010101" pitchFamily="2" charset="-122"/>
                <a:cs typeface="Times New Roman" panose="02020603050405020304" pitchFamily="18" charset="0"/>
              </a:rPr>
              <a:t>- "How can I optimize my inventory management process?"</a:t>
            </a:r>
          </a:p>
          <a:p>
            <a:pPr>
              <a:lnSpc>
                <a:spcPct val="115000"/>
              </a:lnSpc>
              <a:spcAft>
                <a:spcPts val="500"/>
              </a:spcAft>
            </a:pPr>
            <a:r>
              <a:rPr lang="en-US" sz="800" b="1" dirty="0">
                <a:solidFill>
                  <a:schemeClr val="bg1"/>
                </a:solidFill>
                <a:latin typeface="Calibri" panose="020F0502020204030204" pitchFamily="34" charset="0"/>
                <a:ea typeface="SimSun" panose="02010600030101010101" pitchFamily="2" charset="-122"/>
                <a:cs typeface="Times New Roman" panose="02020603050405020304" pitchFamily="18" charset="0"/>
              </a:rPr>
              <a:t>- "I need to reduce errors in my inventory tracking."</a:t>
            </a:r>
          </a:p>
          <a:p>
            <a:pPr algn="ctr">
              <a:lnSpc>
                <a:spcPts val="971"/>
              </a:lnSpc>
              <a:spcBef>
                <a:spcPct val="0"/>
              </a:spcBef>
            </a:pPr>
            <a:endParaRPr lang="en-US" sz="803" dirty="0">
              <a:latin typeface="Open Sauce Light"/>
              <a:ea typeface="Open Sauce Light"/>
              <a:cs typeface="Open Sauce Light"/>
              <a:sym typeface="Open Sauce Light"/>
            </a:endParaRPr>
          </a:p>
        </p:txBody>
      </p:sp>
      <p:sp>
        <p:nvSpPr>
          <p:cNvPr id="18" name="TextBox 18"/>
          <p:cNvSpPr txBox="1"/>
          <p:nvPr/>
        </p:nvSpPr>
        <p:spPr>
          <a:xfrm>
            <a:off x="1513770" y="1976200"/>
            <a:ext cx="1953330" cy="988669"/>
          </a:xfrm>
          <a:prstGeom prst="rect">
            <a:avLst/>
          </a:prstGeom>
        </p:spPr>
        <p:txBody>
          <a:bodyPr wrap="square" lIns="0" tIns="0" rIns="0" bIns="0" rtlCol="0" anchor="t">
            <a:spAutoFit/>
          </a:bodyPr>
          <a:lstStyle/>
          <a:p>
            <a:pPr>
              <a:spcAft>
                <a:spcPts val="500"/>
              </a:spcAft>
            </a:pPr>
            <a:r>
              <a:rPr lang="en-US" sz="700" dirty="0">
                <a:solidFill>
                  <a:schemeClr val="bg1"/>
                </a:solidFill>
                <a:latin typeface="Calibri" panose="020F0502020204030204" pitchFamily="34" charset="0"/>
                <a:ea typeface="SimSun" panose="02010600030101010101" pitchFamily="2" charset="-122"/>
                <a:cs typeface="Calibri" panose="020F0502020204030204" pitchFamily="34" charset="0"/>
              </a:rPr>
              <a:t>1</a:t>
            </a:r>
            <a:r>
              <a:rPr lang="en-US" sz="800" dirty="0">
                <a:solidFill>
                  <a:schemeClr val="bg1"/>
                </a:solidFill>
                <a:latin typeface="Calibri" panose="020F0502020204030204" pitchFamily="34" charset="0"/>
                <a:ea typeface="SimSun" panose="02010600030101010101" pitchFamily="2" charset="-122"/>
                <a:cs typeface="Times New Roman" panose="02020603050405020304" pitchFamily="18" charset="0"/>
              </a:rPr>
              <a:t>- Manually track inventory using spreadsheets</a:t>
            </a:r>
          </a:p>
          <a:p>
            <a:pPr>
              <a:spcAft>
                <a:spcPts val="500"/>
              </a:spcAft>
            </a:pPr>
            <a:r>
              <a:rPr lang="en-US" sz="800" dirty="0">
                <a:solidFill>
                  <a:schemeClr val="bg1"/>
                </a:solidFill>
                <a:latin typeface="Calibri" panose="020F0502020204030204" pitchFamily="34" charset="0"/>
                <a:ea typeface="SimSun" panose="02010600030101010101" pitchFamily="2" charset="-122"/>
                <a:cs typeface="Times New Roman" panose="02020603050405020304" pitchFamily="18" charset="0"/>
              </a:rPr>
              <a:t>- Use multiple systems for inventory management</a:t>
            </a:r>
          </a:p>
          <a:p>
            <a:pPr>
              <a:spcAft>
                <a:spcPts val="500"/>
              </a:spcAft>
            </a:pPr>
            <a:r>
              <a:rPr lang="en-US" sz="800" dirty="0">
                <a:solidFill>
                  <a:schemeClr val="bg1"/>
                </a:solidFill>
                <a:latin typeface="Calibri" panose="020F0502020204030204" pitchFamily="34" charset="0"/>
                <a:ea typeface="SimSun" panose="02010600030101010101" pitchFamily="2" charset="-122"/>
                <a:cs typeface="Times New Roman" panose="02020603050405020304" pitchFamily="18" charset="0"/>
              </a:rPr>
              <a:t>- Conduct physical inventory counts</a:t>
            </a:r>
          </a:p>
          <a:p>
            <a:pPr>
              <a:spcAft>
                <a:spcPts val="500"/>
              </a:spcAft>
            </a:pPr>
            <a:r>
              <a:rPr lang="en-US" sz="800" dirty="0">
                <a:solidFill>
                  <a:schemeClr val="bg1"/>
                </a:solidFill>
                <a:latin typeface="Calibri" panose="020F0502020204030204" pitchFamily="34" charset="0"/>
                <a:ea typeface="SimSun" panose="02010600030101010101" pitchFamily="2" charset="-122"/>
                <a:cs typeface="Times New Roman" panose="02020603050405020304" pitchFamily="18" charset="0"/>
              </a:rPr>
              <a:t>- Adjust orders based on intuition</a:t>
            </a:r>
          </a:p>
          <a:p>
            <a:pPr algn="ctr">
              <a:lnSpc>
                <a:spcPts val="971"/>
              </a:lnSpc>
              <a:spcBef>
                <a:spcPct val="0"/>
              </a:spcBef>
            </a:pPr>
            <a:endParaRPr lang="en-US" sz="700" dirty="0">
              <a:latin typeface="Open Sauce Light"/>
              <a:ea typeface="Open Sauce Light"/>
              <a:cs typeface="Open Sauce Light"/>
              <a:sym typeface="Open Sauce Light"/>
            </a:endParaRPr>
          </a:p>
        </p:txBody>
      </p:sp>
      <p:sp>
        <p:nvSpPr>
          <p:cNvPr id="19" name="TextBox 19"/>
          <p:cNvSpPr txBox="1"/>
          <p:nvPr/>
        </p:nvSpPr>
        <p:spPr>
          <a:xfrm>
            <a:off x="6176119" y="1886504"/>
            <a:ext cx="2203038" cy="1378134"/>
          </a:xfrm>
          <a:prstGeom prst="rect">
            <a:avLst/>
          </a:prstGeom>
        </p:spPr>
        <p:txBody>
          <a:bodyPr wrap="square" lIns="0" tIns="0" rIns="0" bIns="0" rtlCol="0" anchor="t">
            <a:spAutoFit/>
          </a:bodyPr>
          <a:lstStyle/>
          <a:p>
            <a:pPr>
              <a:lnSpc>
                <a:spcPct val="115000"/>
              </a:lnSpc>
              <a:spcAft>
                <a:spcPts val="500"/>
              </a:spcAft>
            </a:pPr>
            <a:r>
              <a:rPr lang="en-US" sz="900" dirty="0">
                <a:solidFill>
                  <a:schemeClr val="bg1"/>
                </a:solidFill>
                <a:latin typeface="Calibri" panose="020F0502020204030204" pitchFamily="34" charset="0"/>
                <a:ea typeface="SimSun" panose="02010600030101010101" pitchFamily="2" charset="-122"/>
                <a:cs typeface="Times New Roman" panose="02020603050405020304" pitchFamily="18" charset="0"/>
              </a:rPr>
              <a:t>- Frustrated with manual tracking</a:t>
            </a:r>
          </a:p>
          <a:p>
            <a:pPr>
              <a:lnSpc>
                <a:spcPct val="115000"/>
              </a:lnSpc>
              <a:spcAft>
                <a:spcPts val="500"/>
              </a:spcAft>
            </a:pPr>
            <a:r>
              <a:rPr lang="en-US" sz="900" dirty="0">
                <a:solidFill>
                  <a:schemeClr val="bg1"/>
                </a:solidFill>
                <a:latin typeface="Calibri" panose="020F0502020204030204" pitchFamily="34" charset="0"/>
                <a:ea typeface="SimSun" panose="02010600030101010101" pitchFamily="2" charset="-122"/>
                <a:cs typeface="Times New Roman" panose="02020603050405020304" pitchFamily="18" charset="0"/>
              </a:rPr>
              <a:t>- Overwhelmed by inventory complexity</a:t>
            </a:r>
          </a:p>
          <a:p>
            <a:pPr>
              <a:lnSpc>
                <a:spcPct val="115000"/>
              </a:lnSpc>
              <a:spcAft>
                <a:spcPts val="500"/>
              </a:spcAft>
            </a:pPr>
            <a:r>
              <a:rPr lang="en-US" sz="900" dirty="0">
                <a:solidFill>
                  <a:schemeClr val="bg1"/>
                </a:solidFill>
                <a:latin typeface="Calibri" panose="020F0502020204030204" pitchFamily="34" charset="0"/>
                <a:ea typeface="SimSun" panose="02010600030101010101" pitchFamily="2" charset="-122"/>
                <a:cs typeface="Times New Roman" panose="02020603050405020304" pitchFamily="18" charset="0"/>
              </a:rPr>
              <a:t>- Anxious about stock levels</a:t>
            </a:r>
          </a:p>
          <a:p>
            <a:pPr>
              <a:lnSpc>
                <a:spcPct val="115000"/>
              </a:lnSpc>
              <a:spcAft>
                <a:spcPts val="500"/>
              </a:spcAft>
            </a:pPr>
            <a:r>
              <a:rPr lang="en-US" sz="900" dirty="0">
                <a:solidFill>
                  <a:schemeClr val="bg1"/>
                </a:solidFill>
                <a:latin typeface="Calibri" panose="020F0502020204030204" pitchFamily="34" charset="0"/>
                <a:ea typeface="SimSun" panose="02010600030101010101" pitchFamily="2" charset="-122"/>
                <a:cs typeface="Times New Roman" panose="02020603050405020304" pitchFamily="18" charset="0"/>
              </a:rPr>
              <a:t>- Disappointed with current system</a:t>
            </a:r>
          </a:p>
          <a:p>
            <a:pPr>
              <a:lnSpc>
                <a:spcPct val="115000"/>
              </a:lnSpc>
              <a:spcAft>
                <a:spcPts val="500"/>
              </a:spcAft>
            </a:pPr>
            <a:r>
              <a:rPr lang="en-US" sz="900" dirty="0">
                <a:solidFill>
                  <a:schemeClr val="bg1"/>
                </a:solidFill>
                <a:latin typeface="Calibri" panose="020F0502020204030204" pitchFamily="34" charset="0"/>
                <a:ea typeface="SimSun" panose="02010600030101010101" pitchFamily="2" charset="-122"/>
                <a:cs typeface="Times New Roman" panose="02020603050405020304" pitchFamily="18" charset="0"/>
              </a:rPr>
              <a:t> </a:t>
            </a:r>
          </a:p>
          <a:p>
            <a:pPr algn="just">
              <a:lnSpc>
                <a:spcPct val="115000"/>
              </a:lnSpc>
            </a:pPr>
            <a:r>
              <a:rPr lang="en-US" sz="800" dirty="0">
                <a:latin typeface="Calibri" panose="020F0502020204030204" pitchFamily="34" charset="0"/>
                <a:ea typeface="SimSun" panose="02010600030101010101" pitchFamily="2" charset="-122"/>
                <a:cs typeface="Calibri" panose="020F0502020204030204" pitchFamily="34" charset="0"/>
              </a:rPr>
              <a:t> </a:t>
            </a:r>
            <a:endParaRPr lang="en-US" sz="800" dirty="0">
              <a:latin typeface="Calibri" panose="020F0502020204030204" pitchFamily="34" charset="0"/>
              <a:ea typeface="SimSun" panose="02010600030101010101" pitchFamily="2" charset="-122"/>
              <a:cs typeface="Times New Roman" panose="02020603050405020304" pitchFamily="18" charset="0"/>
            </a:endParaRPr>
          </a:p>
          <a:p>
            <a:pPr algn="ctr">
              <a:lnSpc>
                <a:spcPts val="971"/>
              </a:lnSpc>
              <a:spcBef>
                <a:spcPct val="0"/>
              </a:spcBef>
            </a:pPr>
            <a:endParaRPr lang="en-US" sz="803" dirty="0">
              <a:latin typeface="Open Sauce Light"/>
              <a:ea typeface="Open Sauce Light"/>
              <a:cs typeface="Open Sauce Light"/>
              <a:sym typeface="Open Sauce Light"/>
            </a:endParaRPr>
          </a:p>
        </p:txBody>
      </p:sp>
      <p:sp>
        <p:nvSpPr>
          <p:cNvPr id="20" name="TextBox 20"/>
          <p:cNvSpPr txBox="1"/>
          <p:nvPr/>
        </p:nvSpPr>
        <p:spPr>
          <a:xfrm>
            <a:off x="3506320" y="3070701"/>
            <a:ext cx="2517986" cy="1165768"/>
          </a:xfrm>
          <a:prstGeom prst="rect">
            <a:avLst/>
          </a:prstGeom>
        </p:spPr>
        <p:txBody>
          <a:bodyPr wrap="square" lIns="0" tIns="0" rIns="0" bIns="0" rtlCol="0" anchor="t">
            <a:spAutoFit/>
          </a:bodyPr>
          <a:lstStyle/>
          <a:p>
            <a:pPr>
              <a:lnSpc>
                <a:spcPct val="115000"/>
              </a:lnSpc>
              <a:spcAft>
                <a:spcPts val="500"/>
              </a:spcAft>
            </a:pPr>
            <a:r>
              <a:rPr lang="en-US" sz="800" b="1" dirty="0">
                <a:solidFill>
                  <a:schemeClr val="bg1"/>
                </a:solidFill>
                <a:latin typeface="Calibri" panose="020F0502020204030204" pitchFamily="34" charset="0"/>
                <a:ea typeface="SimSun" panose="02010600030101010101" pitchFamily="2" charset="-122"/>
                <a:cs typeface="Times New Roman" panose="02020603050405020304" pitchFamily="18" charset="0"/>
              </a:rPr>
              <a:t>- "I'm tired of manually tracking inventory."</a:t>
            </a:r>
          </a:p>
          <a:p>
            <a:pPr>
              <a:lnSpc>
                <a:spcPct val="115000"/>
              </a:lnSpc>
              <a:spcAft>
                <a:spcPts val="500"/>
              </a:spcAft>
            </a:pPr>
            <a:r>
              <a:rPr lang="en-US" sz="800" b="1" dirty="0">
                <a:solidFill>
                  <a:schemeClr val="bg1"/>
                </a:solidFill>
                <a:latin typeface="Calibri" panose="020F0502020204030204" pitchFamily="34" charset="0"/>
                <a:ea typeface="SimSun" panose="02010600030101010101" pitchFamily="2" charset="-122"/>
                <a:cs typeface="Times New Roman" panose="02020603050405020304" pitchFamily="18" charset="0"/>
              </a:rPr>
              <a:t>- "Our current system is too complicated."</a:t>
            </a:r>
          </a:p>
          <a:p>
            <a:pPr>
              <a:lnSpc>
                <a:spcPct val="115000"/>
              </a:lnSpc>
              <a:spcAft>
                <a:spcPts val="500"/>
              </a:spcAft>
            </a:pPr>
            <a:r>
              <a:rPr lang="en-US" sz="800" b="1" dirty="0">
                <a:solidFill>
                  <a:schemeClr val="bg1"/>
                </a:solidFill>
                <a:latin typeface="Calibri" panose="020F0502020204030204" pitchFamily="34" charset="0"/>
                <a:ea typeface="SimSun" panose="02010600030101010101" pitchFamily="2" charset="-122"/>
                <a:cs typeface="Times New Roman" panose="02020603050405020304" pitchFamily="18" charset="0"/>
              </a:rPr>
              <a:t>- "We're losing sales due to stockouts."</a:t>
            </a:r>
          </a:p>
          <a:p>
            <a:pPr>
              <a:lnSpc>
                <a:spcPct val="115000"/>
              </a:lnSpc>
              <a:spcAft>
                <a:spcPts val="500"/>
              </a:spcAft>
            </a:pPr>
            <a:r>
              <a:rPr lang="en-US" sz="800" b="1" dirty="0">
                <a:solidFill>
                  <a:schemeClr val="bg1"/>
                </a:solidFill>
                <a:latin typeface="Calibri" panose="020F0502020204030204" pitchFamily="34" charset="0"/>
                <a:ea typeface="SimSun" panose="02010600030101010101" pitchFamily="2" charset="-122"/>
                <a:cs typeface="Times New Roman" panose="02020603050405020304" pitchFamily="18" charset="0"/>
              </a:rPr>
              <a:t>- "I need a more efficient way to manage my inventory."</a:t>
            </a:r>
          </a:p>
          <a:p>
            <a:pPr>
              <a:lnSpc>
                <a:spcPct val="115000"/>
              </a:lnSpc>
              <a:spcAft>
                <a:spcPts val="500"/>
              </a:spcAft>
            </a:pPr>
            <a:r>
              <a:rPr lang="en-US" sz="900" dirty="0">
                <a:latin typeface="Calibri" panose="020F0502020204030204" pitchFamily="34" charset="0"/>
                <a:ea typeface="SimSun" panose="02010600030101010101" pitchFamily="2" charset="-122"/>
                <a:cs typeface="Times New Roman" panose="02020603050405020304" pitchFamily="18" charset="0"/>
              </a:rPr>
              <a:t> </a:t>
            </a:r>
          </a:p>
          <a:p>
            <a:pPr algn="ctr">
              <a:lnSpc>
                <a:spcPts val="971"/>
              </a:lnSpc>
              <a:spcBef>
                <a:spcPct val="0"/>
              </a:spcBef>
            </a:pPr>
            <a:endParaRPr lang="en-US" sz="803" dirty="0">
              <a:latin typeface="Open Sauce Light"/>
              <a:ea typeface="Open Sauce Light"/>
              <a:cs typeface="Open Sauce Light"/>
              <a:sym typeface="Open Sauce Light"/>
            </a:endParaRPr>
          </a:p>
        </p:txBody>
      </p:sp>
      <p:sp>
        <p:nvSpPr>
          <p:cNvPr id="21" name="TextBox 21"/>
          <p:cNvSpPr txBox="1"/>
          <p:nvPr/>
        </p:nvSpPr>
        <p:spPr>
          <a:xfrm>
            <a:off x="2043975" y="4186175"/>
            <a:ext cx="1742802" cy="840358"/>
          </a:xfrm>
          <a:prstGeom prst="rect">
            <a:avLst/>
          </a:prstGeom>
        </p:spPr>
        <p:txBody>
          <a:bodyPr lIns="0" tIns="0" rIns="0" bIns="0" rtlCol="0" anchor="t">
            <a:spAutoFit/>
          </a:bodyPr>
          <a:lstStyle/>
          <a:p>
            <a:pPr algn="just">
              <a:lnSpc>
                <a:spcPct val="115000"/>
              </a:lnSpc>
            </a:pPr>
            <a:r>
              <a:rPr lang="en-US" sz="700" dirty="0">
                <a:latin typeface="Calibri" panose="020F0502020204030204" pitchFamily="34" charset="0"/>
                <a:ea typeface="SimSun" panose="02010600030101010101" pitchFamily="2" charset="-122"/>
                <a:cs typeface="Calibri" panose="020F0502020204030204" pitchFamily="34" charset="0"/>
              </a:rPr>
              <a:t>.</a:t>
            </a:r>
            <a:r>
              <a:rPr lang="en-US" sz="700" dirty="0">
                <a:solidFill>
                  <a:schemeClr val="bg1"/>
                </a:solidFill>
                <a:latin typeface="Calibri" panose="020F0502020204030204" pitchFamily="34" charset="0"/>
                <a:ea typeface="SimSun" panose="02010600030101010101" pitchFamily="2" charset="-122"/>
                <a:cs typeface="Calibri" panose="020F0502020204030204" pitchFamily="34" charset="0"/>
              </a:rPr>
              <a:t>1. </a:t>
            </a:r>
            <a:r>
              <a:rPr lang="en-US" sz="800" dirty="0">
                <a:solidFill>
                  <a:schemeClr val="bg1"/>
                </a:solidFill>
                <a:latin typeface="Calibri" panose="020F0502020204030204" pitchFamily="34" charset="0"/>
                <a:ea typeface="SimSun" panose="02010600030101010101" pitchFamily="2" charset="-122"/>
                <a:cs typeface="Calibri" panose="020F0502020204030204" pitchFamily="34" charset="0"/>
              </a:rPr>
              <a:t>Manual data entry and reconciliation</a:t>
            </a:r>
            <a:endParaRPr lang="en-US" sz="8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algn="just">
              <a:lnSpc>
                <a:spcPct val="115000"/>
              </a:lnSpc>
            </a:pPr>
            <a:r>
              <a:rPr lang="en-US" sz="800" dirty="0">
                <a:solidFill>
                  <a:schemeClr val="bg1"/>
                </a:solidFill>
                <a:latin typeface="Calibri" panose="020F0502020204030204" pitchFamily="34" charset="0"/>
                <a:ea typeface="SimSun" panose="02010600030101010101" pitchFamily="2" charset="-122"/>
                <a:cs typeface="Calibri" panose="020F0502020204030204" pitchFamily="34" charset="0"/>
              </a:rPr>
              <a:t>2. Lack of real-time inventory visibility</a:t>
            </a:r>
            <a:endParaRPr lang="en-US" sz="8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algn="just">
              <a:lnSpc>
                <a:spcPct val="115000"/>
              </a:lnSpc>
            </a:pPr>
            <a:r>
              <a:rPr lang="en-US" sz="800" dirty="0">
                <a:solidFill>
                  <a:schemeClr val="bg1"/>
                </a:solidFill>
                <a:latin typeface="Calibri" panose="020F0502020204030204" pitchFamily="34" charset="0"/>
                <a:ea typeface="SimSun" panose="02010600030101010101" pitchFamily="2" charset="-122"/>
                <a:cs typeface="Calibri" panose="020F0502020204030204" pitchFamily="34" charset="0"/>
              </a:rPr>
              <a:t>3. Inaccurate inventory forecasting</a:t>
            </a:r>
            <a:endParaRPr lang="en-US" sz="8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algn="just">
              <a:lnSpc>
                <a:spcPct val="115000"/>
              </a:lnSpc>
            </a:pPr>
            <a:r>
              <a:rPr lang="en-US" sz="800" dirty="0">
                <a:solidFill>
                  <a:schemeClr val="bg1"/>
                </a:solidFill>
                <a:latin typeface="Calibri" panose="020F0502020204030204" pitchFamily="34" charset="0"/>
                <a:ea typeface="SimSun" panose="02010600030101010101" pitchFamily="2" charset="-122"/>
                <a:cs typeface="Calibri" panose="020F0502020204030204" pitchFamily="34" charset="0"/>
              </a:rPr>
              <a:t>4. Insufficient automation</a:t>
            </a:r>
            <a:endParaRPr lang="en-US" sz="80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algn="just">
              <a:lnSpc>
                <a:spcPct val="115000"/>
              </a:lnSpc>
            </a:pPr>
            <a:r>
              <a:rPr lang="en-US" sz="800" dirty="0">
                <a:solidFill>
                  <a:schemeClr val="bg1"/>
                </a:solidFill>
                <a:latin typeface="Calibri" panose="020F0502020204030204" pitchFamily="34" charset="0"/>
                <a:ea typeface="SimSun" panose="02010600030101010101" pitchFamily="2" charset="-122"/>
                <a:cs typeface="Calibri" panose="020F0502020204030204" pitchFamily="34" charset="0"/>
              </a:rPr>
              <a:t>5.Difficulty scaling inventory management</a:t>
            </a:r>
            <a:endParaRPr lang="en-US" sz="800" dirty="0">
              <a:solidFill>
                <a:schemeClr val="bg1"/>
              </a:solidFill>
              <a:latin typeface="Open Sauce Light"/>
              <a:ea typeface="Open Sauce Light"/>
              <a:cs typeface="Open Sauce Light"/>
              <a:sym typeface="Open Sauce Light"/>
            </a:endParaRPr>
          </a:p>
        </p:txBody>
      </p:sp>
      <p:sp>
        <p:nvSpPr>
          <p:cNvPr id="22" name="TextBox 22"/>
          <p:cNvSpPr txBox="1"/>
          <p:nvPr/>
        </p:nvSpPr>
        <p:spPr>
          <a:xfrm>
            <a:off x="5215488" y="4196878"/>
            <a:ext cx="2095784" cy="942374"/>
          </a:xfrm>
          <a:prstGeom prst="rect">
            <a:avLst/>
          </a:prstGeom>
        </p:spPr>
        <p:txBody>
          <a:bodyPr wrap="square" lIns="0" tIns="0" rIns="0" bIns="0" rtlCol="0" anchor="t">
            <a:spAutoFit/>
          </a:bodyPr>
          <a:lstStyle/>
          <a:p>
            <a:pPr>
              <a:lnSpc>
                <a:spcPct val="115000"/>
              </a:lnSpc>
              <a:spcAft>
                <a:spcPts val="500"/>
              </a:spcAft>
            </a:pPr>
            <a:r>
              <a:rPr lang="en-US" sz="800" dirty="0">
                <a:solidFill>
                  <a:schemeClr val="bg1"/>
                </a:solidFill>
                <a:latin typeface="Calibri" panose="020F0502020204030204" pitchFamily="34" charset="0"/>
                <a:ea typeface="SimSun" panose="02010600030101010101" pitchFamily="2" charset="-122"/>
                <a:cs typeface="Times New Roman" panose="02020603050405020304" pitchFamily="18" charset="0"/>
              </a:rPr>
              <a:t>- Achieve accurate real-time inventory tracking</a:t>
            </a:r>
          </a:p>
          <a:p>
            <a:pPr>
              <a:lnSpc>
                <a:spcPct val="115000"/>
              </a:lnSpc>
              <a:spcAft>
                <a:spcPts val="500"/>
              </a:spcAft>
            </a:pPr>
            <a:r>
              <a:rPr lang="en-US" sz="800" dirty="0">
                <a:solidFill>
                  <a:schemeClr val="bg1"/>
                </a:solidFill>
                <a:latin typeface="Calibri" panose="020F0502020204030204" pitchFamily="34" charset="0"/>
                <a:ea typeface="SimSun" panose="02010600030101010101" pitchFamily="2" charset="-122"/>
                <a:cs typeface="Times New Roman" panose="02020603050405020304" pitchFamily="18" charset="0"/>
              </a:rPr>
              <a:t>- Optimize inventory levels and reduce waste</a:t>
            </a:r>
          </a:p>
          <a:p>
            <a:pPr>
              <a:lnSpc>
                <a:spcPct val="115000"/>
              </a:lnSpc>
              <a:spcAft>
                <a:spcPts val="500"/>
              </a:spcAft>
            </a:pPr>
            <a:r>
              <a:rPr lang="en-US" sz="800" dirty="0">
                <a:solidFill>
                  <a:schemeClr val="bg1"/>
                </a:solidFill>
                <a:latin typeface="Calibri" panose="020F0502020204030204" pitchFamily="34" charset="0"/>
                <a:ea typeface="SimSun" panose="02010600030101010101" pitchFamily="2" charset="-122"/>
                <a:cs typeface="Times New Roman" panose="02020603050405020304" pitchFamily="18" charset="0"/>
              </a:rPr>
              <a:t>- Streamline inventory management process</a:t>
            </a:r>
          </a:p>
          <a:p>
            <a:pPr>
              <a:lnSpc>
                <a:spcPct val="115000"/>
              </a:lnSpc>
              <a:spcAft>
                <a:spcPts val="500"/>
              </a:spcAft>
            </a:pPr>
            <a:r>
              <a:rPr lang="en-US" sz="800" dirty="0">
                <a:solidFill>
                  <a:schemeClr val="bg1"/>
                </a:solidFill>
                <a:latin typeface="Calibri" panose="020F0502020204030204" pitchFamily="34" charset="0"/>
                <a:ea typeface="SimSun" panose="02010600030101010101" pitchFamily="2" charset="-122"/>
                <a:cs typeface="Times New Roman" panose="02020603050405020304" pitchFamily="18" charset="0"/>
              </a:rPr>
              <a:t>- Increase efficiency and reduce costs</a:t>
            </a:r>
          </a:p>
          <a:p>
            <a:pPr algn="ctr">
              <a:lnSpc>
                <a:spcPts val="971"/>
              </a:lnSpc>
              <a:spcBef>
                <a:spcPct val="0"/>
              </a:spcBef>
            </a:pPr>
            <a:endParaRPr lang="en-US" sz="803" dirty="0">
              <a:latin typeface="Open Sauce Light"/>
              <a:ea typeface="Open Sauce Light"/>
              <a:cs typeface="Open Sauce Light"/>
              <a:sym typeface="Open Sauce Light"/>
            </a:endParaRPr>
          </a:p>
        </p:txBody>
      </p:sp>
      <p:sp>
        <p:nvSpPr>
          <p:cNvPr id="24" name="TextBox 23">
            <a:extLst>
              <a:ext uri="{FF2B5EF4-FFF2-40B4-BE49-F238E27FC236}">
                <a16:creationId xmlns:a16="http://schemas.microsoft.com/office/drawing/2014/main" id="{E09CC444-0CE5-FFEA-A107-B352642CF3A9}"/>
              </a:ext>
            </a:extLst>
          </p:cNvPr>
          <p:cNvSpPr txBox="1"/>
          <p:nvPr/>
        </p:nvSpPr>
        <p:spPr>
          <a:xfrm>
            <a:off x="4770348" y="2056785"/>
            <a:ext cx="776720" cy="400110"/>
          </a:xfrm>
          <a:prstGeom prst="rect">
            <a:avLst/>
          </a:prstGeom>
          <a:noFill/>
        </p:spPr>
        <p:txBody>
          <a:bodyPr wrap="square" rtlCol="0">
            <a:spAutoFit/>
          </a:bodyPr>
          <a:lstStyle/>
          <a:p>
            <a:r>
              <a:rPr lang="en-US" sz="2000" b="1" dirty="0">
                <a:solidFill>
                  <a:schemeClr val="bg1"/>
                </a:solidFill>
              </a:rPr>
              <a:t>user</a:t>
            </a:r>
          </a:p>
        </p:txBody>
      </p:sp>
      <p:sp>
        <p:nvSpPr>
          <p:cNvPr id="5" name="AutoShape 5"/>
          <p:cNvSpPr/>
          <p:nvPr/>
        </p:nvSpPr>
        <p:spPr>
          <a:xfrm rot="8888141">
            <a:off x="4839543" y="1392019"/>
            <a:ext cx="2673152" cy="0"/>
          </a:xfrm>
          <a:prstGeom prst="line">
            <a:avLst/>
          </a:prstGeom>
          <a:ln>
            <a:headEnd type="none" w="sm" len="sm"/>
            <a:tailEnd type="none" w="sm" len="sm"/>
          </a:ln>
        </p:spPr>
        <p:style>
          <a:lnRef idx="1">
            <a:schemeClr val="accent1"/>
          </a:lnRef>
          <a:fillRef idx="0">
            <a:schemeClr val="accent1"/>
          </a:fillRef>
          <a:effectRef idx="0">
            <a:schemeClr val="accent1"/>
          </a:effectRef>
          <a:fontRef idx="minor">
            <a:schemeClr val="tx1"/>
          </a:fontRef>
        </p:style>
        <p:txBody>
          <a:bodyPr/>
          <a:lstStyle/>
          <a:p>
            <a:endParaRPr lang="en-US" dirty="0"/>
          </a:p>
        </p:txBody>
      </p:sp>
    </p:spTree>
  </p:cSld>
  <p:clrMapOvr>
    <a:masterClrMapping/>
  </p:clrMapOvr>
</p:sld>
</file>

<file path=ppt/theme/theme1.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Gallery</Template>
  <TotalTime>3337</TotalTime>
  <Words>13328</Words>
  <Application>Microsoft Office PowerPoint</Application>
  <PresentationFormat>On-screen Show (16:9)</PresentationFormat>
  <Paragraphs>2092</Paragraphs>
  <Slides>51</Slides>
  <Notes>38</Notes>
  <HiddenSlides>0</HiddenSlides>
  <MMClips>0</MMClips>
  <ScaleCrop>false</ScaleCrop>
  <HeadingPairs>
    <vt:vector size="6" baseType="variant">
      <vt:variant>
        <vt:lpstr>Fonts Used</vt:lpstr>
      </vt:variant>
      <vt:variant>
        <vt:i4>23</vt:i4>
      </vt:variant>
      <vt:variant>
        <vt:lpstr>Theme</vt:lpstr>
      </vt:variant>
      <vt:variant>
        <vt:i4>1</vt:i4>
      </vt:variant>
      <vt:variant>
        <vt:lpstr>Slide Titles</vt:lpstr>
      </vt:variant>
      <vt:variant>
        <vt:i4>51</vt:i4>
      </vt:variant>
    </vt:vector>
  </HeadingPairs>
  <TitlesOfParts>
    <vt:vector size="75" baseType="lpstr">
      <vt:lpstr>Clear Sans Medium</vt:lpstr>
      <vt:lpstr>Times New Roman</vt:lpstr>
      <vt:lpstr>Fira Sans Medium</vt:lpstr>
      <vt:lpstr>Agrandir Wide Ultra-Bold</vt:lpstr>
      <vt:lpstr>Hammersmith One</vt:lpstr>
      <vt:lpstr>ABeeZee</vt:lpstr>
      <vt:lpstr>Open Sauce Light</vt:lpstr>
      <vt:lpstr>Proxima Nova</vt:lpstr>
      <vt:lpstr>Wingdings</vt:lpstr>
      <vt:lpstr>League Spartan</vt:lpstr>
      <vt:lpstr>Fira Sans Semi-Bold</vt:lpstr>
      <vt:lpstr>Humnst777 Cn BT</vt:lpstr>
      <vt:lpstr>Arial</vt:lpstr>
      <vt:lpstr>Proxima Nova Semibold</vt:lpstr>
      <vt:lpstr>Calibri</vt:lpstr>
      <vt:lpstr>Fira Sans Ultra-Bold</vt:lpstr>
      <vt:lpstr>Berlin Sans FB</vt:lpstr>
      <vt:lpstr>Fira Sans Condensed Medium</vt:lpstr>
      <vt:lpstr>Clear Sans</vt:lpstr>
      <vt:lpstr>Barlow Condensed Heavy</vt:lpstr>
      <vt:lpstr>Open Sauce Bold</vt:lpstr>
      <vt:lpstr>Open Sans Bold</vt:lpstr>
      <vt:lpstr>Roboto</vt:lpstr>
      <vt:lpstr>Slidesgo Final Pages</vt:lpstr>
      <vt:lpstr>InventoryMax: A Product Management Capstone Project Focused on Optimizing Inventory Management: A Tailored App Solution for Small Scale Businesses in Nigeria </vt:lpstr>
      <vt:lpstr>PRODUCT VISION</vt:lpstr>
      <vt:lpstr>A Concise Description of the Product </vt:lpstr>
      <vt:lpstr>Market Research and Analysis Market Research using Interview Empathy Mapping  </vt:lpstr>
      <vt:lpstr>PowerPoint Presentation</vt:lpstr>
      <vt:lpstr>PowerPoint Presentation</vt:lpstr>
      <vt:lpstr>PowerPoint Presentation</vt:lpstr>
      <vt:lpstr>User Persona: Daily Key Activities, Behavioural Statement, Pain-Points and Need Statement are noted down during the interviews </vt:lpstr>
      <vt:lpstr>PowerPoint Presentation</vt:lpstr>
      <vt:lpstr>PowerPoint Presentation</vt:lpstr>
      <vt:lpstr>Empathy Mapping Using Survey: Analyzing Feed Back From Google Form </vt:lpstr>
      <vt:lpstr>Empathy Mapping Using Survey: Analyzing Feed Back From Google Form </vt:lpstr>
      <vt:lpstr>PowerPoint Presentation</vt:lpstr>
      <vt:lpstr>PowerPoint Presentation</vt:lpstr>
      <vt:lpstr>PROBLEM STATEMENT</vt:lpstr>
      <vt:lpstr>PRODUCT REQUIREMENT DOCUMENT (PRD)</vt:lpstr>
      <vt:lpstr>PowerPoint Presentation</vt:lpstr>
      <vt:lpstr>PowerPoint Presentation</vt:lpstr>
      <vt:lpstr>PRD</vt:lpstr>
      <vt:lpstr>PowerPoint Presentation</vt:lpstr>
      <vt:lpstr>PowerPoint Presentation</vt:lpstr>
      <vt:lpstr>COMPETITIVE ANALYSIS </vt:lpstr>
      <vt:lpstr>PowerPoint Presentation</vt:lpstr>
      <vt:lpstr>A CONCISE OVERVIEW OF INVENTORYMAX COMPETITIVE LANDSCAPE USING PORTER’S 5 FORCES</vt:lpstr>
      <vt:lpstr>IN SUMMARY</vt:lpstr>
      <vt:lpstr>THREE POTENTIAL COLLABORATORS FOR THE PRODUCT INVENTORY MANAGEMENT, ALONG WITH THE RATIONALE AND ANTICIPATED IMPACT</vt:lpstr>
      <vt:lpstr>ANALYZING MARKET TRENDS AND GROWTH OPPORTUNITIES </vt:lpstr>
      <vt:lpstr>GROWTH OPPORTUNITIES</vt:lpstr>
      <vt:lpstr>This is the reason why a customer should believe in your product or service. It is the promise you make to customers on how you intend to meet their identified needs </vt:lpstr>
      <vt:lpstr>InventoryMax Core Value Proposition:</vt:lpstr>
      <vt:lpstr>CUSTOMER STRATEGY (STP)</vt:lpstr>
      <vt:lpstr>PowerPoint Presentation</vt:lpstr>
      <vt:lpstr>PowerPoint Presentation</vt:lpstr>
      <vt:lpstr>Positioning</vt:lpstr>
      <vt:lpstr>PowerPoint Presentation</vt:lpstr>
      <vt:lpstr>EXPLANATION OF EACH SECTION OF THE BUSINESS MODEL CANVAS: </vt:lpstr>
      <vt:lpstr>PRIORITIZATION PRIORITIZING INVENTORYMAX FEATURES USING THE  MoSCow FRAMWORK  </vt:lpstr>
      <vt:lpstr>CATEGORIZATION OF STAKEHOLDERS</vt:lpstr>
      <vt:lpstr> PRODUCT METRICS FOR INVENTORYMAX  </vt:lpstr>
      <vt:lpstr>Specific Metrics and Calculations for InventoryMax </vt:lpstr>
      <vt:lpstr>Benefits of Tracking these Metrics: </vt:lpstr>
      <vt:lpstr>An overview of Agile Development Methodology for InventoryMax: </vt:lpstr>
      <vt:lpstr>PowerPoint Presentation</vt:lpstr>
      <vt:lpstr>PRODUCT STRATEGY VS PRODUCT ROADMAP </vt:lpstr>
      <vt:lpstr>PowerPoint Presentation</vt:lpstr>
      <vt:lpstr>PowerPoint Presentation</vt:lpstr>
      <vt:lpstr>PRODUCT LAUNCH AND GO-TO-MARKET STRATEGY</vt:lpstr>
      <vt:lpstr>PowerPoint Presentation</vt:lpstr>
      <vt:lpstr>PowerPoint Presentation</vt:lpstr>
      <vt:lpstr>POST LAUNCH MONITORING METRICS/ITERATION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InventoryMax: A Product Management Capstone Project Focused on Reducing Cost, Enhancing Accuracy, and Improving Decision-Making for Sustainable Growth.</dc:title>
  <dc:creator>PC</dc:creator>
  <cp:lastModifiedBy>PC</cp:lastModifiedBy>
  <cp:revision>34</cp:revision>
  <dcterms:modified xsi:type="dcterms:W3CDTF">2024-11-06T22:54:01Z</dcterms:modified>
</cp:coreProperties>
</file>